
<file path=[Content_Types].xml><?xml version="1.0" encoding="utf-8"?>
<Types xmlns="http://schemas.openxmlformats.org/package/2006/content-types">
  <Default Extension="jpeg" ContentType="image/jpe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handoutMasters/handoutMaster1.xml" ContentType="application/vnd.openxmlformats-officedocument.presentationml.handoutMaster+xml"/>
  <Override PartName="/ppt/media/image2.svg" ContentType="image/svg+xml"/>
  <Override PartName="/ppt/media/image3.svg" ContentType="image/svg+xml"/>
  <Override PartName="/ppt/media/image4.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64" r:id="rId4"/>
  </p:sldMasterIdLst>
  <p:notesMasterIdLst>
    <p:notesMasterId r:id="rId6"/>
  </p:notesMasterIdLst>
  <p:handoutMasterIdLst>
    <p:handoutMasterId r:id="rId77"/>
  </p:handoutMasterIdLst>
  <p:sldIdLst>
    <p:sldId id="267" r:id="rId5"/>
    <p:sldId id="284" r:id="rId7"/>
    <p:sldId id="280" r:id="rId8"/>
    <p:sldId id="366" r:id="rId9"/>
    <p:sldId id="360" r:id="rId10"/>
    <p:sldId id="337" r:id="rId11"/>
    <p:sldId id="339" r:id="rId12"/>
    <p:sldId id="2137" r:id="rId13"/>
    <p:sldId id="2138" r:id="rId14"/>
    <p:sldId id="2140" r:id="rId15"/>
    <p:sldId id="2141" r:id="rId16"/>
    <p:sldId id="2143" r:id="rId17"/>
    <p:sldId id="2144" r:id="rId18"/>
    <p:sldId id="2145" r:id="rId19"/>
    <p:sldId id="281" r:id="rId20"/>
    <p:sldId id="2148" r:id="rId21"/>
    <p:sldId id="2701" r:id="rId22"/>
    <p:sldId id="2150" r:id="rId23"/>
    <p:sldId id="2152" r:id="rId24"/>
    <p:sldId id="282" r:id="rId25"/>
    <p:sldId id="2153" r:id="rId26"/>
    <p:sldId id="2163" r:id="rId27"/>
    <p:sldId id="2164" r:id="rId28"/>
    <p:sldId id="2165" r:id="rId29"/>
    <p:sldId id="2749" r:id="rId30"/>
    <p:sldId id="2789" r:id="rId31"/>
    <p:sldId id="2790" r:id="rId32"/>
    <p:sldId id="2791" r:id="rId33"/>
    <p:sldId id="2792" r:id="rId34"/>
    <p:sldId id="2793" r:id="rId35"/>
    <p:sldId id="2794" r:id="rId36"/>
    <p:sldId id="2795" r:id="rId37"/>
    <p:sldId id="2796" r:id="rId38"/>
    <p:sldId id="2798" r:id="rId39"/>
    <p:sldId id="2799" r:id="rId40"/>
    <p:sldId id="2800" r:id="rId41"/>
    <p:sldId id="2801" r:id="rId42"/>
    <p:sldId id="2802" r:id="rId43"/>
    <p:sldId id="2803" r:id="rId44"/>
    <p:sldId id="2804" r:id="rId45"/>
    <p:sldId id="2805" r:id="rId46"/>
    <p:sldId id="2806" r:id="rId47"/>
    <p:sldId id="2807" r:id="rId48"/>
    <p:sldId id="2808" r:id="rId49"/>
    <p:sldId id="2809" r:id="rId50"/>
    <p:sldId id="2810" r:id="rId51"/>
    <p:sldId id="2811" r:id="rId52"/>
    <p:sldId id="2812" r:id="rId53"/>
    <p:sldId id="2813" r:id="rId54"/>
    <p:sldId id="2814" r:id="rId55"/>
    <p:sldId id="2815" r:id="rId56"/>
    <p:sldId id="2816" r:id="rId57"/>
    <p:sldId id="2817" r:id="rId58"/>
    <p:sldId id="2818" r:id="rId59"/>
    <p:sldId id="2819" r:id="rId60"/>
    <p:sldId id="2820" r:id="rId61"/>
    <p:sldId id="2821" r:id="rId62"/>
    <p:sldId id="2822" r:id="rId63"/>
    <p:sldId id="2823" r:id="rId64"/>
    <p:sldId id="2824" r:id="rId65"/>
    <p:sldId id="2825" r:id="rId66"/>
    <p:sldId id="2826" r:id="rId67"/>
    <p:sldId id="2827" r:id="rId68"/>
    <p:sldId id="2828" r:id="rId69"/>
    <p:sldId id="283" r:id="rId70"/>
    <p:sldId id="2158" r:id="rId71"/>
    <p:sldId id="2159" r:id="rId72"/>
    <p:sldId id="2160" r:id="rId73"/>
    <p:sldId id="2161" r:id="rId74"/>
    <p:sldId id="2162" r:id="rId75"/>
    <p:sldId id="279" r:id="rId76"/>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BCE3E068-41EE-4F1B-BA84-C0DAE782540D}">
          <p14:sldIdLst>
            <p14:sldId id="267"/>
            <p14:sldId id="284"/>
            <p14:sldId id="280"/>
            <p14:sldId id="366"/>
            <p14:sldId id="360"/>
            <p14:sldId id="337"/>
            <p14:sldId id="339"/>
            <p14:sldId id="2137"/>
            <p14:sldId id="2138"/>
            <p14:sldId id="2140"/>
            <p14:sldId id="2141"/>
            <p14:sldId id="2143"/>
            <p14:sldId id="2144"/>
            <p14:sldId id="2145"/>
            <p14:sldId id="281"/>
            <p14:sldId id="2148"/>
            <p14:sldId id="2701"/>
            <p14:sldId id="2150"/>
            <p14:sldId id="2152"/>
            <p14:sldId id="282"/>
            <p14:sldId id="2153"/>
            <p14:sldId id="2163"/>
            <p14:sldId id="2164"/>
            <p14:sldId id="2165"/>
            <p14:sldId id="2749"/>
            <p14:sldId id="2789"/>
            <p14:sldId id="2790"/>
            <p14:sldId id="2791"/>
            <p14:sldId id="2792"/>
            <p14:sldId id="2793"/>
            <p14:sldId id="2794"/>
            <p14:sldId id="2795"/>
            <p14:sldId id="2796"/>
            <p14:sldId id="2798"/>
            <p14:sldId id="2799"/>
            <p14:sldId id="2800"/>
            <p14:sldId id="2801"/>
            <p14:sldId id="2802"/>
            <p14:sldId id="2803"/>
            <p14:sldId id="2804"/>
            <p14:sldId id="2805"/>
            <p14:sldId id="2806"/>
            <p14:sldId id="2807"/>
            <p14:sldId id="2808"/>
            <p14:sldId id="2809"/>
            <p14:sldId id="2810"/>
            <p14:sldId id="2811"/>
            <p14:sldId id="2812"/>
            <p14:sldId id="2813"/>
            <p14:sldId id="2814"/>
            <p14:sldId id="2815"/>
            <p14:sldId id="2816"/>
            <p14:sldId id="2817"/>
            <p14:sldId id="2818"/>
            <p14:sldId id="2819"/>
            <p14:sldId id="2820"/>
            <p14:sldId id="2821"/>
            <p14:sldId id="2822"/>
            <p14:sldId id="2823"/>
            <p14:sldId id="2824"/>
            <p14:sldId id="2825"/>
            <p14:sldId id="2826"/>
            <p14:sldId id="2827"/>
            <p14:sldId id="2828"/>
            <p14:sldId id="283"/>
            <p14:sldId id="2158"/>
            <p14:sldId id="2159"/>
            <p14:sldId id="2160"/>
            <p14:sldId id="2161"/>
            <p14:sldId id="279"/>
            <p14:sldId id="2162"/>
          </p14:sldIdLst>
        </p14:section>
        <p14:section name="预算" id="{012902EE-CF52-4E58-A5F4-27C3DB8C1A3E}">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top" initials="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78FF"/>
    <a:srgbClr val="CCECFF"/>
    <a:srgbClr val="3D485D"/>
    <a:srgbClr val="0F32B4"/>
    <a:srgbClr val="8589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039" autoAdjust="0"/>
  </p:normalViewPr>
  <p:slideViewPr>
    <p:cSldViewPr snapToGrid="0" showGuides="1">
      <p:cViewPr varScale="1">
        <p:scale>
          <a:sx n="63" d="100"/>
          <a:sy n="63" d="100"/>
        </p:scale>
        <p:origin x="-1382" y="-62"/>
      </p:cViewPr>
      <p:guideLst>
        <p:guide orient="horz" pos="962"/>
        <p:guide orient="horz" pos="3771"/>
        <p:guide pos="569"/>
        <p:guide pos="7140"/>
        <p:guide pos="3776"/>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1" Type="http://schemas.openxmlformats.org/officeDocument/2006/relationships/commentAuthors" Target="commentAuthors.xml"/><Relationship Id="rId80" Type="http://schemas.openxmlformats.org/officeDocument/2006/relationships/tableStyles" Target="tableStyles.xml"/><Relationship Id="rId8" Type="http://schemas.openxmlformats.org/officeDocument/2006/relationships/slide" Target="slides/slide3.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handoutMaster" Target="handoutMasters/handoutMaster1.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2_3#1">
  <dgm:title val=""/>
  <dgm:desc val=""/>
  <dgm:catLst>
    <dgm:cat type="accent2" pri="11300"/>
  </dgm:catLst>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1">
  <dgm:title val=""/>
  <dgm:desc val=""/>
  <dgm:catLst>
    <dgm:cat type="accent1" pri="11400"/>
  </dgm:catLst>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7ED3357-58AF-4943-9FAB-83396FA03E2D}" type="doc">
      <dgm:prSet loTypeId="urn:microsoft.com/office/officeart/2005/8/layout/hierarchy1#1" loCatId="hierarchy" qsTypeId="urn:microsoft.com/office/officeart/2005/8/quickstyle/simple2#1" qsCatId="simple" csTypeId="urn:microsoft.com/office/officeart/2005/8/colors/accent2_3#1" csCatId="accent2" phldr="1"/>
      <dgm:spPr/>
      <dgm:t>
        <a:bodyPr/>
        <a:lstStyle/>
        <a:p>
          <a:endParaRPr lang="zh-CN" altLang="en-US"/>
        </a:p>
      </dgm:t>
    </dgm:pt>
    <dgm:pt modelId="{FF5DCDA4-D0F5-40A0-9F7D-7C0E4F6E2F50}">
      <dgm:prSet phldrT="[文本]" custT="1">
        <dgm:style>
          <a:lnRef idx="2">
            <a:schemeClr val="accent2"/>
          </a:lnRef>
          <a:fillRef idx="1">
            <a:schemeClr val="lt1"/>
          </a:fillRef>
          <a:effectRef idx="0">
            <a:schemeClr val="accent2"/>
          </a:effectRef>
          <a:fontRef idx="minor">
            <a:schemeClr val="dk1"/>
          </a:fontRef>
        </dgm:style>
      </dgm:prSet>
      <dgm:spPr>
        <a:xfrm>
          <a:off x="1929010" y="685136"/>
          <a:ext cx="4458892" cy="1079634"/>
        </a:xfrm>
        <a:prstGeom prst="roundRect">
          <a:avLst>
            <a:gd name="adj" fmla="val 10000"/>
          </a:avLst>
        </a:prstGeom>
        <a:solidFill>
          <a:sysClr val="window" lastClr="FFFFFF"/>
        </a:solidFill>
        <a:ln w="12700" cap="flat" cmpd="sng" algn="ctr">
          <a:solidFill>
            <a:srgbClr val="2683C6"/>
          </a:solidFill>
          <a:prstDash val="solid"/>
          <a:miter lim="800000"/>
        </a:ln>
        <a:effectLst/>
      </dgm:spPr>
      <dgm:t>
        <a:bodyPr spcFirstLastPara="0" vert="horz" wrap="square" lIns="49530" tIns="49530" rIns="49530" bIns="49530" numCol="1" spcCol="1270" anchor="ctr" anchorCtr="0"/>
        <a:lstStyle/>
        <a:p>
          <a:pPr>
            <a:lnSpc>
              <a:spcPct val="100000"/>
            </a:lnSpc>
            <a:spcAft>
              <a:spcPts val="0"/>
            </a:spcAft>
            <a:buNone/>
          </a:pP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深圳市人民政府关于加强财政预算绩效管理工作的意见</a:t>
          </a: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kern="1200" dirty="0">
              <a:latin typeface="微软雅黑" panose="020B0503020204020204" charset="-122"/>
              <a:ea typeface="微软雅黑" panose="020B0503020204020204" charset="-122"/>
            </a:rPr>
            <a:t>深府</a:t>
          </a:r>
          <a:r>
            <a:rPr lang="en-US" altLang="zh-CN" sz="2000" kern="1200" dirty="0">
              <a:latin typeface="微软雅黑" panose="020B0503020204020204" charset="-122"/>
              <a:ea typeface="微软雅黑" panose="020B0503020204020204" charset="-122"/>
            </a:rPr>
            <a:t>〔2013〕23</a:t>
          </a:r>
          <a:r>
            <a:rPr lang="zh-CN" altLang="en-US" sz="2000" kern="1200" dirty="0">
              <a:latin typeface="微软雅黑" panose="020B0503020204020204" charset="-122"/>
              <a:ea typeface="微软雅黑" panose="020B0503020204020204" charset="-122"/>
            </a:rPr>
            <a:t>号</a:t>
          </a:r>
          <a:r>
            <a:rPr lang="zh-CN" altLang="en-US" sz="20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endParaRPr lang="en-US" altLang="zh-CN" sz="2000" kern="1200" dirty="0">
            <a:solidFill>
              <a:prstClr val="black">
                <a:hueOff val="0"/>
                <a:satOff val="0"/>
                <a:lumOff val="0"/>
                <a:alphaOff val="0"/>
              </a:prstClr>
            </a:solidFill>
            <a:latin typeface="微软雅黑" panose="020B0503020204020204" charset="-122"/>
            <a:ea typeface="微软雅黑" panose="020B0503020204020204" charset="-122"/>
            <a:cs typeface="+mn-cs"/>
          </a:endParaRPr>
        </a:p>
        <a:p>
          <a:pPr>
            <a:lnSpc>
              <a:spcPct val="100000"/>
            </a:lnSpc>
            <a:spcAft>
              <a:spcPts val="0"/>
            </a:spcAft>
            <a:buNone/>
          </a:pP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关于进一步深化预算管理改革强化预算绩效管理的意见</a:t>
          </a: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kern="1200" dirty="0">
              <a:latin typeface="微软雅黑" panose="020B0503020204020204" charset="-122"/>
              <a:ea typeface="微软雅黑" panose="020B0503020204020204" charset="-122"/>
            </a:rPr>
            <a:t>深办法</a:t>
          </a:r>
          <a:r>
            <a:rPr lang="en-US" altLang="zh-CN" sz="2000" kern="1200" dirty="0">
              <a:latin typeface="微软雅黑" panose="020B0503020204020204" charset="-122"/>
              <a:ea typeface="微软雅黑" panose="020B0503020204020204" charset="-122"/>
            </a:rPr>
            <a:t>〔2018〕32</a:t>
          </a:r>
          <a:r>
            <a:rPr lang="zh-CN" altLang="en-US" sz="2000" kern="1200" dirty="0">
              <a:latin typeface="微软雅黑" panose="020B0503020204020204" charset="-122"/>
              <a:ea typeface="微软雅黑" panose="020B0503020204020204" charset="-122"/>
            </a:rPr>
            <a:t>号</a:t>
          </a:r>
          <a:r>
            <a:rPr lang="zh-CN" altLang="en-US" sz="20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p>
      </dgm:t>
    </dgm:pt>
    <dgm:pt modelId="{ECE8B7D1-4969-4448-9172-D732323026E6}" cxnId="{8EAD76DC-8E8B-40CC-985B-7ADBEAE67C0F}" type="parTrans">
      <dgm:prSet/>
      <dgm:spPr/>
      <dgm:t>
        <a:bodyPr/>
        <a:lstStyle/>
        <a:p>
          <a:endParaRPr lang="zh-CN" altLang="en-US"/>
        </a:p>
      </dgm:t>
    </dgm:pt>
    <dgm:pt modelId="{FB85D3C5-A408-4555-BE97-8E955A03E8F7}" cxnId="{8EAD76DC-8E8B-40CC-985B-7ADBEAE67C0F}" type="sibTrans">
      <dgm:prSet/>
      <dgm:spPr/>
      <dgm:t>
        <a:bodyPr/>
        <a:lstStyle/>
        <a:p>
          <a:endParaRPr lang="zh-CN" altLang="en-US"/>
        </a:p>
      </dgm:t>
    </dgm:pt>
    <dgm:pt modelId="{43ADAD98-C15E-4058-A34F-AA7DBF701123}" type="asst">
      <dgm:prSet phldrT="[文本]" custT="1">
        <dgm:style>
          <a:lnRef idx="2">
            <a:schemeClr val="accent2"/>
          </a:lnRef>
          <a:fillRef idx="1">
            <a:schemeClr val="lt1"/>
          </a:fillRef>
          <a:effectRef idx="0">
            <a:schemeClr val="accent2"/>
          </a:effectRef>
          <a:fontRef idx="minor">
            <a:schemeClr val="dk1"/>
          </a:fontRef>
        </dgm:style>
      </dgm:prSet>
      <dgm:spPr>
        <a:xfrm>
          <a:off x="1331597" y="2259249"/>
          <a:ext cx="5653716" cy="1079634"/>
        </a:xfrm>
        <a:prstGeom prst="roundRect">
          <a:avLst>
            <a:gd name="adj" fmla="val 10000"/>
          </a:avLst>
        </a:prstGeom>
        <a:solidFill>
          <a:sysClr val="window" lastClr="FFFFFF"/>
        </a:solidFill>
        <a:ln w="12700" cap="flat" cmpd="sng" algn="ctr">
          <a:solidFill>
            <a:srgbClr val="2683C6"/>
          </a:solidFill>
          <a:prstDash val="solid"/>
          <a:miter lim="800000"/>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深圳市预算绩效管理暂行办法</a:t>
          </a: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endParaRPr lang="zh-CN" altLang="en-US" sz="2000" kern="1200" dirty="0">
            <a:solidFill>
              <a:prstClr val="black">
                <a:hueOff val="0"/>
                <a:satOff val="0"/>
                <a:lumOff val="0"/>
                <a:alphaOff val="0"/>
              </a:prstClr>
            </a:solidFill>
            <a:latin typeface="微软雅黑" panose="020B0503020204020204" charset="-122"/>
            <a:ea typeface="微软雅黑" panose="020B0503020204020204" charset="-122"/>
            <a:cs typeface="+mn-cs"/>
          </a:endParaRPr>
        </a:p>
      </dgm:t>
    </dgm:pt>
    <dgm:pt modelId="{2CFC094A-C336-476E-B15E-533871F31624}" cxnId="{F39E397A-5DC1-4CC7-BA1D-C32933BD41F0}" type="parTrans">
      <dgm:prSet/>
      <dgm:spPr>
        <a:xfrm>
          <a:off x="3923823" y="1585304"/>
          <a:ext cx="91440" cy="494478"/>
        </a:xfrm>
        <a:custGeom>
          <a:avLst/>
          <a:gdLst/>
          <a:ahLst/>
          <a:cxnLst/>
          <a:rect l="0" t="0" r="0" b="0"/>
          <a:pathLst>
            <a:path>
              <a:moveTo>
                <a:pt x="45720" y="0"/>
              </a:moveTo>
              <a:lnTo>
                <a:pt x="45720" y="494478"/>
              </a:lnTo>
            </a:path>
          </a:pathLst>
        </a:custGeom>
        <a:noFill/>
        <a:ln w="12700" cap="flat" cmpd="sng" algn="ctr">
          <a:solidFill>
            <a:srgbClr val="2683C6">
              <a:tint val="99000"/>
              <a:hueOff val="0"/>
              <a:satOff val="0"/>
              <a:lumOff val="0"/>
              <a:alphaOff val="0"/>
            </a:srgbClr>
          </a:solidFill>
          <a:prstDash val="solid"/>
          <a:miter lim="800000"/>
        </a:ln>
        <a:effectLst/>
      </dgm:spPr>
      <dgm:t>
        <a:bodyPr/>
        <a:lstStyle/>
        <a:p>
          <a:endParaRPr lang="zh-CN" altLang="en-US"/>
        </a:p>
      </dgm:t>
    </dgm:pt>
    <dgm:pt modelId="{7864439B-CE67-4019-A1CC-83149F2E1975}" cxnId="{F39E397A-5DC1-4CC7-BA1D-C32933BD41F0}" type="sibTrans">
      <dgm:prSet/>
      <dgm:spPr/>
      <dgm:t>
        <a:bodyPr/>
        <a:lstStyle/>
        <a:p>
          <a:endParaRPr lang="zh-CN" altLang="en-US"/>
        </a:p>
      </dgm:t>
    </dgm:pt>
    <dgm:pt modelId="{2ADCF73F-A961-4CFF-A1C0-B33378045CFB}">
      <dgm:prSet custT="1">
        <dgm:style>
          <a:lnRef idx="2">
            <a:schemeClr val="accent2"/>
          </a:lnRef>
          <a:fillRef idx="1">
            <a:schemeClr val="lt1"/>
          </a:fillRef>
          <a:effectRef idx="0">
            <a:schemeClr val="accent2"/>
          </a:effectRef>
          <a:fontRef idx="minor">
            <a:schemeClr val="dk1"/>
          </a:fontRef>
        </dgm:style>
      </dgm:prSet>
      <dgm:spPr>
        <a:xfrm>
          <a:off x="191293" y="3833362"/>
          <a:ext cx="1700212" cy="1079634"/>
        </a:xfrm>
        <a:prstGeom prst="roundRect">
          <a:avLst>
            <a:gd name="adj" fmla="val 10000"/>
          </a:avLst>
        </a:prstGeom>
        <a:solidFill>
          <a:sysClr val="window" lastClr="FFFFFF"/>
        </a:solidFill>
        <a:ln w="12700" cap="flat" cmpd="sng" algn="ctr">
          <a:solidFill>
            <a:srgbClr val="2683C6"/>
          </a:solidFill>
          <a:prstDash val="solid"/>
          <a:miter lim="800000"/>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深圳市本级预算绩效目标管理工作规程</a:t>
          </a: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kern="1200" dirty="0">
              <a:latin typeface="微软雅黑" panose="020B0503020204020204" charset="-122"/>
              <a:ea typeface="微软雅黑" panose="020B0503020204020204" charset="-122"/>
            </a:rPr>
            <a:t>深财规</a:t>
          </a:r>
          <a:r>
            <a:rPr lang="en-US" altLang="zh-CN" sz="1300" kern="1200" dirty="0">
              <a:latin typeface="微软雅黑" panose="020B0503020204020204" charset="-122"/>
              <a:ea typeface="微软雅黑" panose="020B0503020204020204" charset="-122"/>
            </a:rPr>
            <a:t>〔2014〕10</a:t>
          </a:r>
          <a:r>
            <a:rPr lang="zh-CN" altLang="en-US" sz="1300" kern="1200" dirty="0">
              <a:latin typeface="微软雅黑" panose="020B0503020204020204" charset="-122"/>
              <a:ea typeface="微软雅黑" panose="020B0503020204020204" charset="-122"/>
            </a:rPr>
            <a:t>号</a:t>
          </a:r>
          <a:r>
            <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p>
      </dgm:t>
    </dgm:pt>
    <dgm:pt modelId="{CB74E835-0CCA-4D40-97D4-87F05A619B50}" cxnId="{2472D605-E6C4-4EA8-AE5E-662129A1883E}" type="parTrans">
      <dgm:prSet/>
      <dgm:spPr>
        <a:xfrm>
          <a:off x="852487" y="3159417"/>
          <a:ext cx="3117056" cy="494478"/>
        </a:xfrm>
        <a:custGeom>
          <a:avLst/>
          <a:gdLst/>
          <a:ahLst/>
          <a:cxnLst/>
          <a:rect l="0" t="0" r="0" b="0"/>
          <a:pathLst>
            <a:path>
              <a:moveTo>
                <a:pt x="3117056" y="0"/>
              </a:moveTo>
              <a:lnTo>
                <a:pt x="3117056" y="336972"/>
              </a:lnTo>
              <a:lnTo>
                <a:pt x="0" y="336972"/>
              </a:lnTo>
              <a:lnTo>
                <a:pt x="0" y="494478"/>
              </a:lnTo>
            </a:path>
          </a:pathLst>
        </a:custGeom>
        <a:noFill/>
        <a:ln w="12700" cap="flat" cmpd="sng" algn="ctr">
          <a:solidFill>
            <a:srgbClr val="2683C6">
              <a:tint val="80000"/>
              <a:hueOff val="0"/>
              <a:satOff val="0"/>
              <a:lumOff val="0"/>
              <a:alphaOff val="0"/>
            </a:srgbClr>
          </a:solidFill>
          <a:prstDash val="solid"/>
          <a:miter lim="800000"/>
        </a:ln>
        <a:effectLst/>
      </dgm:spPr>
      <dgm:t>
        <a:bodyPr/>
        <a:lstStyle/>
        <a:p>
          <a:endParaRPr lang="zh-CN" altLang="en-US"/>
        </a:p>
      </dgm:t>
    </dgm:pt>
    <dgm:pt modelId="{49BF21AB-4B66-4A99-B662-0B499B887BB2}" cxnId="{2472D605-E6C4-4EA8-AE5E-662129A1883E}" type="sibTrans">
      <dgm:prSet/>
      <dgm:spPr/>
      <dgm:t>
        <a:bodyPr/>
        <a:lstStyle/>
        <a:p>
          <a:endParaRPr lang="zh-CN" altLang="en-US"/>
        </a:p>
      </dgm:t>
    </dgm:pt>
    <dgm:pt modelId="{5C436E15-B773-4E47-85B0-B39834FE085A}">
      <dgm:prSet custT="1">
        <dgm:style>
          <a:lnRef idx="2">
            <a:schemeClr val="accent2"/>
          </a:lnRef>
          <a:fillRef idx="1">
            <a:schemeClr val="lt1"/>
          </a:fillRef>
          <a:effectRef idx="0">
            <a:schemeClr val="accent2"/>
          </a:effectRef>
          <a:fontRef idx="minor">
            <a:schemeClr val="dk1"/>
          </a:fontRef>
        </dgm:style>
      </dgm:prSet>
      <dgm:spPr>
        <a:xfrm>
          <a:off x="2269331" y="3833362"/>
          <a:ext cx="1700212" cy="1079634"/>
        </a:xfrm>
        <a:prstGeom prst="roundRect">
          <a:avLst>
            <a:gd name="adj" fmla="val 10000"/>
          </a:avLst>
        </a:prstGeom>
        <a:solidFill>
          <a:sysClr val="window" lastClr="FFFFFF"/>
        </a:solidFill>
        <a:ln w="12700" cap="flat" cmpd="sng" algn="ctr">
          <a:solidFill>
            <a:srgbClr val="2683C6"/>
          </a:solidFill>
          <a:prstDash val="solid"/>
          <a:miter lim="800000"/>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深圳市市级财政项目支出绩效评价工作规程（试行）</a:t>
          </a: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kern="1200" dirty="0">
              <a:latin typeface="微软雅黑" panose="020B0503020204020204" charset="-122"/>
              <a:ea typeface="微软雅黑" panose="020B0503020204020204" charset="-122"/>
            </a:rPr>
            <a:t>（ 深财绩</a:t>
          </a:r>
          <a:r>
            <a:rPr lang="en-US" altLang="zh-CN" sz="1300" kern="1200" dirty="0">
              <a:latin typeface="微软雅黑" panose="020B0503020204020204" charset="-122"/>
              <a:ea typeface="微软雅黑" panose="020B0503020204020204" charset="-122"/>
            </a:rPr>
            <a:t>〔2017〕5</a:t>
          </a:r>
          <a:r>
            <a:rPr lang="zh-CN" altLang="en-US" sz="1300" kern="1200" dirty="0">
              <a:latin typeface="微软雅黑" panose="020B0503020204020204" charset="-122"/>
              <a:ea typeface="微软雅黑" panose="020B0503020204020204" charset="-122"/>
            </a:rPr>
            <a:t>号 ）</a:t>
          </a:r>
          <a:endPar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endParaRPr>
        </a:p>
      </dgm:t>
    </dgm:pt>
    <dgm:pt modelId="{8C18172B-FFFA-495F-8D8D-F1F52FAD13DF}" cxnId="{0855BFAF-7048-401C-8480-243B27907498}" type="parTrans">
      <dgm:prSet/>
      <dgm:spPr>
        <a:xfrm>
          <a:off x="2930524"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rgbClr val="2683C6">
              <a:tint val="80000"/>
              <a:hueOff val="0"/>
              <a:satOff val="0"/>
              <a:lumOff val="0"/>
              <a:alphaOff val="0"/>
            </a:srgbClr>
          </a:solidFill>
          <a:prstDash val="solid"/>
          <a:miter lim="800000"/>
        </a:ln>
        <a:effectLst/>
      </dgm:spPr>
      <dgm:t>
        <a:bodyPr/>
        <a:lstStyle/>
        <a:p>
          <a:endParaRPr lang="zh-CN" altLang="en-US"/>
        </a:p>
      </dgm:t>
    </dgm:pt>
    <dgm:pt modelId="{9299F062-9D6C-415B-95A6-C33AD517721A}" cxnId="{0855BFAF-7048-401C-8480-243B27907498}" type="sibTrans">
      <dgm:prSet/>
      <dgm:spPr/>
      <dgm:t>
        <a:bodyPr/>
        <a:lstStyle/>
        <a:p>
          <a:endParaRPr lang="zh-CN" altLang="en-US"/>
        </a:p>
      </dgm:t>
    </dgm:pt>
    <dgm:pt modelId="{8AB935CE-A115-4D67-AA03-58DFAE27AF06}">
      <dgm:prSet custT="1">
        <dgm:style>
          <a:lnRef idx="2">
            <a:schemeClr val="accent2"/>
          </a:lnRef>
          <a:fillRef idx="1">
            <a:schemeClr val="lt1"/>
          </a:fillRef>
          <a:effectRef idx="0">
            <a:schemeClr val="accent2"/>
          </a:effectRef>
          <a:fontRef idx="minor">
            <a:schemeClr val="dk1"/>
          </a:fontRef>
        </dgm:style>
      </dgm:prSet>
      <dgm:spPr>
        <a:xfrm>
          <a:off x="4347368" y="3833362"/>
          <a:ext cx="1700212" cy="1079634"/>
        </a:xfrm>
        <a:prstGeom prst="roundRect">
          <a:avLst>
            <a:gd name="adj" fmla="val 10000"/>
          </a:avLst>
        </a:prstGeom>
        <a:solidFill>
          <a:sysClr val="window" lastClr="FFFFFF"/>
        </a:solidFill>
        <a:ln w="12700" cap="flat" cmpd="sng" algn="ctr">
          <a:solidFill>
            <a:srgbClr val="2683C6"/>
          </a:solidFill>
          <a:prstDash val="solid"/>
          <a:miter lim="800000"/>
        </a:ln>
        <a:effectLst/>
      </dgm:spPr>
      <dgm:t>
        <a:bodyPr spcFirstLastPara="0" vert="horz" wrap="square" lIns="49530" tIns="49530" rIns="49530" bIns="49530" numCol="1" spcCol="1270" anchor="ctr" anchorCtr="0"/>
        <a:lstStyle/>
        <a:p>
          <a:pPr>
            <a:buNone/>
          </a:pP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深圳市财政项目支出绩效评价共性指标体系框架、指标评分表、操作指引</a:t>
          </a: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kern="1200" dirty="0">
              <a:latin typeface="微软雅黑" panose="020B0503020204020204" charset="-122"/>
              <a:ea typeface="微软雅黑" panose="020B0503020204020204" charset="-122"/>
            </a:rPr>
            <a:t>（ 深财绩</a:t>
          </a:r>
          <a:r>
            <a:rPr lang="en-US" altLang="zh-CN" sz="1300" kern="1200" dirty="0">
              <a:latin typeface="微软雅黑" panose="020B0503020204020204" charset="-122"/>
              <a:ea typeface="微软雅黑" panose="020B0503020204020204" charset="-122"/>
            </a:rPr>
            <a:t>〔2017〕4</a:t>
          </a:r>
          <a:r>
            <a:rPr lang="zh-CN" altLang="en-US" sz="1300" kern="1200" dirty="0">
              <a:latin typeface="微软雅黑" panose="020B0503020204020204" charset="-122"/>
              <a:ea typeface="微软雅黑" panose="020B0503020204020204" charset="-122"/>
            </a:rPr>
            <a:t>号 ）</a:t>
          </a:r>
          <a:endPar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endParaRPr>
        </a:p>
      </dgm:t>
    </dgm:pt>
    <dgm:pt modelId="{EEAFC402-4E35-4075-A7C0-09AC8FB3110E}" cxnId="{EEB2DE1A-7BCE-46F2-8F2D-C0401EFA3272}" type="parTrans">
      <dgm:prSet/>
      <dgm:spPr>
        <a:xfrm>
          <a:off x="3969543"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rgbClr val="2683C6">
              <a:tint val="80000"/>
              <a:hueOff val="0"/>
              <a:satOff val="0"/>
              <a:lumOff val="0"/>
              <a:alphaOff val="0"/>
            </a:srgbClr>
          </a:solidFill>
          <a:prstDash val="solid"/>
          <a:miter lim="800000"/>
        </a:ln>
        <a:effectLst/>
      </dgm:spPr>
      <dgm:t>
        <a:bodyPr/>
        <a:lstStyle/>
        <a:p>
          <a:endParaRPr lang="zh-CN" altLang="en-US"/>
        </a:p>
      </dgm:t>
    </dgm:pt>
    <dgm:pt modelId="{99BEF9AF-A666-4B37-B98A-DB765ECDC01F}" cxnId="{EEB2DE1A-7BCE-46F2-8F2D-C0401EFA3272}" type="sibTrans">
      <dgm:prSet/>
      <dgm:spPr/>
      <dgm:t>
        <a:bodyPr/>
        <a:lstStyle/>
        <a:p>
          <a:endParaRPr lang="zh-CN" altLang="en-US"/>
        </a:p>
      </dgm:t>
    </dgm:pt>
    <dgm:pt modelId="{D87FEDC0-010C-4B4C-9650-3FF215E74A6F}">
      <dgm:prSet custT="1">
        <dgm:style>
          <a:lnRef idx="2">
            <a:schemeClr val="accent2"/>
          </a:lnRef>
          <a:fillRef idx="1">
            <a:schemeClr val="lt1"/>
          </a:fillRef>
          <a:effectRef idx="0">
            <a:schemeClr val="accent2"/>
          </a:effectRef>
          <a:fontRef idx="minor">
            <a:schemeClr val="dk1"/>
          </a:fontRef>
        </dgm:style>
      </dgm:prSet>
      <dgm:spPr>
        <a:xfrm>
          <a:off x="6425406" y="3833362"/>
          <a:ext cx="1700212" cy="1079634"/>
        </a:xfrm>
        <a:prstGeom prst="roundRect">
          <a:avLst>
            <a:gd name="adj" fmla="val 10000"/>
          </a:avLst>
        </a:prstGeom>
        <a:solidFill>
          <a:sysClr val="window" lastClr="FFFFFF"/>
        </a:solidFill>
        <a:ln w="12700" cap="flat" cmpd="sng" algn="ctr">
          <a:solidFill>
            <a:srgbClr val="2683C6"/>
          </a:solidFill>
          <a:prstDash val="solid"/>
          <a:miter lim="800000"/>
        </a:ln>
        <a:effectLst/>
      </dgm:spPr>
      <dgm:t>
        <a:bodyPr spcFirstLastPara="0" vert="horz" wrap="square" lIns="49530" tIns="49530" rIns="49530" bIns="49530" numCol="1" spcCol="1270" anchor="ctr" anchorCtr="0"/>
        <a:lstStyle/>
        <a:p>
          <a:pPr>
            <a:buNone/>
          </a:pPr>
          <a:r>
            <a:rPr lang="en-US" altLang="zh-CN" sz="13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深圳市委托第三方机构参与预算绩效管理暂行办法</a:t>
          </a:r>
          <a:r>
            <a:rPr lang="en-US" altLang="zh-CN" sz="13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endPar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endParaRPr>
        </a:p>
      </dgm:t>
    </dgm:pt>
    <dgm:pt modelId="{D6A637E2-53D2-4054-ACDD-6677D242CF0F}" cxnId="{4D2E7724-F625-4F30-9768-9FDED92A4BC3}" type="parTrans">
      <dgm:prSet/>
      <dgm:spPr>
        <a:xfrm>
          <a:off x="3969543" y="3159417"/>
          <a:ext cx="3117056" cy="494478"/>
        </a:xfrm>
        <a:custGeom>
          <a:avLst/>
          <a:gdLst/>
          <a:ahLst/>
          <a:cxnLst/>
          <a:rect l="0" t="0" r="0" b="0"/>
          <a:pathLst>
            <a:path>
              <a:moveTo>
                <a:pt x="0" y="0"/>
              </a:moveTo>
              <a:lnTo>
                <a:pt x="0" y="336972"/>
              </a:lnTo>
              <a:lnTo>
                <a:pt x="3117056" y="336972"/>
              </a:lnTo>
              <a:lnTo>
                <a:pt x="3117056" y="494478"/>
              </a:lnTo>
            </a:path>
          </a:pathLst>
        </a:custGeom>
        <a:noFill/>
        <a:ln w="12700" cap="flat" cmpd="sng" algn="ctr">
          <a:solidFill>
            <a:srgbClr val="2683C6">
              <a:tint val="80000"/>
              <a:hueOff val="0"/>
              <a:satOff val="0"/>
              <a:lumOff val="0"/>
              <a:alphaOff val="0"/>
            </a:srgbClr>
          </a:solidFill>
          <a:prstDash val="solid"/>
          <a:miter lim="800000"/>
        </a:ln>
        <a:effectLst/>
      </dgm:spPr>
      <dgm:t>
        <a:bodyPr/>
        <a:lstStyle/>
        <a:p>
          <a:endParaRPr lang="zh-CN" altLang="en-US"/>
        </a:p>
      </dgm:t>
    </dgm:pt>
    <dgm:pt modelId="{6B5C0BE9-B32D-4F70-A930-54C53AC9AF07}" cxnId="{4D2E7724-F625-4F30-9768-9FDED92A4BC3}" type="sibTrans">
      <dgm:prSet/>
      <dgm:spPr/>
      <dgm:t>
        <a:bodyPr/>
        <a:lstStyle/>
        <a:p>
          <a:endParaRPr lang="zh-CN" altLang="en-US"/>
        </a:p>
      </dgm:t>
    </dgm:pt>
    <dgm:pt modelId="{C1D972AA-8A78-4DDE-82F9-E1C4AEE16DCD}" type="pres">
      <dgm:prSet presAssocID="{77ED3357-58AF-4943-9FAB-83396FA03E2D}" presName="hierChild1" presStyleCnt="0">
        <dgm:presLayoutVars>
          <dgm:chPref val="1"/>
          <dgm:dir/>
          <dgm:animOne val="branch"/>
          <dgm:animLvl val="lvl"/>
          <dgm:resizeHandles/>
        </dgm:presLayoutVars>
      </dgm:prSet>
      <dgm:spPr/>
      <dgm:t>
        <a:bodyPr/>
        <a:lstStyle/>
        <a:p>
          <a:endParaRPr lang="zh-CN" altLang="en-US"/>
        </a:p>
      </dgm:t>
    </dgm:pt>
    <dgm:pt modelId="{06763AA0-DF6C-4AC1-A4B8-B7B9089B6AA2}" type="pres">
      <dgm:prSet presAssocID="{FF5DCDA4-D0F5-40A0-9F7D-7C0E4F6E2F50}" presName="hierRoot1" presStyleCnt="0"/>
      <dgm:spPr/>
    </dgm:pt>
    <dgm:pt modelId="{F0451A5D-9B14-4DDD-AD83-699A614E9F5D}" type="pres">
      <dgm:prSet presAssocID="{FF5DCDA4-D0F5-40A0-9F7D-7C0E4F6E2F50}" presName="composite" presStyleCnt="0"/>
      <dgm:spPr/>
    </dgm:pt>
    <dgm:pt modelId="{349E60E7-6806-4D55-870F-B311D10EA6C0}" type="pres">
      <dgm:prSet presAssocID="{FF5DCDA4-D0F5-40A0-9F7D-7C0E4F6E2F50}" presName="background" presStyleLbl="node0" presStyleIdx="0" presStyleCnt="1"/>
      <dgm:spPr>
        <a:xfrm>
          <a:off x="1740097" y="505669"/>
          <a:ext cx="4458892" cy="1079634"/>
        </a:xfrm>
        <a:prstGeom prst="roundRect">
          <a:avLst>
            <a:gd name="adj" fmla="val 10000"/>
          </a:avLst>
        </a:prstGeom>
        <a:solidFill>
          <a:srgbClr val="2683C6">
            <a:shade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C5E025F0-D5AF-4E34-92D0-62D559C3F715}" type="pres">
      <dgm:prSet presAssocID="{FF5DCDA4-D0F5-40A0-9F7D-7C0E4F6E2F50}" presName="text" presStyleLbl="fgAcc0" presStyleIdx="0" presStyleCnt="1" custScaleX="293895" custScaleY="159321">
        <dgm:presLayoutVars>
          <dgm:chPref val="3"/>
        </dgm:presLayoutVars>
      </dgm:prSet>
      <dgm:spPr>
        <a:xfrm>
          <a:off x="1929010" y="685136"/>
          <a:ext cx="4458892" cy="1079634"/>
        </a:xfrm>
        <a:prstGeom prst="roundRect">
          <a:avLst>
            <a:gd name="adj" fmla="val 10000"/>
          </a:avLst>
        </a:prstGeom>
      </dgm:spPr>
      <dgm:t>
        <a:bodyPr/>
        <a:lstStyle/>
        <a:p>
          <a:endParaRPr lang="zh-CN" altLang="en-US"/>
        </a:p>
      </dgm:t>
    </dgm:pt>
    <dgm:pt modelId="{8380B290-DF21-4032-A93B-863FEFE8B9F1}" type="pres">
      <dgm:prSet presAssocID="{FF5DCDA4-D0F5-40A0-9F7D-7C0E4F6E2F50}" presName="hierChild2" presStyleCnt="0"/>
      <dgm:spPr/>
    </dgm:pt>
    <dgm:pt modelId="{B93606FD-945B-41D9-AB8D-008A2092AB34}" type="pres">
      <dgm:prSet presAssocID="{2CFC094A-C336-476E-B15E-533871F31624}" presName="Name10" presStyleLbl="parChTrans1D2" presStyleIdx="0" presStyleCnt="1"/>
      <dgm:spPr/>
      <dgm:t>
        <a:bodyPr/>
        <a:lstStyle/>
        <a:p>
          <a:endParaRPr lang="zh-CN" altLang="en-US"/>
        </a:p>
      </dgm:t>
    </dgm:pt>
    <dgm:pt modelId="{8F5E1E60-F740-4AD0-97A2-4AB2749CAE9B}" type="pres">
      <dgm:prSet presAssocID="{43ADAD98-C15E-4058-A34F-AA7DBF701123}" presName="hierRoot2" presStyleCnt="0"/>
      <dgm:spPr/>
    </dgm:pt>
    <dgm:pt modelId="{22350638-8D7D-4512-AEC4-0291E141689C}" type="pres">
      <dgm:prSet presAssocID="{43ADAD98-C15E-4058-A34F-AA7DBF701123}" presName="composite2" presStyleCnt="0"/>
      <dgm:spPr/>
    </dgm:pt>
    <dgm:pt modelId="{7634AA3A-DE54-4E74-8E5F-012E76A9FDC5}" type="pres">
      <dgm:prSet presAssocID="{43ADAD98-C15E-4058-A34F-AA7DBF701123}" presName="background2" presStyleLbl="asst1" presStyleIdx="0" presStyleCnt="1"/>
      <dgm:spPr>
        <a:xfrm>
          <a:off x="1142685" y="2079782"/>
          <a:ext cx="5653716" cy="1079634"/>
        </a:xfrm>
        <a:prstGeom prst="roundRect">
          <a:avLst>
            <a:gd name="adj" fmla="val 10000"/>
          </a:avLst>
        </a:prstGeom>
        <a:solidFill>
          <a:srgbClr val="2683C6">
            <a:shade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BA829A0B-25D6-42B0-800B-CA5BEB18048B}" type="pres">
      <dgm:prSet presAssocID="{43ADAD98-C15E-4058-A34F-AA7DBF701123}" presName="text2" presStyleLbl="fgAcc2" presStyleIdx="0" presStyleCnt="1" custScaleX="353189">
        <dgm:presLayoutVars>
          <dgm:chPref val="3"/>
        </dgm:presLayoutVars>
      </dgm:prSet>
      <dgm:spPr>
        <a:xfrm>
          <a:off x="1331597" y="2259249"/>
          <a:ext cx="5653716" cy="1079634"/>
        </a:xfrm>
        <a:prstGeom prst="roundRect">
          <a:avLst>
            <a:gd name="adj" fmla="val 10000"/>
          </a:avLst>
        </a:prstGeom>
      </dgm:spPr>
      <dgm:t>
        <a:bodyPr/>
        <a:lstStyle/>
        <a:p>
          <a:endParaRPr lang="zh-CN" altLang="en-US"/>
        </a:p>
      </dgm:t>
    </dgm:pt>
    <dgm:pt modelId="{0D07848C-3A95-4E9C-863C-360F4176928B}" type="pres">
      <dgm:prSet presAssocID="{43ADAD98-C15E-4058-A34F-AA7DBF701123}" presName="hierChild3" presStyleCnt="0"/>
      <dgm:spPr/>
    </dgm:pt>
    <dgm:pt modelId="{DABB65DA-3F42-4B41-9199-D5D0CF493224}" type="pres">
      <dgm:prSet presAssocID="{CB74E835-0CCA-4D40-97D4-87F05A619B50}" presName="Name17" presStyleLbl="parChTrans1D3" presStyleIdx="0" presStyleCnt="4"/>
      <dgm:spPr/>
      <dgm:t>
        <a:bodyPr/>
        <a:lstStyle/>
        <a:p>
          <a:endParaRPr lang="zh-CN" altLang="en-US"/>
        </a:p>
      </dgm:t>
    </dgm:pt>
    <dgm:pt modelId="{8845A5BB-0B48-485C-8BCC-C8ACDFA953D1}" type="pres">
      <dgm:prSet presAssocID="{2ADCF73F-A961-4CFF-A1C0-B33378045CFB}" presName="hierRoot3" presStyleCnt="0"/>
      <dgm:spPr/>
    </dgm:pt>
    <dgm:pt modelId="{340A5991-704A-4650-BB41-52D42C518C2B}" type="pres">
      <dgm:prSet presAssocID="{2ADCF73F-A961-4CFF-A1C0-B33378045CFB}" presName="composite3" presStyleCnt="0"/>
      <dgm:spPr/>
    </dgm:pt>
    <dgm:pt modelId="{027F2B77-3A78-4241-9296-2E898A0D9624}" type="pres">
      <dgm:prSet presAssocID="{2ADCF73F-A961-4CFF-A1C0-B33378045CFB}" presName="background3" presStyleLbl="node3" presStyleIdx="0" presStyleCnt="4"/>
      <dgm:spPr>
        <a:xfrm>
          <a:off x="2381" y="3653896"/>
          <a:ext cx="1700212" cy="1079634"/>
        </a:xfrm>
        <a:prstGeom prst="roundRect">
          <a:avLst>
            <a:gd name="adj" fmla="val 10000"/>
          </a:avLst>
        </a:prstGeom>
        <a:solidFill>
          <a:srgbClr val="2683C6">
            <a:tint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4FDB6856-975B-46D4-BA73-06C611992B93}" type="pres">
      <dgm:prSet presAssocID="{2ADCF73F-A961-4CFF-A1C0-B33378045CFB}" presName="text3" presStyleLbl="fgAcc3" presStyleIdx="0" presStyleCnt="4" custScaleY="107772">
        <dgm:presLayoutVars>
          <dgm:chPref val="3"/>
        </dgm:presLayoutVars>
      </dgm:prSet>
      <dgm:spPr>
        <a:xfrm>
          <a:off x="191293" y="3833362"/>
          <a:ext cx="1700212" cy="1079634"/>
        </a:xfrm>
        <a:prstGeom prst="roundRect">
          <a:avLst>
            <a:gd name="adj" fmla="val 10000"/>
          </a:avLst>
        </a:prstGeom>
      </dgm:spPr>
      <dgm:t>
        <a:bodyPr/>
        <a:lstStyle/>
        <a:p>
          <a:endParaRPr lang="zh-CN" altLang="en-US"/>
        </a:p>
      </dgm:t>
    </dgm:pt>
    <dgm:pt modelId="{C365DAF7-4007-4253-803C-66E16DA24E0D}" type="pres">
      <dgm:prSet presAssocID="{2ADCF73F-A961-4CFF-A1C0-B33378045CFB}" presName="hierChild4" presStyleCnt="0"/>
      <dgm:spPr/>
    </dgm:pt>
    <dgm:pt modelId="{30F70089-E5A2-4D56-B46F-CD9E5E456BAA}" type="pres">
      <dgm:prSet presAssocID="{8C18172B-FFFA-495F-8D8D-F1F52FAD13DF}" presName="Name17" presStyleLbl="parChTrans1D3" presStyleIdx="1" presStyleCnt="4"/>
      <dgm:spPr/>
      <dgm:t>
        <a:bodyPr/>
        <a:lstStyle/>
        <a:p>
          <a:endParaRPr lang="zh-CN" altLang="en-US"/>
        </a:p>
      </dgm:t>
    </dgm:pt>
    <dgm:pt modelId="{17B73779-1DB5-4067-BEFD-A088CF783BDC}" type="pres">
      <dgm:prSet presAssocID="{5C436E15-B773-4E47-85B0-B39834FE085A}" presName="hierRoot3" presStyleCnt="0"/>
      <dgm:spPr/>
    </dgm:pt>
    <dgm:pt modelId="{2532B123-74F9-49D2-8F00-B12BFB65D5FC}" type="pres">
      <dgm:prSet presAssocID="{5C436E15-B773-4E47-85B0-B39834FE085A}" presName="composite3" presStyleCnt="0"/>
      <dgm:spPr/>
    </dgm:pt>
    <dgm:pt modelId="{0DD7E4D8-1D49-44B4-964D-7C53B21171D2}" type="pres">
      <dgm:prSet presAssocID="{5C436E15-B773-4E47-85B0-B39834FE085A}" presName="background3" presStyleLbl="node3" presStyleIdx="1" presStyleCnt="4"/>
      <dgm:spPr>
        <a:xfrm>
          <a:off x="2080418" y="3653896"/>
          <a:ext cx="1700212" cy="1079634"/>
        </a:xfrm>
        <a:prstGeom prst="roundRect">
          <a:avLst>
            <a:gd name="adj" fmla="val 10000"/>
          </a:avLst>
        </a:prstGeom>
        <a:solidFill>
          <a:srgbClr val="2683C6">
            <a:tint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43F5020B-1D66-4000-905A-0C5066FC01CF}" type="pres">
      <dgm:prSet presAssocID="{5C436E15-B773-4E47-85B0-B39834FE085A}" presName="text3" presStyleLbl="fgAcc3" presStyleIdx="1" presStyleCnt="4" custScaleX="111180" custScaleY="107608">
        <dgm:presLayoutVars>
          <dgm:chPref val="3"/>
        </dgm:presLayoutVars>
      </dgm:prSet>
      <dgm:spPr>
        <a:xfrm>
          <a:off x="2269331" y="3833362"/>
          <a:ext cx="1700212" cy="1079634"/>
        </a:xfrm>
        <a:prstGeom prst="roundRect">
          <a:avLst>
            <a:gd name="adj" fmla="val 10000"/>
          </a:avLst>
        </a:prstGeom>
      </dgm:spPr>
      <dgm:t>
        <a:bodyPr/>
        <a:lstStyle/>
        <a:p>
          <a:endParaRPr lang="zh-CN" altLang="en-US"/>
        </a:p>
      </dgm:t>
    </dgm:pt>
    <dgm:pt modelId="{D3870A05-35CC-419B-91B9-03796488B0EC}" type="pres">
      <dgm:prSet presAssocID="{5C436E15-B773-4E47-85B0-B39834FE085A}" presName="hierChild4" presStyleCnt="0"/>
      <dgm:spPr/>
    </dgm:pt>
    <dgm:pt modelId="{1FA60A7E-57D0-475E-9906-AC65EBEE2976}" type="pres">
      <dgm:prSet presAssocID="{EEAFC402-4E35-4075-A7C0-09AC8FB3110E}" presName="Name17" presStyleLbl="parChTrans1D3" presStyleIdx="2" presStyleCnt="4"/>
      <dgm:spPr/>
      <dgm:t>
        <a:bodyPr/>
        <a:lstStyle/>
        <a:p>
          <a:endParaRPr lang="zh-CN" altLang="en-US"/>
        </a:p>
      </dgm:t>
    </dgm:pt>
    <dgm:pt modelId="{95F02F57-50CF-424F-976F-D25179F1DFE0}" type="pres">
      <dgm:prSet presAssocID="{8AB935CE-A115-4D67-AA03-58DFAE27AF06}" presName="hierRoot3" presStyleCnt="0"/>
      <dgm:spPr/>
    </dgm:pt>
    <dgm:pt modelId="{05078F1D-DFC3-459F-88BC-F1D0F063C053}" type="pres">
      <dgm:prSet presAssocID="{8AB935CE-A115-4D67-AA03-58DFAE27AF06}" presName="composite3" presStyleCnt="0"/>
      <dgm:spPr/>
    </dgm:pt>
    <dgm:pt modelId="{969B2E26-0741-4A6A-9D3F-471970F21C9B}" type="pres">
      <dgm:prSet presAssocID="{8AB935CE-A115-4D67-AA03-58DFAE27AF06}" presName="background3" presStyleLbl="node3" presStyleIdx="2" presStyleCnt="4"/>
      <dgm:spPr>
        <a:xfrm>
          <a:off x="4158456" y="3653896"/>
          <a:ext cx="1700212" cy="1079634"/>
        </a:xfrm>
        <a:prstGeom prst="roundRect">
          <a:avLst>
            <a:gd name="adj" fmla="val 10000"/>
          </a:avLst>
        </a:prstGeom>
        <a:solidFill>
          <a:srgbClr val="2683C6">
            <a:tint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866A8A49-FB5D-47D7-A234-CB1099AFAC32}" type="pres">
      <dgm:prSet presAssocID="{8AB935CE-A115-4D67-AA03-58DFAE27AF06}" presName="text3" presStyleLbl="fgAcc3" presStyleIdx="2" presStyleCnt="4" custScaleX="106060" custScaleY="107608">
        <dgm:presLayoutVars>
          <dgm:chPref val="3"/>
        </dgm:presLayoutVars>
      </dgm:prSet>
      <dgm:spPr>
        <a:xfrm>
          <a:off x="4347368" y="3833362"/>
          <a:ext cx="1700212" cy="1079634"/>
        </a:xfrm>
        <a:prstGeom prst="roundRect">
          <a:avLst>
            <a:gd name="adj" fmla="val 10000"/>
          </a:avLst>
        </a:prstGeom>
      </dgm:spPr>
      <dgm:t>
        <a:bodyPr/>
        <a:lstStyle/>
        <a:p>
          <a:endParaRPr lang="zh-CN" altLang="en-US"/>
        </a:p>
      </dgm:t>
    </dgm:pt>
    <dgm:pt modelId="{4C9DBEF9-4703-4336-92E0-522B737D99B5}" type="pres">
      <dgm:prSet presAssocID="{8AB935CE-A115-4D67-AA03-58DFAE27AF06}" presName="hierChild4" presStyleCnt="0"/>
      <dgm:spPr/>
    </dgm:pt>
    <dgm:pt modelId="{AEC92148-76C3-41B2-8D1E-3E2EF9DBE3F3}" type="pres">
      <dgm:prSet presAssocID="{D6A637E2-53D2-4054-ACDD-6677D242CF0F}" presName="Name17" presStyleLbl="parChTrans1D3" presStyleIdx="3" presStyleCnt="4"/>
      <dgm:spPr/>
      <dgm:t>
        <a:bodyPr/>
        <a:lstStyle/>
        <a:p>
          <a:endParaRPr lang="zh-CN" altLang="en-US"/>
        </a:p>
      </dgm:t>
    </dgm:pt>
    <dgm:pt modelId="{4C0FD6F0-30D7-42C1-9296-F7E5E377BAED}" type="pres">
      <dgm:prSet presAssocID="{D87FEDC0-010C-4B4C-9650-3FF215E74A6F}" presName="hierRoot3" presStyleCnt="0"/>
      <dgm:spPr/>
    </dgm:pt>
    <dgm:pt modelId="{4F8A004C-0BA4-4034-8E05-1AC1EECC7F68}" type="pres">
      <dgm:prSet presAssocID="{D87FEDC0-010C-4B4C-9650-3FF215E74A6F}" presName="composite3" presStyleCnt="0"/>
      <dgm:spPr/>
    </dgm:pt>
    <dgm:pt modelId="{FE15A0C8-8EDF-4A4A-BE87-CC934539B83C}" type="pres">
      <dgm:prSet presAssocID="{D87FEDC0-010C-4B4C-9650-3FF215E74A6F}" presName="background3" presStyleLbl="node3" presStyleIdx="3" presStyleCnt="4"/>
      <dgm:spPr>
        <a:xfrm>
          <a:off x="6236493" y="3653896"/>
          <a:ext cx="1700212" cy="1079634"/>
        </a:xfrm>
        <a:prstGeom prst="roundRect">
          <a:avLst>
            <a:gd name="adj" fmla="val 10000"/>
          </a:avLst>
        </a:prstGeom>
        <a:solidFill>
          <a:srgbClr val="2683C6">
            <a:tint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BE55D149-E429-4B6A-AA4C-3ACBD97849E7}" type="pres">
      <dgm:prSet presAssocID="{D87FEDC0-010C-4B4C-9650-3FF215E74A6F}" presName="text3" presStyleLbl="fgAcc3" presStyleIdx="3" presStyleCnt="4" custScaleY="107772">
        <dgm:presLayoutVars>
          <dgm:chPref val="3"/>
        </dgm:presLayoutVars>
      </dgm:prSet>
      <dgm:spPr>
        <a:xfrm>
          <a:off x="6425406" y="3833362"/>
          <a:ext cx="1700212" cy="1079634"/>
        </a:xfrm>
        <a:prstGeom prst="roundRect">
          <a:avLst>
            <a:gd name="adj" fmla="val 10000"/>
          </a:avLst>
        </a:prstGeom>
      </dgm:spPr>
      <dgm:t>
        <a:bodyPr/>
        <a:lstStyle/>
        <a:p>
          <a:endParaRPr lang="zh-CN" altLang="en-US"/>
        </a:p>
      </dgm:t>
    </dgm:pt>
    <dgm:pt modelId="{8913A436-91F5-497E-9095-7D7B1EE4CCE0}" type="pres">
      <dgm:prSet presAssocID="{D87FEDC0-010C-4B4C-9650-3FF215E74A6F}" presName="hierChild4" presStyleCnt="0"/>
      <dgm:spPr/>
    </dgm:pt>
  </dgm:ptLst>
  <dgm:cxnLst>
    <dgm:cxn modelId="{6EED9FF6-57AD-CF4B-B2E0-41617DB7B728}" type="presOf" srcId="{D6A637E2-53D2-4054-ACDD-6677D242CF0F}" destId="{AEC92148-76C3-41B2-8D1E-3E2EF9DBE3F3}" srcOrd="0" destOrd="0" presId="urn:microsoft.com/office/officeart/2005/8/layout/hierarchy1#1"/>
    <dgm:cxn modelId="{571BE871-D785-3046-AAC9-070F1EEA7732}" type="presOf" srcId="{8AB935CE-A115-4D67-AA03-58DFAE27AF06}" destId="{866A8A49-FB5D-47D7-A234-CB1099AFAC32}" srcOrd="0" destOrd="0" presId="urn:microsoft.com/office/officeart/2005/8/layout/hierarchy1#1"/>
    <dgm:cxn modelId="{06933B41-ECA9-4340-91C7-865EFEC93631}" type="presOf" srcId="{D87FEDC0-010C-4B4C-9650-3FF215E74A6F}" destId="{BE55D149-E429-4B6A-AA4C-3ACBD97849E7}" srcOrd="0" destOrd="0" presId="urn:microsoft.com/office/officeart/2005/8/layout/hierarchy1#1"/>
    <dgm:cxn modelId="{10E287EA-FDEE-D54D-AAEA-D2EEDF2D7C56}" type="presOf" srcId="{5C436E15-B773-4E47-85B0-B39834FE085A}" destId="{43F5020B-1D66-4000-905A-0C5066FC01CF}" srcOrd="0" destOrd="0" presId="urn:microsoft.com/office/officeart/2005/8/layout/hierarchy1#1"/>
    <dgm:cxn modelId="{4C31E381-2922-3B45-96D7-E720CA948951}" type="presOf" srcId="{FF5DCDA4-D0F5-40A0-9F7D-7C0E4F6E2F50}" destId="{C5E025F0-D5AF-4E34-92D0-62D559C3F715}" srcOrd="0" destOrd="0" presId="urn:microsoft.com/office/officeart/2005/8/layout/hierarchy1#1"/>
    <dgm:cxn modelId="{905D239D-67F3-4847-9675-B50B3351066A}" type="presOf" srcId="{8C18172B-FFFA-495F-8D8D-F1F52FAD13DF}" destId="{30F70089-E5A2-4D56-B46F-CD9E5E456BAA}" srcOrd="0" destOrd="0" presId="urn:microsoft.com/office/officeart/2005/8/layout/hierarchy1#1"/>
    <dgm:cxn modelId="{4D2E7724-F625-4F30-9768-9FDED92A4BC3}" srcId="{43ADAD98-C15E-4058-A34F-AA7DBF701123}" destId="{D87FEDC0-010C-4B4C-9650-3FF215E74A6F}" srcOrd="3" destOrd="0" parTransId="{D6A637E2-53D2-4054-ACDD-6677D242CF0F}" sibTransId="{6B5C0BE9-B32D-4F70-A930-54C53AC9AF07}"/>
    <dgm:cxn modelId="{EEB2DE1A-7BCE-46F2-8F2D-C0401EFA3272}" srcId="{43ADAD98-C15E-4058-A34F-AA7DBF701123}" destId="{8AB935CE-A115-4D67-AA03-58DFAE27AF06}" srcOrd="2" destOrd="0" parTransId="{EEAFC402-4E35-4075-A7C0-09AC8FB3110E}" sibTransId="{99BEF9AF-A666-4B37-B98A-DB765ECDC01F}"/>
    <dgm:cxn modelId="{F023D992-F259-1248-8131-F8999504D706}" type="presOf" srcId="{EEAFC402-4E35-4075-A7C0-09AC8FB3110E}" destId="{1FA60A7E-57D0-475E-9906-AC65EBEE2976}" srcOrd="0" destOrd="0" presId="urn:microsoft.com/office/officeart/2005/8/layout/hierarchy1#1"/>
    <dgm:cxn modelId="{358D3DD8-8BD7-CF4B-A5C7-58E2698CD086}" type="presOf" srcId="{2CFC094A-C336-476E-B15E-533871F31624}" destId="{B93606FD-945B-41D9-AB8D-008A2092AB34}" srcOrd="0" destOrd="0" presId="urn:microsoft.com/office/officeart/2005/8/layout/hierarchy1#1"/>
    <dgm:cxn modelId="{F39E397A-5DC1-4CC7-BA1D-C32933BD41F0}" srcId="{FF5DCDA4-D0F5-40A0-9F7D-7C0E4F6E2F50}" destId="{43ADAD98-C15E-4058-A34F-AA7DBF701123}" srcOrd="0" destOrd="0" parTransId="{2CFC094A-C336-476E-B15E-533871F31624}" sibTransId="{7864439B-CE67-4019-A1CC-83149F2E1975}"/>
    <dgm:cxn modelId="{0855BFAF-7048-401C-8480-243B27907498}" srcId="{43ADAD98-C15E-4058-A34F-AA7DBF701123}" destId="{5C436E15-B773-4E47-85B0-B39834FE085A}" srcOrd="1" destOrd="0" parTransId="{8C18172B-FFFA-495F-8D8D-F1F52FAD13DF}" sibTransId="{9299F062-9D6C-415B-95A6-C33AD517721A}"/>
    <dgm:cxn modelId="{6312F4FD-9F0D-5C4B-8A04-841865834E6D}" type="presOf" srcId="{43ADAD98-C15E-4058-A34F-AA7DBF701123}" destId="{BA829A0B-25D6-42B0-800B-CA5BEB18048B}" srcOrd="0" destOrd="0" presId="urn:microsoft.com/office/officeart/2005/8/layout/hierarchy1#1"/>
    <dgm:cxn modelId="{CF4423B6-AD5B-294F-82FA-E5EDE6FF915B}" type="presOf" srcId="{CB74E835-0CCA-4D40-97D4-87F05A619B50}" destId="{DABB65DA-3F42-4B41-9199-D5D0CF493224}" srcOrd="0" destOrd="0" presId="urn:microsoft.com/office/officeart/2005/8/layout/hierarchy1#1"/>
    <dgm:cxn modelId="{67E30DFF-AC8B-F140-B2D6-B5835919B7E2}" type="presOf" srcId="{2ADCF73F-A961-4CFF-A1C0-B33378045CFB}" destId="{4FDB6856-975B-46D4-BA73-06C611992B93}" srcOrd="0" destOrd="0" presId="urn:microsoft.com/office/officeart/2005/8/layout/hierarchy1#1"/>
    <dgm:cxn modelId="{8EAD76DC-8E8B-40CC-985B-7ADBEAE67C0F}" srcId="{77ED3357-58AF-4943-9FAB-83396FA03E2D}" destId="{FF5DCDA4-D0F5-40A0-9F7D-7C0E4F6E2F50}" srcOrd="0" destOrd="0" parTransId="{ECE8B7D1-4969-4448-9172-D732323026E6}" sibTransId="{FB85D3C5-A408-4555-BE97-8E955A03E8F7}"/>
    <dgm:cxn modelId="{2472D605-E6C4-4EA8-AE5E-662129A1883E}" srcId="{43ADAD98-C15E-4058-A34F-AA7DBF701123}" destId="{2ADCF73F-A961-4CFF-A1C0-B33378045CFB}" srcOrd="0" destOrd="0" parTransId="{CB74E835-0CCA-4D40-97D4-87F05A619B50}" sibTransId="{49BF21AB-4B66-4A99-B662-0B499B887BB2}"/>
    <dgm:cxn modelId="{E6E2A127-F54A-7D4E-975E-76DFC18BD907}" type="presOf" srcId="{77ED3357-58AF-4943-9FAB-83396FA03E2D}" destId="{C1D972AA-8A78-4DDE-82F9-E1C4AEE16DCD}" srcOrd="0" destOrd="0" presId="urn:microsoft.com/office/officeart/2005/8/layout/hierarchy1#1"/>
    <dgm:cxn modelId="{906F513F-3AD5-604A-A004-ACF5165B54F3}" type="presParOf" srcId="{C1D972AA-8A78-4DDE-82F9-E1C4AEE16DCD}" destId="{06763AA0-DF6C-4AC1-A4B8-B7B9089B6AA2}" srcOrd="0" destOrd="0" presId="urn:microsoft.com/office/officeart/2005/8/layout/hierarchy1#1"/>
    <dgm:cxn modelId="{FF35773A-7008-934D-BEE0-1AF738A7B272}" type="presParOf" srcId="{06763AA0-DF6C-4AC1-A4B8-B7B9089B6AA2}" destId="{F0451A5D-9B14-4DDD-AD83-699A614E9F5D}" srcOrd="0" destOrd="0" presId="urn:microsoft.com/office/officeart/2005/8/layout/hierarchy1#1"/>
    <dgm:cxn modelId="{0C89D585-ED7E-6A4C-AC72-981C44841141}" type="presParOf" srcId="{F0451A5D-9B14-4DDD-AD83-699A614E9F5D}" destId="{349E60E7-6806-4D55-870F-B311D10EA6C0}" srcOrd="0" destOrd="0" presId="urn:microsoft.com/office/officeart/2005/8/layout/hierarchy1#1"/>
    <dgm:cxn modelId="{9D4D014B-48B3-854E-8506-C866F152EBE4}" type="presParOf" srcId="{F0451A5D-9B14-4DDD-AD83-699A614E9F5D}" destId="{C5E025F0-D5AF-4E34-92D0-62D559C3F715}" srcOrd="1" destOrd="0" presId="urn:microsoft.com/office/officeart/2005/8/layout/hierarchy1#1"/>
    <dgm:cxn modelId="{2349273D-67E5-344E-B3BD-8CB4053AE079}" type="presParOf" srcId="{06763AA0-DF6C-4AC1-A4B8-B7B9089B6AA2}" destId="{8380B290-DF21-4032-A93B-863FEFE8B9F1}" srcOrd="1" destOrd="0" presId="urn:microsoft.com/office/officeart/2005/8/layout/hierarchy1#1"/>
    <dgm:cxn modelId="{DF06B341-0E2B-EC44-88BB-A9890FB9DE85}" type="presParOf" srcId="{8380B290-DF21-4032-A93B-863FEFE8B9F1}" destId="{B93606FD-945B-41D9-AB8D-008A2092AB34}" srcOrd="0" destOrd="0" presId="urn:microsoft.com/office/officeart/2005/8/layout/hierarchy1#1"/>
    <dgm:cxn modelId="{ED5413A6-7ECD-4E48-9B95-72E887F79461}" type="presParOf" srcId="{8380B290-DF21-4032-A93B-863FEFE8B9F1}" destId="{8F5E1E60-F740-4AD0-97A2-4AB2749CAE9B}" srcOrd="1" destOrd="0" presId="urn:microsoft.com/office/officeart/2005/8/layout/hierarchy1#1"/>
    <dgm:cxn modelId="{680836D6-AD70-BF45-90CE-2886198DA19D}" type="presParOf" srcId="{8F5E1E60-F740-4AD0-97A2-4AB2749CAE9B}" destId="{22350638-8D7D-4512-AEC4-0291E141689C}" srcOrd="0" destOrd="0" presId="urn:microsoft.com/office/officeart/2005/8/layout/hierarchy1#1"/>
    <dgm:cxn modelId="{08C34009-3B75-9941-92AC-6716C0A065B3}" type="presParOf" srcId="{22350638-8D7D-4512-AEC4-0291E141689C}" destId="{7634AA3A-DE54-4E74-8E5F-012E76A9FDC5}" srcOrd="0" destOrd="0" presId="urn:microsoft.com/office/officeart/2005/8/layout/hierarchy1#1"/>
    <dgm:cxn modelId="{30188ECF-75F0-8B46-90EE-7EE535DE43B2}" type="presParOf" srcId="{22350638-8D7D-4512-AEC4-0291E141689C}" destId="{BA829A0B-25D6-42B0-800B-CA5BEB18048B}" srcOrd="1" destOrd="0" presId="urn:microsoft.com/office/officeart/2005/8/layout/hierarchy1#1"/>
    <dgm:cxn modelId="{053A8CED-8C70-B04C-AB10-98ABE88CB2B9}" type="presParOf" srcId="{8F5E1E60-F740-4AD0-97A2-4AB2749CAE9B}" destId="{0D07848C-3A95-4E9C-863C-360F4176928B}" srcOrd="1" destOrd="0" presId="urn:microsoft.com/office/officeart/2005/8/layout/hierarchy1#1"/>
    <dgm:cxn modelId="{42CEF04D-4211-0444-843D-CD534602D432}" type="presParOf" srcId="{0D07848C-3A95-4E9C-863C-360F4176928B}" destId="{DABB65DA-3F42-4B41-9199-D5D0CF493224}" srcOrd="0" destOrd="0" presId="urn:microsoft.com/office/officeart/2005/8/layout/hierarchy1#1"/>
    <dgm:cxn modelId="{F88B3770-4040-F042-807E-F2E03C066C30}" type="presParOf" srcId="{0D07848C-3A95-4E9C-863C-360F4176928B}" destId="{8845A5BB-0B48-485C-8BCC-C8ACDFA953D1}" srcOrd="1" destOrd="0" presId="urn:microsoft.com/office/officeart/2005/8/layout/hierarchy1#1"/>
    <dgm:cxn modelId="{26E6783C-FB1E-C54C-A41F-5C5CB675F529}" type="presParOf" srcId="{8845A5BB-0B48-485C-8BCC-C8ACDFA953D1}" destId="{340A5991-704A-4650-BB41-52D42C518C2B}" srcOrd="0" destOrd="0" presId="urn:microsoft.com/office/officeart/2005/8/layout/hierarchy1#1"/>
    <dgm:cxn modelId="{B4992F3F-2BFE-3C47-9CCC-834B90358489}" type="presParOf" srcId="{340A5991-704A-4650-BB41-52D42C518C2B}" destId="{027F2B77-3A78-4241-9296-2E898A0D9624}" srcOrd="0" destOrd="0" presId="urn:microsoft.com/office/officeart/2005/8/layout/hierarchy1#1"/>
    <dgm:cxn modelId="{C6056760-3CA9-3948-A7EC-6D64A3E1744F}" type="presParOf" srcId="{340A5991-704A-4650-BB41-52D42C518C2B}" destId="{4FDB6856-975B-46D4-BA73-06C611992B93}" srcOrd="1" destOrd="0" presId="urn:microsoft.com/office/officeart/2005/8/layout/hierarchy1#1"/>
    <dgm:cxn modelId="{F0F403FF-E325-9946-8279-4960F26BBCF2}" type="presParOf" srcId="{8845A5BB-0B48-485C-8BCC-C8ACDFA953D1}" destId="{C365DAF7-4007-4253-803C-66E16DA24E0D}" srcOrd="1" destOrd="0" presId="urn:microsoft.com/office/officeart/2005/8/layout/hierarchy1#1"/>
    <dgm:cxn modelId="{C53A0C0C-DADD-5741-BC83-368C43F537C6}" type="presParOf" srcId="{0D07848C-3A95-4E9C-863C-360F4176928B}" destId="{30F70089-E5A2-4D56-B46F-CD9E5E456BAA}" srcOrd="2" destOrd="0" presId="urn:microsoft.com/office/officeart/2005/8/layout/hierarchy1#1"/>
    <dgm:cxn modelId="{B895126D-64E3-B745-A3B9-98D5BB698646}" type="presParOf" srcId="{0D07848C-3A95-4E9C-863C-360F4176928B}" destId="{17B73779-1DB5-4067-BEFD-A088CF783BDC}" srcOrd="3" destOrd="0" presId="urn:microsoft.com/office/officeart/2005/8/layout/hierarchy1#1"/>
    <dgm:cxn modelId="{76C21BB6-3343-434E-A936-D1588397A1ED}" type="presParOf" srcId="{17B73779-1DB5-4067-BEFD-A088CF783BDC}" destId="{2532B123-74F9-49D2-8F00-B12BFB65D5FC}" srcOrd="0" destOrd="0" presId="urn:microsoft.com/office/officeart/2005/8/layout/hierarchy1#1"/>
    <dgm:cxn modelId="{1072E3E5-A982-8144-BB39-3A98B9108588}" type="presParOf" srcId="{2532B123-74F9-49D2-8F00-B12BFB65D5FC}" destId="{0DD7E4D8-1D49-44B4-964D-7C53B21171D2}" srcOrd="0" destOrd="0" presId="urn:microsoft.com/office/officeart/2005/8/layout/hierarchy1#1"/>
    <dgm:cxn modelId="{B17629BB-05F7-6640-B8BD-A1E31998AF2D}" type="presParOf" srcId="{2532B123-74F9-49D2-8F00-B12BFB65D5FC}" destId="{43F5020B-1D66-4000-905A-0C5066FC01CF}" srcOrd="1" destOrd="0" presId="urn:microsoft.com/office/officeart/2005/8/layout/hierarchy1#1"/>
    <dgm:cxn modelId="{44B6F677-2F6B-B141-A119-C39A03322A15}" type="presParOf" srcId="{17B73779-1DB5-4067-BEFD-A088CF783BDC}" destId="{D3870A05-35CC-419B-91B9-03796488B0EC}" srcOrd="1" destOrd="0" presId="urn:microsoft.com/office/officeart/2005/8/layout/hierarchy1#1"/>
    <dgm:cxn modelId="{F873FBF9-8E54-3D4A-99C5-39A4826EC423}" type="presParOf" srcId="{0D07848C-3A95-4E9C-863C-360F4176928B}" destId="{1FA60A7E-57D0-475E-9906-AC65EBEE2976}" srcOrd="4" destOrd="0" presId="urn:microsoft.com/office/officeart/2005/8/layout/hierarchy1#1"/>
    <dgm:cxn modelId="{F70FCF4C-B804-F04E-8312-870D0DA36CE0}" type="presParOf" srcId="{0D07848C-3A95-4E9C-863C-360F4176928B}" destId="{95F02F57-50CF-424F-976F-D25179F1DFE0}" srcOrd="5" destOrd="0" presId="urn:microsoft.com/office/officeart/2005/8/layout/hierarchy1#1"/>
    <dgm:cxn modelId="{DAD628F3-2AD7-AF49-BF03-FC5B294B4F65}" type="presParOf" srcId="{95F02F57-50CF-424F-976F-D25179F1DFE0}" destId="{05078F1D-DFC3-459F-88BC-F1D0F063C053}" srcOrd="0" destOrd="0" presId="urn:microsoft.com/office/officeart/2005/8/layout/hierarchy1#1"/>
    <dgm:cxn modelId="{4851E3F9-24CF-EC42-80E8-1F10CD6C26F3}" type="presParOf" srcId="{05078F1D-DFC3-459F-88BC-F1D0F063C053}" destId="{969B2E26-0741-4A6A-9D3F-471970F21C9B}" srcOrd="0" destOrd="0" presId="urn:microsoft.com/office/officeart/2005/8/layout/hierarchy1#1"/>
    <dgm:cxn modelId="{60503F3B-E319-464B-9A33-AEEAE57A2CED}" type="presParOf" srcId="{05078F1D-DFC3-459F-88BC-F1D0F063C053}" destId="{866A8A49-FB5D-47D7-A234-CB1099AFAC32}" srcOrd="1" destOrd="0" presId="urn:microsoft.com/office/officeart/2005/8/layout/hierarchy1#1"/>
    <dgm:cxn modelId="{06070C8B-C73A-6646-83CC-C7BF86BFF05C}" type="presParOf" srcId="{95F02F57-50CF-424F-976F-D25179F1DFE0}" destId="{4C9DBEF9-4703-4336-92E0-522B737D99B5}" srcOrd="1" destOrd="0" presId="urn:microsoft.com/office/officeart/2005/8/layout/hierarchy1#1"/>
    <dgm:cxn modelId="{415650F5-78A7-F74B-8D96-F8CEB83C9124}" type="presParOf" srcId="{0D07848C-3A95-4E9C-863C-360F4176928B}" destId="{AEC92148-76C3-41B2-8D1E-3E2EF9DBE3F3}" srcOrd="6" destOrd="0" presId="urn:microsoft.com/office/officeart/2005/8/layout/hierarchy1#1"/>
    <dgm:cxn modelId="{AF0F74E7-2117-2F43-86C0-9198F714DED1}" type="presParOf" srcId="{0D07848C-3A95-4E9C-863C-360F4176928B}" destId="{4C0FD6F0-30D7-42C1-9296-F7E5E377BAED}" srcOrd="7" destOrd="0" presId="urn:microsoft.com/office/officeart/2005/8/layout/hierarchy1#1"/>
    <dgm:cxn modelId="{4C902EE1-327F-9D49-981A-D47CB156A93B}" type="presParOf" srcId="{4C0FD6F0-30D7-42C1-9296-F7E5E377BAED}" destId="{4F8A004C-0BA4-4034-8E05-1AC1EECC7F68}" srcOrd="0" destOrd="0" presId="urn:microsoft.com/office/officeart/2005/8/layout/hierarchy1#1"/>
    <dgm:cxn modelId="{8EB0B59C-BD0F-AF4B-BCEE-15DAC2BCEF5C}" type="presParOf" srcId="{4F8A004C-0BA4-4034-8E05-1AC1EECC7F68}" destId="{FE15A0C8-8EDF-4A4A-BE87-CC934539B83C}" srcOrd="0" destOrd="0" presId="urn:microsoft.com/office/officeart/2005/8/layout/hierarchy1#1"/>
    <dgm:cxn modelId="{BC437505-B960-9940-A547-FCE71E7E0900}" type="presParOf" srcId="{4F8A004C-0BA4-4034-8E05-1AC1EECC7F68}" destId="{BE55D149-E429-4B6A-AA4C-3ACBD97849E7}" srcOrd="1" destOrd="0" presId="urn:microsoft.com/office/officeart/2005/8/layout/hierarchy1#1"/>
    <dgm:cxn modelId="{C1B8ACC1-145F-F44E-9B96-52D9EF0E3E83}" type="presParOf" srcId="{4C0FD6F0-30D7-42C1-9296-F7E5E377BAED}" destId="{8913A436-91F5-497E-9095-7D7B1EE4CCE0}" srcOrd="1" destOrd="0" presId="urn:microsoft.com/office/officeart/2005/8/layout/hierarchy1#1"/>
  </dgm:cxnLst>
  <dgm:bg>
    <a:noFill/>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EE1356-74A2-4E24-AE0A-47923D9089E0}" type="doc">
      <dgm:prSet loTypeId="urn:microsoft.com/office/officeart/2005/8/layout/chevron1" loCatId="process" qsTypeId="urn:microsoft.com/office/officeart/2005/8/quickstyle/simple1#1" qsCatId="simple" csTypeId="urn:microsoft.com/office/officeart/2005/8/colors/accent1_2#1" csCatId="accent1" phldr="1"/>
      <dgm:spPr/>
    </dgm:pt>
    <dgm:pt modelId="{1E9A3EA5-849D-407E-8AA2-F5D913748028}">
      <dgm:prSet phldrT="[文本]" custT="1"/>
      <dgm:spPr>
        <a:solidFill>
          <a:srgbClr val="FFC000"/>
        </a:solidFill>
        <a:scene3d>
          <a:camera prst="orthographicFront">
            <a:rot lat="0" lon="0" rev="0"/>
          </a:camera>
          <a:lightRig rig="glow" dir="t">
            <a:rot lat="0" lon="0" rev="4800000"/>
          </a:lightRig>
        </a:scene3d>
        <a:sp3d prstMaterial="matte">
          <a:bevelT w="127000" h="63500"/>
        </a:sp3d>
      </dgm:spPr>
      <dgm:t>
        <a:bodyPr/>
        <a:lstStyle/>
        <a:p>
          <a:r>
            <a:rPr lang="zh-CN" altLang="en-US" sz="3200" b="1"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预算编制</a:t>
          </a:r>
        </a:p>
      </dgm:t>
    </dgm:pt>
    <dgm:pt modelId="{2B9C1DDB-4900-44DF-84AB-C72147E6C031}" cxnId="{825E4B62-B323-4FF0-86B3-F2B7E91E6E2B}" type="parTrans">
      <dgm:prSet/>
      <dgm:spPr/>
      <dgm:t>
        <a:bodyPr/>
        <a:lstStyle/>
        <a:p>
          <a:endParaRPr lang="zh-CN" altLang="en-US"/>
        </a:p>
      </dgm:t>
    </dgm:pt>
    <dgm:pt modelId="{769B2B94-8CA6-4040-8B77-ED3B80F62F70}" cxnId="{825E4B62-B323-4FF0-86B3-F2B7E91E6E2B}" type="sibTrans">
      <dgm:prSet/>
      <dgm:spPr/>
      <dgm:t>
        <a:bodyPr/>
        <a:lstStyle/>
        <a:p>
          <a:endParaRPr lang="zh-CN" altLang="en-US"/>
        </a:p>
      </dgm:t>
    </dgm:pt>
    <dgm:pt modelId="{57CF77C1-160C-44FE-AB39-85C15F085DF7}">
      <dgm:prSet phldrT="[文本]" custT="1"/>
      <dgm:spPr>
        <a:solidFill>
          <a:srgbClr val="FFC000"/>
        </a:solidFill>
        <a:scene3d>
          <a:camera prst="orthographicFront">
            <a:rot lat="0" lon="0" rev="0"/>
          </a:camera>
          <a:lightRig rig="glow" dir="t">
            <a:rot lat="0" lon="0" rev="4800000"/>
          </a:lightRig>
        </a:scene3d>
        <a:sp3d prstMaterial="matte">
          <a:bevelT w="127000" h="63500"/>
        </a:sp3d>
      </dgm:spPr>
      <dgm:t>
        <a:bodyPr/>
        <a:lstStyle/>
        <a:p>
          <a:r>
            <a:rPr lang="zh-CN" altLang="en-US" sz="3200" b="1"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预算执行</a:t>
          </a:r>
        </a:p>
      </dgm:t>
    </dgm:pt>
    <dgm:pt modelId="{DDA550D4-6D96-481F-BE3A-866C282A5C83}" cxnId="{D27EA248-DB95-44ED-8EE0-DA2CCB855A02}" type="parTrans">
      <dgm:prSet/>
      <dgm:spPr/>
      <dgm:t>
        <a:bodyPr/>
        <a:lstStyle/>
        <a:p>
          <a:endParaRPr lang="zh-CN" altLang="en-US"/>
        </a:p>
      </dgm:t>
    </dgm:pt>
    <dgm:pt modelId="{C4769189-6D76-4CC4-B4B6-9C7333BF63DD}" cxnId="{D27EA248-DB95-44ED-8EE0-DA2CCB855A02}" type="sibTrans">
      <dgm:prSet/>
      <dgm:spPr/>
      <dgm:t>
        <a:bodyPr/>
        <a:lstStyle/>
        <a:p>
          <a:endParaRPr lang="zh-CN" altLang="en-US"/>
        </a:p>
      </dgm:t>
    </dgm:pt>
    <dgm:pt modelId="{019B4A96-6A38-49BA-B939-23400E6CD084}">
      <dgm:prSet phldrT="[文本]" custT="1"/>
      <dgm:spPr>
        <a:solidFill>
          <a:srgbClr val="FFC000"/>
        </a:solidFill>
        <a:scene3d>
          <a:camera prst="orthographicFront">
            <a:rot lat="0" lon="0" rev="0"/>
          </a:camera>
          <a:lightRig rig="glow" dir="t">
            <a:rot lat="0" lon="0" rev="4800000"/>
          </a:lightRig>
        </a:scene3d>
        <a:sp3d prstMaterial="matte">
          <a:bevelT w="127000" h="63500"/>
        </a:sp3d>
      </dgm:spPr>
      <dgm:t>
        <a:bodyPr/>
        <a:lstStyle/>
        <a:p>
          <a:r>
            <a:rPr lang="zh-CN" altLang="en-US" sz="3200" b="1"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预算结果</a:t>
          </a:r>
        </a:p>
      </dgm:t>
    </dgm:pt>
    <dgm:pt modelId="{1CEACC10-1D79-45CA-834B-8EFE4470CD23}" cxnId="{DC5D6F19-AD06-4E21-86A0-61E46E612B8E}" type="parTrans">
      <dgm:prSet/>
      <dgm:spPr/>
      <dgm:t>
        <a:bodyPr/>
        <a:lstStyle/>
        <a:p>
          <a:endParaRPr lang="zh-CN" altLang="en-US"/>
        </a:p>
      </dgm:t>
    </dgm:pt>
    <dgm:pt modelId="{D91BC177-96F5-400C-96CB-F73124CADB29}" cxnId="{DC5D6F19-AD06-4E21-86A0-61E46E612B8E}" type="sibTrans">
      <dgm:prSet/>
      <dgm:spPr/>
      <dgm:t>
        <a:bodyPr/>
        <a:lstStyle/>
        <a:p>
          <a:endParaRPr lang="zh-CN" altLang="en-US"/>
        </a:p>
      </dgm:t>
    </dgm:pt>
    <dgm:pt modelId="{A7658D13-ECA6-4712-9D02-102A41FF732F}" type="pres">
      <dgm:prSet presAssocID="{5EEE1356-74A2-4E24-AE0A-47923D9089E0}" presName="Name0" presStyleCnt="0">
        <dgm:presLayoutVars>
          <dgm:dir/>
          <dgm:animLvl val="lvl"/>
          <dgm:resizeHandles val="exact"/>
        </dgm:presLayoutVars>
      </dgm:prSet>
      <dgm:spPr/>
    </dgm:pt>
    <dgm:pt modelId="{B4E75998-85A9-4305-9ADE-1ADC070B5809}" type="pres">
      <dgm:prSet presAssocID="{1E9A3EA5-849D-407E-8AA2-F5D913748028}" presName="parTxOnly" presStyleLbl="node1" presStyleIdx="0" presStyleCnt="3" custLinFactNeighborX="-822" custLinFactNeighborY="7787">
        <dgm:presLayoutVars>
          <dgm:chMax val="0"/>
          <dgm:chPref val="0"/>
          <dgm:bulletEnabled val="1"/>
        </dgm:presLayoutVars>
      </dgm:prSet>
      <dgm:spPr/>
      <dgm:t>
        <a:bodyPr/>
        <a:lstStyle/>
        <a:p>
          <a:endParaRPr lang="zh-CN" altLang="en-US"/>
        </a:p>
      </dgm:t>
    </dgm:pt>
    <dgm:pt modelId="{B1B29D55-19B8-488F-99DE-0580D823FF7A}" type="pres">
      <dgm:prSet presAssocID="{769B2B94-8CA6-4040-8B77-ED3B80F62F70}" presName="parTxOnlySpace" presStyleCnt="0"/>
      <dgm:spPr/>
    </dgm:pt>
    <dgm:pt modelId="{564645F3-9AD0-402F-BA51-5256D32D4819}" type="pres">
      <dgm:prSet presAssocID="{57CF77C1-160C-44FE-AB39-85C15F085DF7}" presName="parTxOnly" presStyleLbl="node1" presStyleIdx="1" presStyleCnt="3">
        <dgm:presLayoutVars>
          <dgm:chMax val="0"/>
          <dgm:chPref val="0"/>
          <dgm:bulletEnabled val="1"/>
        </dgm:presLayoutVars>
      </dgm:prSet>
      <dgm:spPr/>
      <dgm:t>
        <a:bodyPr/>
        <a:lstStyle/>
        <a:p>
          <a:endParaRPr lang="zh-CN" altLang="en-US"/>
        </a:p>
      </dgm:t>
    </dgm:pt>
    <dgm:pt modelId="{AB4F61DB-187B-49E6-8F6E-07D4CCA4E835}" type="pres">
      <dgm:prSet presAssocID="{C4769189-6D76-4CC4-B4B6-9C7333BF63DD}" presName="parTxOnlySpace" presStyleCnt="0"/>
      <dgm:spPr/>
    </dgm:pt>
    <dgm:pt modelId="{2C9BA797-42B9-4FD1-A6BE-BE3691D5AC81}" type="pres">
      <dgm:prSet presAssocID="{019B4A96-6A38-49BA-B939-23400E6CD084}" presName="parTxOnly" presStyleLbl="node1" presStyleIdx="2" presStyleCnt="3" custLinFactX="6704" custLinFactNeighborX="100000" custLinFactNeighborY="4431">
        <dgm:presLayoutVars>
          <dgm:chMax val="0"/>
          <dgm:chPref val="0"/>
          <dgm:bulletEnabled val="1"/>
        </dgm:presLayoutVars>
      </dgm:prSet>
      <dgm:spPr/>
      <dgm:t>
        <a:bodyPr/>
        <a:lstStyle/>
        <a:p>
          <a:endParaRPr lang="zh-CN" altLang="en-US"/>
        </a:p>
      </dgm:t>
    </dgm:pt>
  </dgm:ptLst>
  <dgm:cxnLst>
    <dgm:cxn modelId="{18368A56-EC58-4362-9C91-4706D3AF6093}" type="presOf" srcId="{1E9A3EA5-849D-407E-8AA2-F5D913748028}" destId="{B4E75998-85A9-4305-9ADE-1ADC070B5809}" srcOrd="0" destOrd="0" presId="urn:microsoft.com/office/officeart/2005/8/layout/chevron1"/>
    <dgm:cxn modelId="{D27EA248-DB95-44ED-8EE0-DA2CCB855A02}" srcId="{5EEE1356-74A2-4E24-AE0A-47923D9089E0}" destId="{57CF77C1-160C-44FE-AB39-85C15F085DF7}" srcOrd="1" destOrd="0" parTransId="{DDA550D4-6D96-481F-BE3A-866C282A5C83}" sibTransId="{C4769189-6D76-4CC4-B4B6-9C7333BF63DD}"/>
    <dgm:cxn modelId="{36BC1846-3114-42E5-B521-D95D1A708A29}" type="presOf" srcId="{019B4A96-6A38-49BA-B939-23400E6CD084}" destId="{2C9BA797-42B9-4FD1-A6BE-BE3691D5AC81}" srcOrd="0" destOrd="0" presId="urn:microsoft.com/office/officeart/2005/8/layout/chevron1"/>
    <dgm:cxn modelId="{DC5D6F19-AD06-4E21-86A0-61E46E612B8E}" srcId="{5EEE1356-74A2-4E24-AE0A-47923D9089E0}" destId="{019B4A96-6A38-49BA-B939-23400E6CD084}" srcOrd="2" destOrd="0" parTransId="{1CEACC10-1D79-45CA-834B-8EFE4470CD23}" sibTransId="{D91BC177-96F5-400C-96CB-F73124CADB29}"/>
    <dgm:cxn modelId="{825E4B62-B323-4FF0-86B3-F2B7E91E6E2B}" srcId="{5EEE1356-74A2-4E24-AE0A-47923D9089E0}" destId="{1E9A3EA5-849D-407E-8AA2-F5D913748028}" srcOrd="0" destOrd="0" parTransId="{2B9C1DDB-4900-44DF-84AB-C72147E6C031}" sibTransId="{769B2B94-8CA6-4040-8B77-ED3B80F62F70}"/>
    <dgm:cxn modelId="{A2335AF4-7C67-46E5-905B-D83A52303136}" type="presOf" srcId="{57CF77C1-160C-44FE-AB39-85C15F085DF7}" destId="{564645F3-9AD0-402F-BA51-5256D32D4819}" srcOrd="0" destOrd="0" presId="urn:microsoft.com/office/officeart/2005/8/layout/chevron1"/>
    <dgm:cxn modelId="{2A28BB05-202B-4D4C-93B9-E40A34E51B1D}" type="presOf" srcId="{5EEE1356-74A2-4E24-AE0A-47923D9089E0}" destId="{A7658D13-ECA6-4712-9D02-102A41FF732F}" srcOrd="0" destOrd="0" presId="urn:microsoft.com/office/officeart/2005/8/layout/chevron1"/>
    <dgm:cxn modelId="{26691816-B3EF-46EC-B6E5-35375D7A78F6}" type="presParOf" srcId="{A7658D13-ECA6-4712-9D02-102A41FF732F}" destId="{B4E75998-85A9-4305-9ADE-1ADC070B5809}" srcOrd="0" destOrd="0" presId="urn:microsoft.com/office/officeart/2005/8/layout/chevron1"/>
    <dgm:cxn modelId="{28FF3ECD-E8B8-4965-9EB0-314E584433D6}" type="presParOf" srcId="{A7658D13-ECA6-4712-9D02-102A41FF732F}" destId="{B1B29D55-19B8-488F-99DE-0580D823FF7A}" srcOrd="1" destOrd="0" presId="urn:microsoft.com/office/officeart/2005/8/layout/chevron1"/>
    <dgm:cxn modelId="{D1BD4E44-BF8F-41AB-B018-946701A0CCEE}" type="presParOf" srcId="{A7658D13-ECA6-4712-9D02-102A41FF732F}" destId="{564645F3-9AD0-402F-BA51-5256D32D4819}" srcOrd="2" destOrd="0" presId="urn:microsoft.com/office/officeart/2005/8/layout/chevron1"/>
    <dgm:cxn modelId="{909FE438-C8A9-4114-A9E2-AFC057D8760E}" type="presParOf" srcId="{A7658D13-ECA6-4712-9D02-102A41FF732F}" destId="{AB4F61DB-187B-49E6-8F6E-07D4CCA4E835}" srcOrd="3" destOrd="0" presId="urn:microsoft.com/office/officeart/2005/8/layout/chevron1"/>
    <dgm:cxn modelId="{56F49723-624E-43E2-B365-DC511B81DF44}" type="presParOf" srcId="{A7658D13-ECA6-4712-9D02-102A41FF732F}" destId="{2C9BA797-42B9-4FD1-A6BE-BE3691D5AC81}" srcOrd="4"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EE1356-74A2-4E24-AE0A-47923D9089E0}" type="doc">
      <dgm:prSet loTypeId="urn:microsoft.com/office/officeart/2005/8/layout/chevron1" loCatId="process" qsTypeId="urn:microsoft.com/office/officeart/2005/8/quickstyle/simple1#2" qsCatId="simple" csTypeId="urn:microsoft.com/office/officeart/2005/8/colors/accent1_2#2" csCatId="accent1" phldr="1"/>
      <dgm:spPr/>
    </dgm:pt>
    <dgm:pt modelId="{1E9A3EA5-849D-407E-8AA2-F5D913748028}">
      <dgm:prSet phldrT="[文本]" custT="1"/>
      <dgm:spPr>
        <a:solidFill>
          <a:srgbClr val="92D050"/>
        </a:solidFill>
        <a:scene3d>
          <a:camera prst="orthographicFront">
            <a:rot lat="0" lon="0" rev="0"/>
          </a:camera>
          <a:lightRig rig="glow" dir="t">
            <a:rot lat="0" lon="0" rev="4800000"/>
          </a:lightRig>
        </a:scene3d>
        <a:sp3d prstMaterial="matte">
          <a:bevelT w="127000" h="63500"/>
        </a:sp3d>
      </dgm:spPr>
      <dgm:t>
        <a:bodyPr/>
        <a:lstStyle/>
        <a:p>
          <a:r>
            <a:rPr lang="zh-CN" altLang="en-US" sz="3600"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绩效目标</a:t>
          </a:r>
        </a:p>
      </dgm:t>
    </dgm:pt>
    <dgm:pt modelId="{2B9C1DDB-4900-44DF-84AB-C72147E6C031}" cxnId="{825E4B62-B323-4FF0-86B3-F2B7E91E6E2B}" type="parTrans">
      <dgm:prSet/>
      <dgm:spPr/>
      <dgm:t>
        <a:bodyPr/>
        <a:lstStyle/>
        <a:p>
          <a:endParaRPr lang="zh-CN" altLang="en-US"/>
        </a:p>
      </dgm:t>
    </dgm:pt>
    <dgm:pt modelId="{769B2B94-8CA6-4040-8B77-ED3B80F62F70}" cxnId="{825E4B62-B323-4FF0-86B3-F2B7E91E6E2B}" type="sibTrans">
      <dgm:prSet/>
      <dgm:spPr/>
      <dgm:t>
        <a:bodyPr/>
        <a:lstStyle/>
        <a:p>
          <a:endParaRPr lang="zh-CN" altLang="en-US"/>
        </a:p>
      </dgm:t>
    </dgm:pt>
    <dgm:pt modelId="{57CF77C1-160C-44FE-AB39-85C15F085DF7}">
      <dgm:prSet phldrT="[文本]" custT="1"/>
      <dgm:spPr>
        <a:solidFill>
          <a:srgbClr val="92D050"/>
        </a:solidFill>
        <a:scene3d>
          <a:camera prst="orthographicFront">
            <a:rot lat="0" lon="0" rev="0"/>
          </a:camera>
          <a:lightRig rig="glow" dir="t">
            <a:rot lat="0" lon="0" rev="4800000"/>
          </a:lightRig>
        </a:scene3d>
        <a:sp3d prstMaterial="matte">
          <a:bevelT w="127000" h="63500"/>
        </a:sp3d>
      </dgm:spPr>
      <dgm:t>
        <a:bodyPr/>
        <a:lstStyle/>
        <a:p>
          <a:r>
            <a:rPr lang="zh-CN" altLang="en-US" sz="3600"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绩效监控</a:t>
          </a:r>
        </a:p>
      </dgm:t>
    </dgm:pt>
    <dgm:pt modelId="{DDA550D4-6D96-481F-BE3A-866C282A5C83}" cxnId="{D27EA248-DB95-44ED-8EE0-DA2CCB855A02}" type="parTrans">
      <dgm:prSet/>
      <dgm:spPr/>
      <dgm:t>
        <a:bodyPr/>
        <a:lstStyle/>
        <a:p>
          <a:endParaRPr lang="zh-CN" altLang="en-US"/>
        </a:p>
      </dgm:t>
    </dgm:pt>
    <dgm:pt modelId="{C4769189-6D76-4CC4-B4B6-9C7333BF63DD}" cxnId="{D27EA248-DB95-44ED-8EE0-DA2CCB855A02}" type="sibTrans">
      <dgm:prSet/>
      <dgm:spPr/>
      <dgm:t>
        <a:bodyPr/>
        <a:lstStyle/>
        <a:p>
          <a:endParaRPr lang="zh-CN" altLang="en-US"/>
        </a:p>
      </dgm:t>
    </dgm:pt>
    <dgm:pt modelId="{019B4A96-6A38-49BA-B939-23400E6CD084}">
      <dgm:prSet phldrT="[文本]" custT="1"/>
      <dgm:spPr>
        <a:solidFill>
          <a:srgbClr val="92D050"/>
        </a:solidFill>
        <a:scene3d>
          <a:camera prst="orthographicFront">
            <a:rot lat="0" lon="0" rev="0"/>
          </a:camera>
          <a:lightRig rig="glow" dir="t">
            <a:rot lat="0" lon="0" rev="4800000"/>
          </a:lightRig>
        </a:scene3d>
        <a:sp3d prstMaterial="matte">
          <a:bevelT w="127000" h="63500"/>
        </a:sp3d>
      </dgm:spPr>
      <dgm:t>
        <a:bodyPr/>
        <a:lstStyle/>
        <a:p>
          <a:r>
            <a:rPr lang="zh-CN" altLang="en-US" sz="3600"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绩效评价</a:t>
          </a:r>
        </a:p>
      </dgm:t>
    </dgm:pt>
    <dgm:pt modelId="{1CEACC10-1D79-45CA-834B-8EFE4470CD23}" cxnId="{DC5D6F19-AD06-4E21-86A0-61E46E612B8E}" type="parTrans">
      <dgm:prSet/>
      <dgm:spPr/>
      <dgm:t>
        <a:bodyPr/>
        <a:lstStyle/>
        <a:p>
          <a:endParaRPr lang="zh-CN" altLang="en-US"/>
        </a:p>
      </dgm:t>
    </dgm:pt>
    <dgm:pt modelId="{D91BC177-96F5-400C-96CB-F73124CADB29}" cxnId="{DC5D6F19-AD06-4E21-86A0-61E46E612B8E}" type="sibTrans">
      <dgm:prSet/>
      <dgm:spPr/>
      <dgm:t>
        <a:bodyPr/>
        <a:lstStyle/>
        <a:p>
          <a:endParaRPr lang="zh-CN" altLang="en-US"/>
        </a:p>
      </dgm:t>
    </dgm:pt>
    <dgm:pt modelId="{A7658D13-ECA6-4712-9D02-102A41FF732F}" type="pres">
      <dgm:prSet presAssocID="{5EEE1356-74A2-4E24-AE0A-47923D9089E0}" presName="Name0" presStyleCnt="0">
        <dgm:presLayoutVars>
          <dgm:dir/>
          <dgm:animLvl val="lvl"/>
          <dgm:resizeHandles val="exact"/>
        </dgm:presLayoutVars>
      </dgm:prSet>
      <dgm:spPr/>
    </dgm:pt>
    <dgm:pt modelId="{B4E75998-85A9-4305-9ADE-1ADC070B5809}" type="pres">
      <dgm:prSet presAssocID="{1E9A3EA5-849D-407E-8AA2-F5D913748028}" presName="parTxOnly" presStyleLbl="node1" presStyleIdx="0" presStyleCnt="3" custLinFactX="-4617" custLinFactNeighborX="-100000" custLinFactNeighborY="-886">
        <dgm:presLayoutVars>
          <dgm:chMax val="0"/>
          <dgm:chPref val="0"/>
          <dgm:bulletEnabled val="1"/>
        </dgm:presLayoutVars>
      </dgm:prSet>
      <dgm:spPr/>
      <dgm:t>
        <a:bodyPr/>
        <a:lstStyle/>
        <a:p>
          <a:endParaRPr lang="zh-CN" altLang="en-US"/>
        </a:p>
      </dgm:t>
    </dgm:pt>
    <dgm:pt modelId="{B1B29D55-19B8-488F-99DE-0580D823FF7A}" type="pres">
      <dgm:prSet presAssocID="{769B2B94-8CA6-4040-8B77-ED3B80F62F70}" presName="parTxOnlySpace" presStyleCnt="0"/>
      <dgm:spPr/>
    </dgm:pt>
    <dgm:pt modelId="{564645F3-9AD0-402F-BA51-5256D32D4819}" type="pres">
      <dgm:prSet presAssocID="{57CF77C1-160C-44FE-AB39-85C15F085DF7}" presName="parTxOnly" presStyleLbl="node1" presStyleIdx="1" presStyleCnt="3" custLinFactNeighborX="0" custLinFactNeighborY="-41363">
        <dgm:presLayoutVars>
          <dgm:chMax val="0"/>
          <dgm:chPref val="0"/>
          <dgm:bulletEnabled val="1"/>
        </dgm:presLayoutVars>
      </dgm:prSet>
      <dgm:spPr/>
      <dgm:t>
        <a:bodyPr/>
        <a:lstStyle/>
        <a:p>
          <a:endParaRPr lang="zh-CN" altLang="en-US"/>
        </a:p>
      </dgm:t>
    </dgm:pt>
    <dgm:pt modelId="{AB4F61DB-187B-49E6-8F6E-07D4CCA4E835}" type="pres">
      <dgm:prSet presAssocID="{C4769189-6D76-4CC4-B4B6-9C7333BF63DD}" presName="parTxOnlySpace" presStyleCnt="0"/>
      <dgm:spPr/>
    </dgm:pt>
    <dgm:pt modelId="{2C9BA797-42B9-4FD1-A6BE-BE3691D5AC81}" type="pres">
      <dgm:prSet presAssocID="{019B4A96-6A38-49BA-B939-23400E6CD084}" presName="parTxOnly" presStyleLbl="node1" presStyleIdx="2" presStyleCnt="3" custLinFactX="6704" custLinFactNeighborX="100000" custLinFactNeighborY="4431">
        <dgm:presLayoutVars>
          <dgm:chMax val="0"/>
          <dgm:chPref val="0"/>
          <dgm:bulletEnabled val="1"/>
        </dgm:presLayoutVars>
      </dgm:prSet>
      <dgm:spPr/>
      <dgm:t>
        <a:bodyPr/>
        <a:lstStyle/>
        <a:p>
          <a:endParaRPr lang="zh-CN" altLang="en-US"/>
        </a:p>
      </dgm:t>
    </dgm:pt>
  </dgm:ptLst>
  <dgm:cxnLst>
    <dgm:cxn modelId="{18368A56-EC58-4362-9C91-4706D3AF6093}" type="presOf" srcId="{1E9A3EA5-849D-407E-8AA2-F5D913748028}" destId="{B4E75998-85A9-4305-9ADE-1ADC070B5809}" srcOrd="0" destOrd="0" presId="urn:microsoft.com/office/officeart/2005/8/layout/chevron1"/>
    <dgm:cxn modelId="{D27EA248-DB95-44ED-8EE0-DA2CCB855A02}" srcId="{5EEE1356-74A2-4E24-AE0A-47923D9089E0}" destId="{57CF77C1-160C-44FE-AB39-85C15F085DF7}" srcOrd="1" destOrd="0" parTransId="{DDA550D4-6D96-481F-BE3A-866C282A5C83}" sibTransId="{C4769189-6D76-4CC4-B4B6-9C7333BF63DD}"/>
    <dgm:cxn modelId="{36BC1846-3114-42E5-B521-D95D1A708A29}" type="presOf" srcId="{019B4A96-6A38-49BA-B939-23400E6CD084}" destId="{2C9BA797-42B9-4FD1-A6BE-BE3691D5AC81}" srcOrd="0" destOrd="0" presId="urn:microsoft.com/office/officeart/2005/8/layout/chevron1"/>
    <dgm:cxn modelId="{DC5D6F19-AD06-4E21-86A0-61E46E612B8E}" srcId="{5EEE1356-74A2-4E24-AE0A-47923D9089E0}" destId="{019B4A96-6A38-49BA-B939-23400E6CD084}" srcOrd="2" destOrd="0" parTransId="{1CEACC10-1D79-45CA-834B-8EFE4470CD23}" sibTransId="{D91BC177-96F5-400C-96CB-F73124CADB29}"/>
    <dgm:cxn modelId="{825E4B62-B323-4FF0-86B3-F2B7E91E6E2B}" srcId="{5EEE1356-74A2-4E24-AE0A-47923D9089E0}" destId="{1E9A3EA5-849D-407E-8AA2-F5D913748028}" srcOrd="0" destOrd="0" parTransId="{2B9C1DDB-4900-44DF-84AB-C72147E6C031}" sibTransId="{769B2B94-8CA6-4040-8B77-ED3B80F62F70}"/>
    <dgm:cxn modelId="{A2335AF4-7C67-46E5-905B-D83A52303136}" type="presOf" srcId="{57CF77C1-160C-44FE-AB39-85C15F085DF7}" destId="{564645F3-9AD0-402F-BA51-5256D32D4819}" srcOrd="0" destOrd="0" presId="urn:microsoft.com/office/officeart/2005/8/layout/chevron1"/>
    <dgm:cxn modelId="{2A28BB05-202B-4D4C-93B9-E40A34E51B1D}" type="presOf" srcId="{5EEE1356-74A2-4E24-AE0A-47923D9089E0}" destId="{A7658D13-ECA6-4712-9D02-102A41FF732F}" srcOrd="0" destOrd="0" presId="urn:microsoft.com/office/officeart/2005/8/layout/chevron1"/>
    <dgm:cxn modelId="{26691816-B3EF-46EC-B6E5-35375D7A78F6}" type="presParOf" srcId="{A7658D13-ECA6-4712-9D02-102A41FF732F}" destId="{B4E75998-85A9-4305-9ADE-1ADC070B5809}" srcOrd="0" destOrd="0" presId="urn:microsoft.com/office/officeart/2005/8/layout/chevron1"/>
    <dgm:cxn modelId="{28FF3ECD-E8B8-4965-9EB0-314E584433D6}" type="presParOf" srcId="{A7658D13-ECA6-4712-9D02-102A41FF732F}" destId="{B1B29D55-19B8-488F-99DE-0580D823FF7A}" srcOrd="1" destOrd="0" presId="urn:microsoft.com/office/officeart/2005/8/layout/chevron1"/>
    <dgm:cxn modelId="{D1BD4E44-BF8F-41AB-B018-946701A0CCEE}" type="presParOf" srcId="{A7658D13-ECA6-4712-9D02-102A41FF732F}" destId="{564645F3-9AD0-402F-BA51-5256D32D4819}" srcOrd="2" destOrd="0" presId="urn:microsoft.com/office/officeart/2005/8/layout/chevron1"/>
    <dgm:cxn modelId="{909FE438-C8A9-4114-A9E2-AFC057D8760E}" type="presParOf" srcId="{A7658D13-ECA6-4712-9D02-102A41FF732F}" destId="{AB4F61DB-187B-49E6-8F6E-07D4CCA4E835}" srcOrd="3" destOrd="0" presId="urn:microsoft.com/office/officeart/2005/8/layout/chevron1"/>
    <dgm:cxn modelId="{56F49723-624E-43E2-B365-DC511B81DF44}" type="presParOf" srcId="{A7658D13-ECA6-4712-9D02-102A41FF732F}" destId="{2C9BA797-42B9-4FD1-A6BE-BE3691D5AC81}"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7BFA10-EAF3-4575-A9EF-E47028AED1B6}" type="doc">
      <dgm:prSet loTypeId="urn:microsoft.com/office/officeart/2008/layout/VerticalCurvedList#1" loCatId="list" qsTypeId="urn:microsoft.com/office/officeart/2005/8/quickstyle/3d2#1" qsCatId="3D" csTypeId="urn:microsoft.com/office/officeart/2005/8/colors/accent1_4#1" csCatId="accent1" phldr="1"/>
      <dgm:spPr/>
      <dgm:t>
        <a:bodyPr/>
        <a:lstStyle/>
        <a:p>
          <a:endParaRPr lang="zh-CN" altLang="en-US"/>
        </a:p>
      </dgm:t>
    </dgm:pt>
    <dgm:pt modelId="{B6677C1B-1502-4310-811F-F6CE438DACC6}">
      <dgm:prSet phldrT="[文本]" custT="1"/>
      <dgm:spPr>
        <a:xfrm>
          <a:off x="554848" y="369073"/>
          <a:ext cx="8791478" cy="738619"/>
        </a:xfrm>
        <a:prstGeom prst="rect">
          <a:avLst/>
        </a:prstGeom>
        <a:gradFill rotWithShape="0">
          <a:gsLst>
            <a:gs pos="0">
              <a:srgbClr val="4F81BD">
                <a:shade val="50000"/>
                <a:hueOff val="0"/>
                <a:satOff val="0"/>
                <a:lumOff val="0"/>
                <a:alphaOff val="0"/>
                <a:shade val="51000"/>
                <a:satMod val="130000"/>
              </a:srgbClr>
            </a:gs>
            <a:gs pos="80000">
              <a:srgbClr val="4F81BD">
                <a:shade val="50000"/>
                <a:hueOff val="0"/>
                <a:satOff val="0"/>
                <a:lumOff val="0"/>
                <a:alphaOff val="0"/>
                <a:shade val="93000"/>
                <a:satMod val="130000"/>
              </a:srgbClr>
            </a:gs>
            <a:gs pos="100000">
              <a:srgbClr val="4F81BD">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zh-CN" altLang="en-US" sz="2400" b="1" dirty="0">
              <a:solidFill>
                <a:sysClr val="window" lastClr="FFFFFF"/>
              </a:solidFill>
              <a:latin typeface="+mn-lt"/>
              <a:ea typeface="Hiragino Sans GB W6" pitchFamily="34" charset="-122"/>
              <a:cs typeface="Times New Roman" panose="02020603050405020304" pitchFamily="18" charset="0"/>
            </a:rPr>
            <a:t>统一管理、统一规划、统一标准、统一平台</a:t>
          </a:r>
        </a:p>
      </dgm:t>
    </dgm:pt>
    <dgm:pt modelId="{4DE1AB6A-ED6D-4F28-A8FF-EF879927457C}" cxnId="{24D240A5-91D0-4102-9F57-68BF0641C01D}" type="parTrans">
      <dgm:prSet/>
      <dgm:spPr/>
      <dgm:t>
        <a:bodyPr/>
        <a:lstStyle/>
        <a:p>
          <a:endParaRPr lang="zh-CN" altLang="en-US"/>
        </a:p>
      </dgm:t>
    </dgm:pt>
    <dgm:pt modelId="{2B3D52A3-38BA-4954-A152-411590FCF5C2}" cxnId="{24D240A5-91D0-4102-9F57-68BF0641C01D}" type="sibTrans">
      <dgm:prSet/>
      <dgm:spPr>
        <a:xfrm>
          <a:off x="-6679544" y="-1021415"/>
          <a:ext cx="7949894" cy="7949894"/>
        </a:xfrm>
        <a:prstGeom prst="blockArc">
          <a:avLst>
            <a:gd name="adj1" fmla="val 18900000"/>
            <a:gd name="adj2" fmla="val 2700000"/>
            <a:gd name="adj3" fmla="val 272"/>
          </a:avLst>
        </a:prstGeom>
        <a:noFill/>
        <a:ln w="25400" cap="flat" cmpd="sng" algn="ctr">
          <a:solidFill>
            <a:srgbClr val="4F81BD">
              <a:tint val="90000"/>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CN" altLang="en-US"/>
        </a:p>
      </dgm:t>
    </dgm:pt>
    <dgm:pt modelId="{9A4F488E-9CBF-4880-9678-A6E43899AFE7}">
      <dgm:prSet phldrT="[文本]" custT="1"/>
      <dgm:spPr>
        <a:xfrm>
          <a:off x="1246565" y="2584222"/>
          <a:ext cx="8099761" cy="738619"/>
        </a:xfrm>
        <a:prstGeom prst="rect">
          <a:avLst/>
        </a:prstGeom>
        <a:gradFill rotWithShape="0">
          <a:gsLst>
            <a:gs pos="0">
              <a:srgbClr val="4F81BD">
                <a:shade val="50000"/>
                <a:hueOff val="289149"/>
                <a:satOff val="-6031"/>
                <a:lumOff val="33650"/>
                <a:alphaOff val="0"/>
                <a:shade val="51000"/>
                <a:satMod val="130000"/>
              </a:srgbClr>
            </a:gs>
            <a:gs pos="80000">
              <a:srgbClr val="4F81BD">
                <a:shade val="50000"/>
                <a:hueOff val="289149"/>
                <a:satOff val="-6031"/>
                <a:lumOff val="33650"/>
                <a:alphaOff val="0"/>
                <a:shade val="93000"/>
                <a:satMod val="130000"/>
              </a:srgbClr>
            </a:gs>
            <a:gs pos="100000">
              <a:srgbClr val="4F81BD">
                <a:shade val="50000"/>
                <a:hueOff val="289149"/>
                <a:satOff val="-6031"/>
                <a:lumOff val="3365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zh-CN" altLang="en-US" sz="2400" b="1" dirty="0">
              <a:solidFill>
                <a:sysClr val="window" lastClr="FFFFFF"/>
              </a:solidFill>
              <a:latin typeface="+mn-lt"/>
              <a:ea typeface="Hiragino Sans GB W6" pitchFamily="34" charset="-122"/>
              <a:cs typeface="Times New Roman" panose="02020603050405020304" pitchFamily="18" charset="0"/>
            </a:rPr>
            <a:t>制度规范标准化，管理实践个性化</a:t>
          </a:r>
        </a:p>
      </dgm:t>
    </dgm:pt>
    <dgm:pt modelId="{84FEFFBC-5444-4E20-8B97-06BA72E866B0}" cxnId="{90704170-31DD-45B2-B1BE-7314C1FE37F0}" type="parTrans">
      <dgm:prSet/>
      <dgm:spPr/>
      <dgm:t>
        <a:bodyPr/>
        <a:lstStyle/>
        <a:p>
          <a:endParaRPr lang="zh-CN" altLang="en-US"/>
        </a:p>
      </dgm:t>
    </dgm:pt>
    <dgm:pt modelId="{AC15FE47-B06E-445A-BD7B-4E5C70A8C117}" cxnId="{90704170-31DD-45B2-B1BE-7314C1FE37F0}" type="sibTrans">
      <dgm:prSet/>
      <dgm:spPr/>
      <dgm:t>
        <a:bodyPr/>
        <a:lstStyle/>
        <a:p>
          <a:endParaRPr lang="zh-CN" altLang="en-US"/>
        </a:p>
      </dgm:t>
    </dgm:pt>
    <dgm:pt modelId="{218D180D-48D3-4631-8742-5E7DB05B2428}">
      <dgm:prSet phldrT="[文本]" custT="1"/>
      <dgm:spPr>
        <a:xfrm>
          <a:off x="554848" y="4799371"/>
          <a:ext cx="8791478" cy="738619"/>
        </a:xfrm>
        <a:prstGeom prst="rect">
          <a:avLst/>
        </a:prstGeom>
        <a:gradFill rotWithShape="0">
          <a:gsLst>
            <a:gs pos="0">
              <a:srgbClr val="4F81BD">
                <a:shade val="50000"/>
                <a:hueOff val="144575"/>
                <a:satOff val="-3007"/>
                <a:lumOff val="16825"/>
                <a:alphaOff val="0"/>
                <a:shade val="51000"/>
                <a:satMod val="130000"/>
              </a:srgbClr>
            </a:gs>
            <a:gs pos="80000">
              <a:srgbClr val="4F81BD">
                <a:shade val="50000"/>
                <a:hueOff val="144575"/>
                <a:satOff val="-3007"/>
                <a:lumOff val="16825"/>
                <a:alphaOff val="0"/>
                <a:shade val="93000"/>
                <a:satMod val="130000"/>
              </a:srgbClr>
            </a:gs>
            <a:gs pos="100000">
              <a:srgbClr val="4F81BD">
                <a:shade val="50000"/>
                <a:hueOff val="144575"/>
                <a:satOff val="-3007"/>
                <a:lumOff val="1682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zh-CN" altLang="en-US" sz="2400" b="1" dirty="0">
              <a:solidFill>
                <a:sysClr val="window" lastClr="FFFFFF"/>
              </a:solidFill>
              <a:latin typeface="+mn-lt"/>
              <a:ea typeface="Hiragino Sans GB W6" pitchFamily="34" charset="-122"/>
              <a:cs typeface="Times New Roman" panose="02020603050405020304" pitchFamily="18" charset="0"/>
            </a:rPr>
            <a:t>业务、数据深度融合，智能化预警分析应用</a:t>
          </a:r>
        </a:p>
      </dgm:t>
    </dgm:pt>
    <dgm:pt modelId="{6C780A63-058A-4D2B-8806-5474B330BB7C}" cxnId="{C4F46E0C-122B-4157-9B97-B91FE2BD83CB}" type="parTrans">
      <dgm:prSet/>
      <dgm:spPr/>
      <dgm:t>
        <a:bodyPr/>
        <a:lstStyle/>
        <a:p>
          <a:endParaRPr lang="zh-CN" altLang="en-US"/>
        </a:p>
      </dgm:t>
    </dgm:pt>
    <dgm:pt modelId="{FC5537F1-742F-47B3-AA81-2BD9F70CEE2F}" cxnId="{C4F46E0C-122B-4157-9B97-B91FE2BD83CB}" type="sibTrans">
      <dgm:prSet/>
      <dgm:spPr/>
      <dgm:t>
        <a:bodyPr/>
        <a:lstStyle/>
        <a:p>
          <a:endParaRPr lang="zh-CN" altLang="en-US"/>
        </a:p>
      </dgm:t>
    </dgm:pt>
    <dgm:pt modelId="{452C8606-839B-4DE1-8868-05F9D05CED69}">
      <dgm:prSet custT="1"/>
      <dgm:spPr>
        <a:xfrm>
          <a:off x="1084121" y="1476647"/>
          <a:ext cx="8262205" cy="738619"/>
        </a:xfrm>
        <a:prstGeom prst="rect">
          <a:avLst/>
        </a:prstGeom>
        <a:gradFill rotWithShape="0">
          <a:gsLst>
            <a:gs pos="0">
              <a:srgbClr val="4F81BD">
                <a:shade val="50000"/>
                <a:hueOff val="144575"/>
                <a:satOff val="-3007"/>
                <a:lumOff val="16825"/>
                <a:alphaOff val="0"/>
                <a:shade val="51000"/>
                <a:satMod val="130000"/>
              </a:srgbClr>
            </a:gs>
            <a:gs pos="80000">
              <a:srgbClr val="4F81BD">
                <a:shade val="50000"/>
                <a:hueOff val="144575"/>
                <a:satOff val="-3007"/>
                <a:lumOff val="16825"/>
                <a:alphaOff val="0"/>
                <a:shade val="93000"/>
                <a:satMod val="130000"/>
              </a:srgbClr>
            </a:gs>
            <a:gs pos="100000">
              <a:srgbClr val="4F81BD">
                <a:shade val="50000"/>
                <a:hueOff val="144575"/>
                <a:satOff val="-3007"/>
                <a:lumOff val="1682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zh-CN" altLang="en-US" sz="2400" b="1" dirty="0">
              <a:solidFill>
                <a:sysClr val="window" lastClr="FFFFFF"/>
              </a:solidFill>
              <a:latin typeface="+mn-lt"/>
              <a:ea typeface="Hiragino Sans GB W6" pitchFamily="34" charset="-122"/>
              <a:cs typeface="Times New Roman" panose="02020603050405020304" pitchFamily="18" charset="0"/>
            </a:rPr>
            <a:t>业务横向联动，纵向信息共享互联</a:t>
          </a:r>
          <a:endParaRPr lang="zh-CN" altLang="en-US" sz="2400" dirty="0">
            <a:solidFill>
              <a:sysClr val="window" lastClr="FFFFFF"/>
            </a:solidFill>
            <a:latin typeface="+mn-lt"/>
            <a:ea typeface="Hiragino Sans GB W6" pitchFamily="34" charset="-122"/>
            <a:cs typeface="+mn-cs"/>
          </a:endParaRPr>
        </a:p>
      </dgm:t>
    </dgm:pt>
    <dgm:pt modelId="{9F2C6A37-4939-4482-B53A-71124AC4BE1A}" cxnId="{F80CFFC5-1A81-4BDA-92B8-668343F8EE12}" type="parTrans">
      <dgm:prSet/>
      <dgm:spPr/>
      <dgm:t>
        <a:bodyPr/>
        <a:lstStyle/>
        <a:p>
          <a:endParaRPr lang="zh-CN" altLang="en-US"/>
        </a:p>
      </dgm:t>
    </dgm:pt>
    <dgm:pt modelId="{0EA9BF02-9A62-45C8-881A-8B91FCF6EADC}" cxnId="{F80CFFC5-1A81-4BDA-92B8-668343F8EE12}" type="sibTrans">
      <dgm:prSet/>
      <dgm:spPr/>
      <dgm:t>
        <a:bodyPr/>
        <a:lstStyle/>
        <a:p>
          <a:endParaRPr lang="zh-CN" altLang="en-US"/>
        </a:p>
      </dgm:t>
    </dgm:pt>
    <dgm:pt modelId="{0A4A1ECF-CCD8-41FD-8021-11ED12E4E316}">
      <dgm:prSet custT="1"/>
      <dgm:spPr>
        <a:xfrm>
          <a:off x="1084121" y="3691796"/>
          <a:ext cx="8262205" cy="738619"/>
        </a:xfrm>
        <a:prstGeom prst="rect">
          <a:avLst/>
        </a:prstGeom>
        <a:gradFill rotWithShape="0">
          <a:gsLst>
            <a:gs pos="0">
              <a:srgbClr val="4F81BD">
                <a:shade val="50000"/>
                <a:hueOff val="289149"/>
                <a:satOff val="-6031"/>
                <a:lumOff val="33650"/>
                <a:alphaOff val="0"/>
                <a:shade val="51000"/>
                <a:satMod val="130000"/>
              </a:srgbClr>
            </a:gs>
            <a:gs pos="80000">
              <a:srgbClr val="4F81BD">
                <a:shade val="50000"/>
                <a:hueOff val="289149"/>
                <a:satOff val="-6031"/>
                <a:lumOff val="33650"/>
                <a:alphaOff val="0"/>
                <a:shade val="93000"/>
                <a:satMod val="130000"/>
              </a:srgbClr>
            </a:gs>
            <a:gs pos="100000">
              <a:srgbClr val="4F81BD">
                <a:shade val="50000"/>
                <a:hueOff val="289149"/>
                <a:satOff val="-6031"/>
                <a:lumOff val="3365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zh-CN" altLang="en-US" sz="2400" b="1" dirty="0">
              <a:solidFill>
                <a:sysClr val="window" lastClr="FFFFFF"/>
              </a:solidFill>
              <a:latin typeface="+mn-lt"/>
              <a:ea typeface="Hiragino Sans GB W6" pitchFamily="34" charset="-122"/>
              <a:cs typeface="Times New Roman" panose="02020603050405020304" pitchFamily="18" charset="0"/>
            </a:rPr>
            <a:t>应用系统逐步整合提升工作效率</a:t>
          </a:r>
        </a:p>
      </dgm:t>
    </dgm:pt>
    <dgm:pt modelId="{5A033AAB-93E2-4FFF-B31D-C1EAC61CC338}" cxnId="{A018311E-BD88-4D5A-BCE0-894A4475BADF}" type="parTrans">
      <dgm:prSet/>
      <dgm:spPr/>
      <dgm:t>
        <a:bodyPr/>
        <a:lstStyle/>
        <a:p>
          <a:endParaRPr lang="zh-CN" altLang="en-US"/>
        </a:p>
      </dgm:t>
    </dgm:pt>
    <dgm:pt modelId="{F4243CAB-3460-4065-83A3-2D84511D1F62}" cxnId="{A018311E-BD88-4D5A-BCE0-894A4475BADF}" type="sibTrans">
      <dgm:prSet/>
      <dgm:spPr/>
      <dgm:t>
        <a:bodyPr/>
        <a:lstStyle/>
        <a:p>
          <a:endParaRPr lang="zh-CN" altLang="en-US"/>
        </a:p>
      </dgm:t>
    </dgm:pt>
    <dgm:pt modelId="{62453B1F-5FF6-4AC0-8D76-6789B1658222}" type="pres">
      <dgm:prSet presAssocID="{2F7BFA10-EAF3-4575-A9EF-E47028AED1B6}" presName="Name0" presStyleCnt="0">
        <dgm:presLayoutVars>
          <dgm:chMax val="7"/>
          <dgm:chPref val="7"/>
          <dgm:dir/>
        </dgm:presLayoutVars>
      </dgm:prSet>
      <dgm:spPr/>
      <dgm:t>
        <a:bodyPr/>
        <a:lstStyle/>
        <a:p>
          <a:endParaRPr lang="zh-CN" altLang="en-US"/>
        </a:p>
      </dgm:t>
    </dgm:pt>
    <dgm:pt modelId="{88464BD6-7924-4FCD-8A4C-73ADD5DF4BA1}" type="pres">
      <dgm:prSet presAssocID="{2F7BFA10-EAF3-4575-A9EF-E47028AED1B6}" presName="Name1" presStyleCnt="0"/>
      <dgm:spPr/>
    </dgm:pt>
    <dgm:pt modelId="{519589E8-E104-4032-9BCA-115DEADADFC3}" type="pres">
      <dgm:prSet presAssocID="{2F7BFA10-EAF3-4575-A9EF-E47028AED1B6}" presName="cycle" presStyleCnt="0"/>
      <dgm:spPr/>
    </dgm:pt>
    <dgm:pt modelId="{021BB8E9-83D0-4AB0-9145-6C5F73FF3E4F}" type="pres">
      <dgm:prSet presAssocID="{2F7BFA10-EAF3-4575-A9EF-E47028AED1B6}" presName="srcNode" presStyleLbl="node1" presStyleIdx="0" presStyleCnt="5"/>
      <dgm:spPr/>
    </dgm:pt>
    <dgm:pt modelId="{BD294DFC-55A1-4C31-A354-E5139482AEE3}" type="pres">
      <dgm:prSet presAssocID="{2F7BFA10-EAF3-4575-A9EF-E47028AED1B6}" presName="conn" presStyleLbl="parChTrans1D2" presStyleIdx="0" presStyleCnt="1"/>
      <dgm:spPr/>
      <dgm:t>
        <a:bodyPr/>
        <a:lstStyle/>
        <a:p>
          <a:endParaRPr lang="zh-CN" altLang="en-US"/>
        </a:p>
      </dgm:t>
    </dgm:pt>
    <dgm:pt modelId="{50258CD6-4597-47F0-A6E0-A9F59CC57B68}" type="pres">
      <dgm:prSet presAssocID="{2F7BFA10-EAF3-4575-A9EF-E47028AED1B6}" presName="extraNode" presStyleLbl="node1" presStyleIdx="0" presStyleCnt="5"/>
      <dgm:spPr/>
    </dgm:pt>
    <dgm:pt modelId="{B248DD8B-1618-470A-8255-9426FBB6563B}" type="pres">
      <dgm:prSet presAssocID="{2F7BFA10-EAF3-4575-A9EF-E47028AED1B6}" presName="dstNode" presStyleLbl="node1" presStyleIdx="0" presStyleCnt="5"/>
      <dgm:spPr/>
    </dgm:pt>
    <dgm:pt modelId="{56C231F3-8BCF-490F-ADEC-0F0C85D2984B}" type="pres">
      <dgm:prSet presAssocID="{B6677C1B-1502-4310-811F-F6CE438DACC6}" presName="text_1" presStyleLbl="node1" presStyleIdx="0" presStyleCnt="5">
        <dgm:presLayoutVars>
          <dgm:bulletEnabled val="1"/>
        </dgm:presLayoutVars>
      </dgm:prSet>
      <dgm:spPr/>
      <dgm:t>
        <a:bodyPr/>
        <a:lstStyle/>
        <a:p>
          <a:endParaRPr lang="zh-CN" altLang="en-US"/>
        </a:p>
      </dgm:t>
    </dgm:pt>
    <dgm:pt modelId="{B150325A-43FC-4A32-8C0B-A1705FB519C3}" type="pres">
      <dgm:prSet presAssocID="{B6677C1B-1502-4310-811F-F6CE438DACC6}" presName="accent_1" presStyleCnt="0"/>
      <dgm:spPr/>
    </dgm:pt>
    <dgm:pt modelId="{123E3A1E-10DF-47EB-BD60-9CAD9E5BE3FF}" type="pres">
      <dgm:prSet presAssocID="{B6677C1B-1502-4310-811F-F6CE438DACC6}" presName="accentRepeatNode" presStyleLbl="solidFgAcc1" presStyleIdx="0" presStyleCnt="5"/>
      <dgm:spPr>
        <a:xfrm>
          <a:off x="93211" y="276745"/>
          <a:ext cx="923274" cy="923274"/>
        </a:xfrm>
        <a:prstGeom prst="ellipse">
          <a:avLst/>
        </a:prstGeom>
        <a:solidFill>
          <a:srgbClr val="6EBA2E"/>
        </a:solidFill>
        <a:ln w="9525" cap="flat" cmpd="sng" algn="ctr">
          <a:solidFill>
            <a:srgbClr val="4F81BD">
              <a:shade val="5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A84214F6-8F45-4AB4-BAD4-DF425D803BAC}" type="pres">
      <dgm:prSet presAssocID="{452C8606-839B-4DE1-8868-05F9D05CED69}" presName="text_2" presStyleLbl="node1" presStyleIdx="1" presStyleCnt="5">
        <dgm:presLayoutVars>
          <dgm:bulletEnabled val="1"/>
        </dgm:presLayoutVars>
      </dgm:prSet>
      <dgm:spPr/>
      <dgm:t>
        <a:bodyPr/>
        <a:lstStyle/>
        <a:p>
          <a:endParaRPr lang="zh-CN" altLang="en-US"/>
        </a:p>
      </dgm:t>
    </dgm:pt>
    <dgm:pt modelId="{DD448099-F7A6-48C5-BD29-197DB9A62431}" type="pres">
      <dgm:prSet presAssocID="{452C8606-839B-4DE1-8868-05F9D05CED69}" presName="accent_2" presStyleCnt="0"/>
      <dgm:spPr/>
    </dgm:pt>
    <dgm:pt modelId="{B36AE43B-E79B-4539-9E09-CAD635E1AEF6}" type="pres">
      <dgm:prSet presAssocID="{452C8606-839B-4DE1-8868-05F9D05CED69}" presName="accentRepeatNode" presStyleLbl="solidFgAcc1" presStyleIdx="1" presStyleCnt="5"/>
      <dgm:spPr>
        <a:xfrm>
          <a:off x="622484" y="1384320"/>
          <a:ext cx="923274" cy="923274"/>
        </a:xfrm>
        <a:prstGeom prst="ellipse">
          <a:avLst/>
        </a:prstGeom>
        <a:solidFill>
          <a:srgbClr val="6EBA2E"/>
        </a:solidFill>
        <a:ln w="9525" cap="flat" cmpd="sng" algn="ctr">
          <a:solidFill>
            <a:srgbClr val="4F81BD">
              <a:shade val="50000"/>
              <a:hueOff val="144575"/>
              <a:satOff val="-3007"/>
              <a:lumOff val="16825"/>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84CDCD83-F7A9-4F43-9667-A35A9D00815A}" type="pres">
      <dgm:prSet presAssocID="{9A4F488E-9CBF-4880-9678-A6E43899AFE7}" presName="text_3" presStyleLbl="node1" presStyleIdx="2" presStyleCnt="5">
        <dgm:presLayoutVars>
          <dgm:bulletEnabled val="1"/>
        </dgm:presLayoutVars>
      </dgm:prSet>
      <dgm:spPr/>
      <dgm:t>
        <a:bodyPr/>
        <a:lstStyle/>
        <a:p>
          <a:endParaRPr lang="zh-CN" altLang="en-US"/>
        </a:p>
      </dgm:t>
    </dgm:pt>
    <dgm:pt modelId="{ECB7CA6F-72B7-444E-A301-D1FACBB95ED3}" type="pres">
      <dgm:prSet presAssocID="{9A4F488E-9CBF-4880-9678-A6E43899AFE7}" presName="accent_3" presStyleCnt="0"/>
      <dgm:spPr/>
    </dgm:pt>
    <dgm:pt modelId="{9AB36FE0-A0B9-4FCB-A4D9-AD7477D137A2}" type="pres">
      <dgm:prSet presAssocID="{9A4F488E-9CBF-4880-9678-A6E43899AFE7}" presName="accentRepeatNode" presStyleLbl="solidFgAcc1" presStyleIdx="2" presStyleCnt="5"/>
      <dgm:spPr>
        <a:xfrm>
          <a:off x="784928" y="2491894"/>
          <a:ext cx="923274" cy="923274"/>
        </a:xfrm>
        <a:prstGeom prst="ellipse">
          <a:avLst/>
        </a:prstGeom>
        <a:solidFill>
          <a:srgbClr val="6EBA2E"/>
        </a:solidFill>
        <a:ln w="9525" cap="flat" cmpd="sng" algn="ctr">
          <a:solidFill>
            <a:srgbClr val="4F81BD">
              <a:shade val="50000"/>
              <a:hueOff val="289149"/>
              <a:satOff val="-6031"/>
              <a:lumOff val="3365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B94257D-81F2-4B7F-8ADB-20A433A60FA4}" type="pres">
      <dgm:prSet presAssocID="{0A4A1ECF-CCD8-41FD-8021-11ED12E4E316}" presName="text_4" presStyleLbl="node1" presStyleIdx="3" presStyleCnt="5">
        <dgm:presLayoutVars>
          <dgm:bulletEnabled val="1"/>
        </dgm:presLayoutVars>
      </dgm:prSet>
      <dgm:spPr/>
      <dgm:t>
        <a:bodyPr/>
        <a:lstStyle/>
        <a:p>
          <a:endParaRPr lang="zh-CN" altLang="en-US"/>
        </a:p>
      </dgm:t>
    </dgm:pt>
    <dgm:pt modelId="{1F624CFD-F63C-4D48-8014-156BD6DF746E}" type="pres">
      <dgm:prSet presAssocID="{0A4A1ECF-CCD8-41FD-8021-11ED12E4E316}" presName="accent_4" presStyleCnt="0"/>
      <dgm:spPr/>
    </dgm:pt>
    <dgm:pt modelId="{488223F7-0A95-455A-9583-BF8D3CDCC4E6}" type="pres">
      <dgm:prSet presAssocID="{0A4A1ECF-CCD8-41FD-8021-11ED12E4E316}" presName="accentRepeatNode" presStyleLbl="solidFgAcc1" presStyleIdx="3" presStyleCnt="5"/>
      <dgm:spPr>
        <a:xfrm>
          <a:off x="622484" y="3599469"/>
          <a:ext cx="923274" cy="923274"/>
        </a:xfrm>
        <a:prstGeom prst="ellipse">
          <a:avLst/>
        </a:prstGeom>
        <a:solidFill>
          <a:srgbClr val="6EBA2E"/>
        </a:solidFill>
        <a:ln w="9525" cap="flat" cmpd="sng" algn="ctr">
          <a:solidFill>
            <a:srgbClr val="4F81BD">
              <a:shade val="50000"/>
              <a:hueOff val="289149"/>
              <a:satOff val="-6031"/>
              <a:lumOff val="3365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6F1849BF-51B9-453F-B133-B3180A3D79BF}" type="pres">
      <dgm:prSet presAssocID="{218D180D-48D3-4631-8742-5E7DB05B2428}" presName="text_5" presStyleLbl="node1" presStyleIdx="4" presStyleCnt="5">
        <dgm:presLayoutVars>
          <dgm:bulletEnabled val="1"/>
        </dgm:presLayoutVars>
      </dgm:prSet>
      <dgm:spPr/>
      <dgm:t>
        <a:bodyPr/>
        <a:lstStyle/>
        <a:p>
          <a:endParaRPr lang="zh-CN" altLang="en-US"/>
        </a:p>
      </dgm:t>
    </dgm:pt>
    <dgm:pt modelId="{2C4497CF-9805-417D-938C-7DDE18B2D11F}" type="pres">
      <dgm:prSet presAssocID="{218D180D-48D3-4631-8742-5E7DB05B2428}" presName="accent_5" presStyleCnt="0"/>
      <dgm:spPr/>
    </dgm:pt>
    <dgm:pt modelId="{C92CB486-F282-43BF-A645-984A3A6E44F2}" type="pres">
      <dgm:prSet presAssocID="{218D180D-48D3-4631-8742-5E7DB05B2428}" presName="accentRepeatNode" presStyleLbl="solidFgAcc1" presStyleIdx="4" presStyleCnt="5"/>
      <dgm:spPr>
        <a:xfrm>
          <a:off x="93211" y="4707043"/>
          <a:ext cx="923274" cy="923274"/>
        </a:xfrm>
        <a:prstGeom prst="ellipse">
          <a:avLst/>
        </a:prstGeom>
        <a:solidFill>
          <a:srgbClr val="6EBA2E"/>
        </a:solidFill>
        <a:ln w="9525" cap="flat" cmpd="sng" algn="ctr">
          <a:solidFill>
            <a:srgbClr val="4F81BD">
              <a:shade val="50000"/>
              <a:hueOff val="144575"/>
              <a:satOff val="-3007"/>
              <a:lumOff val="16825"/>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F80CFFC5-1A81-4BDA-92B8-668343F8EE12}" srcId="{2F7BFA10-EAF3-4575-A9EF-E47028AED1B6}" destId="{452C8606-839B-4DE1-8868-05F9D05CED69}" srcOrd="1" destOrd="0" parTransId="{9F2C6A37-4939-4482-B53A-71124AC4BE1A}" sibTransId="{0EA9BF02-9A62-45C8-881A-8B91FCF6EADC}"/>
    <dgm:cxn modelId="{0F670E1E-322D-408D-B286-88BB03758D21}" type="presOf" srcId="{452C8606-839B-4DE1-8868-05F9D05CED69}" destId="{A84214F6-8F45-4AB4-BAD4-DF425D803BAC}" srcOrd="0" destOrd="0" presId="urn:microsoft.com/office/officeart/2008/layout/VerticalCurvedList#1"/>
    <dgm:cxn modelId="{3F315631-C8DB-4D29-87F1-317E186CE361}" type="presOf" srcId="{B6677C1B-1502-4310-811F-F6CE438DACC6}" destId="{56C231F3-8BCF-490F-ADEC-0F0C85D2984B}" srcOrd="0" destOrd="0" presId="urn:microsoft.com/office/officeart/2008/layout/VerticalCurvedList#1"/>
    <dgm:cxn modelId="{8DCA137B-B730-41CF-AAF2-3DBE2A9C8E43}" type="presOf" srcId="{2F7BFA10-EAF3-4575-A9EF-E47028AED1B6}" destId="{62453B1F-5FF6-4AC0-8D76-6789B1658222}" srcOrd="0" destOrd="0" presId="urn:microsoft.com/office/officeart/2008/layout/VerticalCurvedList#1"/>
    <dgm:cxn modelId="{C9A919E8-5811-466C-80D1-D351DF72799D}" type="presOf" srcId="{218D180D-48D3-4631-8742-5E7DB05B2428}" destId="{6F1849BF-51B9-453F-B133-B3180A3D79BF}" srcOrd="0" destOrd="0" presId="urn:microsoft.com/office/officeart/2008/layout/VerticalCurvedList#1"/>
    <dgm:cxn modelId="{2E3D1825-4598-41A3-9AA8-2FB32AD18BAA}" type="presOf" srcId="{2B3D52A3-38BA-4954-A152-411590FCF5C2}" destId="{BD294DFC-55A1-4C31-A354-E5139482AEE3}" srcOrd="0" destOrd="0" presId="urn:microsoft.com/office/officeart/2008/layout/VerticalCurvedList#1"/>
    <dgm:cxn modelId="{BFC1D6A5-7398-46D8-B4A7-03F798907D1D}" type="presOf" srcId="{0A4A1ECF-CCD8-41FD-8021-11ED12E4E316}" destId="{3B94257D-81F2-4B7F-8ADB-20A433A60FA4}" srcOrd="0" destOrd="0" presId="urn:microsoft.com/office/officeart/2008/layout/VerticalCurvedList#1"/>
    <dgm:cxn modelId="{A018311E-BD88-4D5A-BCE0-894A4475BADF}" srcId="{2F7BFA10-EAF3-4575-A9EF-E47028AED1B6}" destId="{0A4A1ECF-CCD8-41FD-8021-11ED12E4E316}" srcOrd="3" destOrd="0" parTransId="{5A033AAB-93E2-4FFF-B31D-C1EAC61CC338}" sibTransId="{F4243CAB-3460-4065-83A3-2D84511D1F62}"/>
    <dgm:cxn modelId="{C4F46E0C-122B-4157-9B97-B91FE2BD83CB}" srcId="{2F7BFA10-EAF3-4575-A9EF-E47028AED1B6}" destId="{218D180D-48D3-4631-8742-5E7DB05B2428}" srcOrd="4" destOrd="0" parTransId="{6C780A63-058A-4D2B-8806-5474B330BB7C}" sibTransId="{FC5537F1-742F-47B3-AA81-2BD9F70CEE2F}"/>
    <dgm:cxn modelId="{DF4A6BAB-34DD-48E2-81E1-235ED3DFE183}" type="presOf" srcId="{9A4F488E-9CBF-4880-9678-A6E43899AFE7}" destId="{84CDCD83-F7A9-4F43-9667-A35A9D00815A}" srcOrd="0" destOrd="0" presId="urn:microsoft.com/office/officeart/2008/layout/VerticalCurvedList#1"/>
    <dgm:cxn modelId="{24D240A5-91D0-4102-9F57-68BF0641C01D}" srcId="{2F7BFA10-EAF3-4575-A9EF-E47028AED1B6}" destId="{B6677C1B-1502-4310-811F-F6CE438DACC6}" srcOrd="0" destOrd="0" parTransId="{4DE1AB6A-ED6D-4F28-A8FF-EF879927457C}" sibTransId="{2B3D52A3-38BA-4954-A152-411590FCF5C2}"/>
    <dgm:cxn modelId="{90704170-31DD-45B2-B1BE-7314C1FE37F0}" srcId="{2F7BFA10-EAF3-4575-A9EF-E47028AED1B6}" destId="{9A4F488E-9CBF-4880-9678-A6E43899AFE7}" srcOrd="2" destOrd="0" parTransId="{84FEFFBC-5444-4E20-8B97-06BA72E866B0}" sibTransId="{AC15FE47-B06E-445A-BD7B-4E5C70A8C117}"/>
    <dgm:cxn modelId="{29D70FBE-A78F-4B75-A6C0-0FF1DE3FA115}" type="presParOf" srcId="{62453B1F-5FF6-4AC0-8D76-6789B1658222}" destId="{88464BD6-7924-4FCD-8A4C-73ADD5DF4BA1}" srcOrd="0" destOrd="0" presId="urn:microsoft.com/office/officeart/2008/layout/VerticalCurvedList#1"/>
    <dgm:cxn modelId="{708A79BD-6D83-4A03-A45E-E66CC6EB8C98}" type="presParOf" srcId="{88464BD6-7924-4FCD-8A4C-73ADD5DF4BA1}" destId="{519589E8-E104-4032-9BCA-115DEADADFC3}" srcOrd="0" destOrd="0" presId="urn:microsoft.com/office/officeart/2008/layout/VerticalCurvedList#1"/>
    <dgm:cxn modelId="{8BD0C31A-BDA7-46E8-A1D1-D668FE9DA172}" type="presParOf" srcId="{519589E8-E104-4032-9BCA-115DEADADFC3}" destId="{021BB8E9-83D0-4AB0-9145-6C5F73FF3E4F}" srcOrd="0" destOrd="0" presId="urn:microsoft.com/office/officeart/2008/layout/VerticalCurvedList#1"/>
    <dgm:cxn modelId="{E243E44E-539E-4BAE-97F3-C958A3EE5720}" type="presParOf" srcId="{519589E8-E104-4032-9BCA-115DEADADFC3}" destId="{BD294DFC-55A1-4C31-A354-E5139482AEE3}" srcOrd="1" destOrd="0" presId="urn:microsoft.com/office/officeart/2008/layout/VerticalCurvedList#1"/>
    <dgm:cxn modelId="{DE9756C1-D08E-4963-ADD4-CA56F4B0AC19}" type="presParOf" srcId="{519589E8-E104-4032-9BCA-115DEADADFC3}" destId="{50258CD6-4597-47F0-A6E0-A9F59CC57B68}" srcOrd="2" destOrd="0" presId="urn:microsoft.com/office/officeart/2008/layout/VerticalCurvedList#1"/>
    <dgm:cxn modelId="{68412445-9623-432A-8CD9-178A2AE9683E}" type="presParOf" srcId="{519589E8-E104-4032-9BCA-115DEADADFC3}" destId="{B248DD8B-1618-470A-8255-9426FBB6563B}" srcOrd="3" destOrd="0" presId="urn:microsoft.com/office/officeart/2008/layout/VerticalCurvedList#1"/>
    <dgm:cxn modelId="{6C1F0118-BB06-458B-AEAD-9A7C6DD31CDC}" type="presParOf" srcId="{88464BD6-7924-4FCD-8A4C-73ADD5DF4BA1}" destId="{56C231F3-8BCF-490F-ADEC-0F0C85D2984B}" srcOrd="1" destOrd="0" presId="urn:microsoft.com/office/officeart/2008/layout/VerticalCurvedList#1"/>
    <dgm:cxn modelId="{B44BB6FB-640E-4CAC-A3D3-4098C685A8DA}" type="presParOf" srcId="{88464BD6-7924-4FCD-8A4C-73ADD5DF4BA1}" destId="{B150325A-43FC-4A32-8C0B-A1705FB519C3}" srcOrd="2" destOrd="0" presId="urn:microsoft.com/office/officeart/2008/layout/VerticalCurvedList#1"/>
    <dgm:cxn modelId="{F0315CFA-ADCA-48F1-A3BF-56FA4F4651EA}" type="presParOf" srcId="{B150325A-43FC-4A32-8C0B-A1705FB519C3}" destId="{123E3A1E-10DF-47EB-BD60-9CAD9E5BE3FF}" srcOrd="0" destOrd="0" presId="urn:microsoft.com/office/officeart/2008/layout/VerticalCurvedList#1"/>
    <dgm:cxn modelId="{5AF8E0D1-0559-446C-A730-5AD162E5B2F5}" type="presParOf" srcId="{88464BD6-7924-4FCD-8A4C-73ADD5DF4BA1}" destId="{A84214F6-8F45-4AB4-BAD4-DF425D803BAC}" srcOrd="3" destOrd="0" presId="urn:microsoft.com/office/officeart/2008/layout/VerticalCurvedList#1"/>
    <dgm:cxn modelId="{BC89493D-6E14-43EB-8185-5A3DAEA84A44}" type="presParOf" srcId="{88464BD6-7924-4FCD-8A4C-73ADD5DF4BA1}" destId="{DD448099-F7A6-48C5-BD29-197DB9A62431}" srcOrd="4" destOrd="0" presId="urn:microsoft.com/office/officeart/2008/layout/VerticalCurvedList#1"/>
    <dgm:cxn modelId="{832155F3-1AA8-4BCF-83CA-90722EA7BFF7}" type="presParOf" srcId="{DD448099-F7A6-48C5-BD29-197DB9A62431}" destId="{B36AE43B-E79B-4539-9E09-CAD635E1AEF6}" srcOrd="0" destOrd="0" presId="urn:microsoft.com/office/officeart/2008/layout/VerticalCurvedList#1"/>
    <dgm:cxn modelId="{AD4FC92A-00F8-429A-B53D-D9236E5718F5}" type="presParOf" srcId="{88464BD6-7924-4FCD-8A4C-73ADD5DF4BA1}" destId="{84CDCD83-F7A9-4F43-9667-A35A9D00815A}" srcOrd="5" destOrd="0" presId="urn:microsoft.com/office/officeart/2008/layout/VerticalCurvedList#1"/>
    <dgm:cxn modelId="{284D6ADF-35A3-4EBD-9A60-B85EB0D29000}" type="presParOf" srcId="{88464BD6-7924-4FCD-8A4C-73ADD5DF4BA1}" destId="{ECB7CA6F-72B7-444E-A301-D1FACBB95ED3}" srcOrd="6" destOrd="0" presId="urn:microsoft.com/office/officeart/2008/layout/VerticalCurvedList#1"/>
    <dgm:cxn modelId="{FC7C50DE-717D-4838-A35D-6833742DF8FB}" type="presParOf" srcId="{ECB7CA6F-72B7-444E-A301-D1FACBB95ED3}" destId="{9AB36FE0-A0B9-4FCB-A4D9-AD7477D137A2}" srcOrd="0" destOrd="0" presId="urn:microsoft.com/office/officeart/2008/layout/VerticalCurvedList#1"/>
    <dgm:cxn modelId="{B18CC9EE-C8D4-4091-8055-8F15B0C2A77E}" type="presParOf" srcId="{88464BD6-7924-4FCD-8A4C-73ADD5DF4BA1}" destId="{3B94257D-81F2-4B7F-8ADB-20A433A60FA4}" srcOrd="7" destOrd="0" presId="urn:microsoft.com/office/officeart/2008/layout/VerticalCurvedList#1"/>
    <dgm:cxn modelId="{039CDFB4-9DDD-4DFB-8427-BD82AA9D8ABC}" type="presParOf" srcId="{88464BD6-7924-4FCD-8A4C-73ADD5DF4BA1}" destId="{1F624CFD-F63C-4D48-8014-156BD6DF746E}" srcOrd="8" destOrd="0" presId="urn:microsoft.com/office/officeart/2008/layout/VerticalCurvedList#1"/>
    <dgm:cxn modelId="{46797965-8FA1-43EC-9F8E-E473DA90FEBF}" type="presParOf" srcId="{1F624CFD-F63C-4D48-8014-156BD6DF746E}" destId="{488223F7-0A95-455A-9583-BF8D3CDCC4E6}" srcOrd="0" destOrd="0" presId="urn:microsoft.com/office/officeart/2008/layout/VerticalCurvedList#1"/>
    <dgm:cxn modelId="{BB508EB3-CD89-42FA-8B66-D3CF785E8B88}" type="presParOf" srcId="{88464BD6-7924-4FCD-8A4C-73ADD5DF4BA1}" destId="{6F1849BF-51B9-453F-B133-B3180A3D79BF}" srcOrd="9" destOrd="0" presId="urn:microsoft.com/office/officeart/2008/layout/VerticalCurvedList#1"/>
    <dgm:cxn modelId="{7BAB1E35-060E-49AF-A209-8FF3C52D4633}" type="presParOf" srcId="{88464BD6-7924-4FCD-8A4C-73ADD5DF4BA1}" destId="{2C4497CF-9805-417D-938C-7DDE18B2D11F}" srcOrd="10" destOrd="0" presId="urn:microsoft.com/office/officeart/2008/layout/VerticalCurvedList#1"/>
    <dgm:cxn modelId="{235C95DC-7B5F-4388-B886-8C40657B5592}" type="presParOf" srcId="{2C4497CF-9805-417D-938C-7DDE18B2D11F}" destId="{C92CB486-F282-43BF-A645-984A3A6E44F2}" srcOrd="0" destOrd="0" presId="urn:microsoft.com/office/officeart/2008/layout/VerticalCurved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C92148-76C3-41B2-8D1E-3E2EF9DBE3F3}">
      <dsp:nvSpPr>
        <dsp:cNvPr id="0" name=""/>
        <dsp:cNvSpPr/>
      </dsp:nvSpPr>
      <dsp:spPr>
        <a:xfrm>
          <a:off x="4387671" y="3478083"/>
          <a:ext cx="3444618" cy="521902"/>
        </a:xfrm>
        <a:custGeom>
          <a:avLst/>
          <a:gdLst/>
          <a:ahLst/>
          <a:cxnLst/>
          <a:rect l="0" t="0" r="0" b="0"/>
          <a:pathLst>
            <a:path>
              <a:moveTo>
                <a:pt x="0" y="0"/>
              </a:moveTo>
              <a:lnTo>
                <a:pt x="0" y="336972"/>
              </a:lnTo>
              <a:lnTo>
                <a:pt x="3117056" y="336972"/>
              </a:lnTo>
              <a:lnTo>
                <a:pt x="3117056" y="494478"/>
              </a:lnTo>
            </a:path>
          </a:pathLst>
        </a:custGeom>
        <a:noFill/>
        <a:ln w="12700" cap="flat" cmpd="sng" algn="ctr">
          <a:solidFill>
            <a:srgbClr val="2683C6">
              <a:tint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FA60A7E-57D0-475E-9906-AC65EBEE2976}">
      <dsp:nvSpPr>
        <dsp:cNvPr id="0" name=""/>
        <dsp:cNvSpPr/>
      </dsp:nvSpPr>
      <dsp:spPr>
        <a:xfrm>
          <a:off x="4387671" y="3478083"/>
          <a:ext cx="1196957" cy="521902"/>
        </a:xfrm>
        <a:custGeom>
          <a:avLst/>
          <a:gdLst/>
          <a:ahLst/>
          <a:cxnLst/>
          <a:rect l="0" t="0" r="0" b="0"/>
          <a:pathLst>
            <a:path>
              <a:moveTo>
                <a:pt x="0" y="0"/>
              </a:moveTo>
              <a:lnTo>
                <a:pt x="0" y="336972"/>
              </a:lnTo>
              <a:lnTo>
                <a:pt x="1039018" y="336972"/>
              </a:lnTo>
              <a:lnTo>
                <a:pt x="1039018" y="494478"/>
              </a:lnTo>
            </a:path>
          </a:pathLst>
        </a:custGeom>
        <a:noFill/>
        <a:ln w="12700" cap="flat" cmpd="sng" algn="ctr">
          <a:solidFill>
            <a:srgbClr val="2683C6">
              <a:tint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0F70089-E5A2-4D56-B46F-CD9E5E456BAA}">
      <dsp:nvSpPr>
        <dsp:cNvPr id="0" name=""/>
        <dsp:cNvSpPr/>
      </dsp:nvSpPr>
      <dsp:spPr>
        <a:xfrm>
          <a:off x="3236653" y="3478083"/>
          <a:ext cx="1151017" cy="521902"/>
        </a:xfrm>
        <a:custGeom>
          <a:avLst/>
          <a:gdLst/>
          <a:ahLst/>
          <a:cxnLst/>
          <a:rect l="0" t="0" r="0" b="0"/>
          <a:pathLst>
            <a:path>
              <a:moveTo>
                <a:pt x="1039018" y="0"/>
              </a:moveTo>
              <a:lnTo>
                <a:pt x="1039018" y="336972"/>
              </a:lnTo>
              <a:lnTo>
                <a:pt x="0" y="336972"/>
              </a:lnTo>
              <a:lnTo>
                <a:pt x="0" y="494478"/>
              </a:lnTo>
            </a:path>
          </a:pathLst>
        </a:custGeom>
        <a:noFill/>
        <a:ln w="12700" cap="flat" cmpd="sng" algn="ctr">
          <a:solidFill>
            <a:srgbClr val="2683C6">
              <a:tint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ABB65DA-3F42-4B41-9199-D5D0CF493224}">
      <dsp:nvSpPr>
        <dsp:cNvPr id="0" name=""/>
        <dsp:cNvSpPr/>
      </dsp:nvSpPr>
      <dsp:spPr>
        <a:xfrm>
          <a:off x="943052" y="3478083"/>
          <a:ext cx="3444618" cy="521902"/>
        </a:xfrm>
        <a:custGeom>
          <a:avLst/>
          <a:gdLst/>
          <a:ahLst/>
          <a:cxnLst/>
          <a:rect l="0" t="0" r="0" b="0"/>
          <a:pathLst>
            <a:path>
              <a:moveTo>
                <a:pt x="3117056" y="0"/>
              </a:moveTo>
              <a:lnTo>
                <a:pt x="3117056" y="336972"/>
              </a:lnTo>
              <a:lnTo>
                <a:pt x="0" y="336972"/>
              </a:lnTo>
              <a:lnTo>
                <a:pt x="0" y="494478"/>
              </a:lnTo>
            </a:path>
          </a:pathLst>
        </a:custGeom>
        <a:noFill/>
        <a:ln w="12700" cap="flat" cmpd="sng" algn="ctr">
          <a:solidFill>
            <a:srgbClr val="2683C6">
              <a:tint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93606FD-945B-41D9-AB8D-008A2092AB34}">
      <dsp:nvSpPr>
        <dsp:cNvPr id="0" name=""/>
        <dsp:cNvSpPr/>
      </dsp:nvSpPr>
      <dsp:spPr>
        <a:xfrm>
          <a:off x="4341951" y="1816667"/>
          <a:ext cx="91440" cy="521902"/>
        </a:xfrm>
        <a:custGeom>
          <a:avLst/>
          <a:gdLst/>
          <a:ahLst/>
          <a:cxnLst/>
          <a:rect l="0" t="0" r="0" b="0"/>
          <a:pathLst>
            <a:path>
              <a:moveTo>
                <a:pt x="45720" y="0"/>
              </a:moveTo>
              <a:lnTo>
                <a:pt x="45720" y="494478"/>
              </a:lnTo>
            </a:path>
          </a:pathLst>
        </a:custGeom>
        <a:noFill/>
        <a:ln w="12700" cap="flat" cmpd="sng" algn="ctr">
          <a:solidFill>
            <a:srgbClr val="2683C6">
              <a:tint val="99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49E60E7-6806-4D55-870F-B311D10EA6C0}">
      <dsp:nvSpPr>
        <dsp:cNvPr id="0" name=""/>
        <dsp:cNvSpPr/>
      </dsp:nvSpPr>
      <dsp:spPr>
        <a:xfrm>
          <a:off x="1750686" y="1184"/>
          <a:ext cx="5273970" cy="1815483"/>
        </a:xfrm>
        <a:prstGeom prst="roundRect">
          <a:avLst>
            <a:gd name="adj" fmla="val 10000"/>
          </a:avLst>
        </a:prstGeom>
        <a:solidFill>
          <a:srgbClr val="2683C6">
            <a:shade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5E025F0-D5AF-4E34-92D0-62D559C3F715}">
      <dsp:nvSpPr>
        <dsp:cNvPr id="0" name=""/>
        <dsp:cNvSpPr/>
      </dsp:nvSpPr>
      <dsp:spPr>
        <a:xfrm>
          <a:off x="1950076" y="190604"/>
          <a:ext cx="5273970" cy="1815483"/>
        </a:xfrm>
        <a:prstGeom prst="roundRect">
          <a:avLst>
            <a:gd name="adj" fmla="val 10000"/>
          </a:avLst>
        </a:prstGeom>
        <a:solidFill>
          <a:sysClr val="window" lastClr="FFFFFF"/>
        </a:solidFill>
        <a:ln w="12700" cap="flat" cmpd="sng" algn="ctr">
          <a:solidFill>
            <a:srgbClr val="2683C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9530" tIns="49530" rIns="49530" bIns="49530" numCol="1" spcCol="1270" anchor="ctr" anchorCtr="0">
          <a:noAutofit/>
        </a:bodyPr>
        <a:lstStyle/>
        <a:p>
          <a:pPr lvl="0" algn="ctr" defTabSz="889000">
            <a:lnSpc>
              <a:spcPct val="100000"/>
            </a:lnSpc>
            <a:spcBef>
              <a:spcPct val="0"/>
            </a:spcBef>
            <a:spcAft>
              <a:spcPts val="0"/>
            </a:spcAft>
            <a:buNone/>
          </a:pP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深圳市人民政府关于加强财政预算绩效管理工作的意见</a:t>
          </a: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kern="1200" dirty="0">
              <a:latin typeface="微软雅黑" panose="020B0503020204020204" charset="-122"/>
              <a:ea typeface="微软雅黑" panose="020B0503020204020204" charset="-122"/>
            </a:rPr>
            <a:t>深府</a:t>
          </a:r>
          <a:r>
            <a:rPr lang="en-US" altLang="zh-CN" sz="2000" kern="1200" dirty="0">
              <a:latin typeface="微软雅黑" panose="020B0503020204020204" charset="-122"/>
              <a:ea typeface="微软雅黑" panose="020B0503020204020204" charset="-122"/>
            </a:rPr>
            <a:t>〔2013〕23</a:t>
          </a:r>
          <a:r>
            <a:rPr lang="zh-CN" altLang="en-US" sz="2000" kern="1200" dirty="0">
              <a:latin typeface="微软雅黑" panose="020B0503020204020204" charset="-122"/>
              <a:ea typeface="微软雅黑" panose="020B0503020204020204" charset="-122"/>
            </a:rPr>
            <a:t>号</a:t>
          </a:r>
          <a:r>
            <a:rPr lang="zh-CN" altLang="en-US" sz="20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endParaRPr lang="en-US" altLang="zh-CN" sz="2000" kern="1200" dirty="0">
            <a:solidFill>
              <a:prstClr val="black">
                <a:hueOff val="0"/>
                <a:satOff val="0"/>
                <a:lumOff val="0"/>
                <a:alphaOff val="0"/>
              </a:prstClr>
            </a:solidFill>
            <a:latin typeface="微软雅黑" panose="020B0503020204020204" charset="-122"/>
            <a:ea typeface="微软雅黑" panose="020B0503020204020204" charset="-122"/>
            <a:cs typeface="+mn-cs"/>
          </a:endParaRPr>
        </a:p>
        <a:p>
          <a:pPr lvl="0" algn="ctr" defTabSz="889000">
            <a:lnSpc>
              <a:spcPct val="100000"/>
            </a:lnSpc>
            <a:spcBef>
              <a:spcPct val="0"/>
            </a:spcBef>
            <a:spcAft>
              <a:spcPts val="0"/>
            </a:spcAft>
            <a:buNone/>
          </a:pP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关于进一步深化预算管理改革强化预算绩效管理的意见</a:t>
          </a: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kern="1200" dirty="0">
              <a:latin typeface="微软雅黑" panose="020B0503020204020204" charset="-122"/>
              <a:ea typeface="微软雅黑" panose="020B0503020204020204" charset="-122"/>
            </a:rPr>
            <a:t>深办法</a:t>
          </a:r>
          <a:r>
            <a:rPr lang="en-US" altLang="zh-CN" sz="2000" kern="1200" dirty="0">
              <a:latin typeface="微软雅黑" panose="020B0503020204020204" charset="-122"/>
              <a:ea typeface="微软雅黑" panose="020B0503020204020204" charset="-122"/>
            </a:rPr>
            <a:t>〔2018〕32</a:t>
          </a:r>
          <a:r>
            <a:rPr lang="zh-CN" altLang="en-US" sz="2000" kern="1200" dirty="0">
              <a:latin typeface="微软雅黑" panose="020B0503020204020204" charset="-122"/>
              <a:ea typeface="微软雅黑" panose="020B0503020204020204" charset="-122"/>
            </a:rPr>
            <a:t>号</a:t>
          </a:r>
          <a:r>
            <a:rPr lang="zh-CN" altLang="en-US" sz="20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p>
      </dsp:txBody>
      <dsp:txXfrm>
        <a:off x="1950076" y="190604"/>
        <a:ext cx="5273970" cy="1815483"/>
      </dsp:txXfrm>
    </dsp:sp>
    <dsp:sp modelId="{7634AA3A-DE54-4E74-8E5F-012E76A9FDC5}">
      <dsp:nvSpPr>
        <dsp:cNvPr id="0" name=""/>
        <dsp:cNvSpPr/>
      </dsp:nvSpPr>
      <dsp:spPr>
        <a:xfrm>
          <a:off x="1218668" y="2338570"/>
          <a:ext cx="6338006" cy="1139512"/>
        </a:xfrm>
        <a:prstGeom prst="roundRect">
          <a:avLst>
            <a:gd name="adj" fmla="val 10000"/>
          </a:avLst>
        </a:prstGeom>
        <a:solidFill>
          <a:srgbClr val="2683C6">
            <a:shade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A829A0B-25D6-42B0-800B-CA5BEB18048B}">
      <dsp:nvSpPr>
        <dsp:cNvPr id="0" name=""/>
        <dsp:cNvSpPr/>
      </dsp:nvSpPr>
      <dsp:spPr>
        <a:xfrm>
          <a:off x="1418058" y="2527990"/>
          <a:ext cx="6338006" cy="1139512"/>
        </a:xfrm>
        <a:prstGeom prst="roundRect">
          <a:avLst>
            <a:gd name="adj" fmla="val 10000"/>
          </a:avLst>
        </a:prstGeom>
        <a:solidFill>
          <a:sysClr val="window" lastClr="FFFFFF"/>
        </a:solidFill>
        <a:ln w="12700" cap="flat" cmpd="sng" algn="ctr">
          <a:solidFill>
            <a:srgbClr val="2683C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深圳市预算绩效管理暂行办法</a:t>
          </a:r>
          <a:r>
            <a:rPr lang="en-US" altLang="zh-CN" sz="20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endParaRPr lang="zh-CN" altLang="en-US" sz="2000" kern="1200" dirty="0">
            <a:solidFill>
              <a:prstClr val="black">
                <a:hueOff val="0"/>
                <a:satOff val="0"/>
                <a:lumOff val="0"/>
                <a:alphaOff val="0"/>
              </a:prstClr>
            </a:solidFill>
            <a:latin typeface="微软雅黑" panose="020B0503020204020204" charset="-122"/>
            <a:ea typeface="微软雅黑" panose="020B0503020204020204" charset="-122"/>
            <a:cs typeface="+mn-cs"/>
          </a:endParaRPr>
        </a:p>
      </dsp:txBody>
      <dsp:txXfrm>
        <a:off x="1418058" y="2527990"/>
        <a:ext cx="6338006" cy="1139512"/>
      </dsp:txXfrm>
    </dsp:sp>
    <dsp:sp modelId="{027F2B77-3A78-4241-9296-2E898A0D9624}">
      <dsp:nvSpPr>
        <dsp:cNvPr id="0" name=""/>
        <dsp:cNvSpPr/>
      </dsp:nvSpPr>
      <dsp:spPr>
        <a:xfrm>
          <a:off x="45798" y="3999986"/>
          <a:ext cx="1794508" cy="1228075"/>
        </a:xfrm>
        <a:prstGeom prst="roundRect">
          <a:avLst>
            <a:gd name="adj" fmla="val 10000"/>
          </a:avLst>
        </a:prstGeom>
        <a:solidFill>
          <a:srgbClr val="2683C6">
            <a:tint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FDB6856-975B-46D4-BA73-06C611992B93}">
      <dsp:nvSpPr>
        <dsp:cNvPr id="0" name=""/>
        <dsp:cNvSpPr/>
      </dsp:nvSpPr>
      <dsp:spPr>
        <a:xfrm>
          <a:off x="245188" y="4189406"/>
          <a:ext cx="1794508" cy="1228075"/>
        </a:xfrm>
        <a:prstGeom prst="roundRect">
          <a:avLst>
            <a:gd name="adj" fmla="val 10000"/>
          </a:avLst>
        </a:prstGeom>
        <a:solidFill>
          <a:sysClr val="window" lastClr="FFFFFF"/>
        </a:solidFill>
        <a:ln w="12700" cap="flat" cmpd="sng" algn="ctr">
          <a:solidFill>
            <a:srgbClr val="2683C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深圳市本级预算绩效目标管理工作规程</a:t>
          </a: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kern="1200" dirty="0">
              <a:latin typeface="微软雅黑" panose="020B0503020204020204" charset="-122"/>
              <a:ea typeface="微软雅黑" panose="020B0503020204020204" charset="-122"/>
            </a:rPr>
            <a:t>深财规</a:t>
          </a:r>
          <a:r>
            <a:rPr lang="en-US" altLang="zh-CN" sz="1300" kern="1200" dirty="0">
              <a:latin typeface="微软雅黑" panose="020B0503020204020204" charset="-122"/>
              <a:ea typeface="微软雅黑" panose="020B0503020204020204" charset="-122"/>
            </a:rPr>
            <a:t>〔2014〕10</a:t>
          </a:r>
          <a:r>
            <a:rPr lang="zh-CN" altLang="en-US" sz="1300" kern="1200" dirty="0">
              <a:latin typeface="微软雅黑" panose="020B0503020204020204" charset="-122"/>
              <a:ea typeface="微软雅黑" panose="020B0503020204020204" charset="-122"/>
            </a:rPr>
            <a:t>号</a:t>
          </a:r>
          <a:r>
            <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p>
      </dsp:txBody>
      <dsp:txXfrm>
        <a:off x="245188" y="4189406"/>
        <a:ext cx="1794508" cy="1228075"/>
      </dsp:txXfrm>
    </dsp:sp>
    <dsp:sp modelId="{0DD7E4D8-1D49-44B4-964D-7C53B21171D2}">
      <dsp:nvSpPr>
        <dsp:cNvPr id="0" name=""/>
        <dsp:cNvSpPr/>
      </dsp:nvSpPr>
      <dsp:spPr>
        <a:xfrm>
          <a:off x="2239086" y="3999986"/>
          <a:ext cx="1995134" cy="1226206"/>
        </a:xfrm>
        <a:prstGeom prst="roundRect">
          <a:avLst>
            <a:gd name="adj" fmla="val 10000"/>
          </a:avLst>
        </a:prstGeom>
        <a:solidFill>
          <a:srgbClr val="2683C6">
            <a:tint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3F5020B-1D66-4000-905A-0C5066FC01CF}">
      <dsp:nvSpPr>
        <dsp:cNvPr id="0" name=""/>
        <dsp:cNvSpPr/>
      </dsp:nvSpPr>
      <dsp:spPr>
        <a:xfrm>
          <a:off x="2438476" y="4189406"/>
          <a:ext cx="1995134" cy="1226206"/>
        </a:xfrm>
        <a:prstGeom prst="roundRect">
          <a:avLst>
            <a:gd name="adj" fmla="val 10000"/>
          </a:avLst>
        </a:prstGeom>
        <a:solidFill>
          <a:sysClr val="window" lastClr="FFFFFF"/>
        </a:solidFill>
        <a:ln w="12700" cap="flat" cmpd="sng" algn="ctr">
          <a:solidFill>
            <a:srgbClr val="2683C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深圳市市级财政项目支出绩效评价工作规程（试行）</a:t>
          </a: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kern="1200" dirty="0">
              <a:latin typeface="微软雅黑" panose="020B0503020204020204" charset="-122"/>
              <a:ea typeface="微软雅黑" panose="020B0503020204020204" charset="-122"/>
            </a:rPr>
            <a:t>（ 深财绩</a:t>
          </a:r>
          <a:r>
            <a:rPr lang="en-US" altLang="zh-CN" sz="1300" kern="1200" dirty="0">
              <a:latin typeface="微软雅黑" panose="020B0503020204020204" charset="-122"/>
              <a:ea typeface="微软雅黑" panose="020B0503020204020204" charset="-122"/>
            </a:rPr>
            <a:t>〔2017〕5</a:t>
          </a:r>
          <a:r>
            <a:rPr lang="zh-CN" altLang="en-US" sz="1300" kern="1200" dirty="0">
              <a:latin typeface="微软雅黑" panose="020B0503020204020204" charset="-122"/>
              <a:ea typeface="微软雅黑" panose="020B0503020204020204" charset="-122"/>
            </a:rPr>
            <a:t>号 ）</a:t>
          </a:r>
          <a:endPar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endParaRPr>
        </a:p>
      </dsp:txBody>
      <dsp:txXfrm>
        <a:off x="2438476" y="4189406"/>
        <a:ext cx="1995134" cy="1226206"/>
      </dsp:txXfrm>
    </dsp:sp>
    <dsp:sp modelId="{969B2E26-0741-4A6A-9D3F-471970F21C9B}">
      <dsp:nvSpPr>
        <dsp:cNvPr id="0" name=""/>
        <dsp:cNvSpPr/>
      </dsp:nvSpPr>
      <dsp:spPr>
        <a:xfrm>
          <a:off x="4633000" y="3999986"/>
          <a:ext cx="1903255" cy="1226206"/>
        </a:xfrm>
        <a:prstGeom prst="roundRect">
          <a:avLst>
            <a:gd name="adj" fmla="val 10000"/>
          </a:avLst>
        </a:prstGeom>
        <a:solidFill>
          <a:srgbClr val="2683C6">
            <a:tint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66A8A49-FB5D-47D7-A234-CB1099AFAC32}">
      <dsp:nvSpPr>
        <dsp:cNvPr id="0" name=""/>
        <dsp:cNvSpPr/>
      </dsp:nvSpPr>
      <dsp:spPr>
        <a:xfrm>
          <a:off x="4832390" y="4189406"/>
          <a:ext cx="1903255" cy="1226206"/>
        </a:xfrm>
        <a:prstGeom prst="roundRect">
          <a:avLst>
            <a:gd name="adj" fmla="val 10000"/>
          </a:avLst>
        </a:prstGeom>
        <a:solidFill>
          <a:sysClr val="window" lastClr="FFFFFF"/>
        </a:solidFill>
        <a:ln w="12700" cap="flat" cmpd="sng" algn="ctr">
          <a:solidFill>
            <a:srgbClr val="2683C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深圳市财政项目支出绩效评价共性指标体系框架、指标评分表、操作指引</a:t>
          </a:r>
          <a:r>
            <a:rPr lang="en-US" altLang="zh-CN" sz="1300" b="1"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kern="1200" dirty="0">
              <a:latin typeface="微软雅黑" panose="020B0503020204020204" charset="-122"/>
              <a:ea typeface="微软雅黑" panose="020B0503020204020204" charset="-122"/>
            </a:rPr>
            <a:t>（ 深财绩</a:t>
          </a:r>
          <a:r>
            <a:rPr lang="en-US" altLang="zh-CN" sz="1300" kern="1200" dirty="0">
              <a:latin typeface="微软雅黑" panose="020B0503020204020204" charset="-122"/>
              <a:ea typeface="微软雅黑" panose="020B0503020204020204" charset="-122"/>
            </a:rPr>
            <a:t>〔2017〕4</a:t>
          </a:r>
          <a:r>
            <a:rPr lang="zh-CN" altLang="en-US" sz="1300" kern="1200" dirty="0">
              <a:latin typeface="微软雅黑" panose="020B0503020204020204" charset="-122"/>
              <a:ea typeface="微软雅黑" panose="020B0503020204020204" charset="-122"/>
            </a:rPr>
            <a:t>号 ）</a:t>
          </a:r>
          <a:endPar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endParaRPr>
        </a:p>
      </dsp:txBody>
      <dsp:txXfrm>
        <a:off x="4832390" y="4189406"/>
        <a:ext cx="1903255" cy="1226206"/>
      </dsp:txXfrm>
    </dsp:sp>
    <dsp:sp modelId="{FE15A0C8-8EDF-4A4A-BE87-CC934539B83C}">
      <dsp:nvSpPr>
        <dsp:cNvPr id="0" name=""/>
        <dsp:cNvSpPr/>
      </dsp:nvSpPr>
      <dsp:spPr>
        <a:xfrm>
          <a:off x="6935036" y="3999986"/>
          <a:ext cx="1794508" cy="1228075"/>
        </a:xfrm>
        <a:prstGeom prst="roundRect">
          <a:avLst>
            <a:gd name="adj" fmla="val 10000"/>
          </a:avLst>
        </a:prstGeom>
        <a:solidFill>
          <a:srgbClr val="2683C6">
            <a:tint val="8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E55D149-E429-4B6A-AA4C-3ACBD97849E7}">
      <dsp:nvSpPr>
        <dsp:cNvPr id="0" name=""/>
        <dsp:cNvSpPr/>
      </dsp:nvSpPr>
      <dsp:spPr>
        <a:xfrm>
          <a:off x="7134425" y="4189406"/>
          <a:ext cx="1794508" cy="1228075"/>
        </a:xfrm>
        <a:prstGeom prst="roundRect">
          <a:avLst>
            <a:gd name="adj" fmla="val 10000"/>
          </a:avLst>
        </a:prstGeom>
        <a:solidFill>
          <a:sysClr val="window" lastClr="FFFFFF"/>
        </a:solidFill>
        <a:ln w="12700" cap="flat" cmpd="sng" algn="ctr">
          <a:solidFill>
            <a:srgbClr val="2683C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altLang="zh-CN" sz="13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r>
            <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rPr>
            <a:t>深圳市委托第三方机构参与预算绩效管理暂行办法</a:t>
          </a:r>
          <a:r>
            <a:rPr lang="en-US" altLang="zh-CN" sz="1300" kern="1200" dirty="0">
              <a:solidFill>
                <a:prstClr val="black">
                  <a:hueOff val="0"/>
                  <a:satOff val="0"/>
                  <a:lumOff val="0"/>
                  <a:alphaOff val="0"/>
                </a:prstClr>
              </a:solidFill>
              <a:latin typeface="微软雅黑" panose="020B0503020204020204" charset="-122"/>
              <a:ea typeface="微软雅黑" panose="020B0503020204020204" charset="-122"/>
              <a:cs typeface="+mn-cs"/>
            </a:rPr>
            <a:t>》</a:t>
          </a:r>
          <a:endParaRPr lang="zh-CN" altLang="en-US" sz="1300" kern="1200" dirty="0">
            <a:solidFill>
              <a:prstClr val="black">
                <a:hueOff val="0"/>
                <a:satOff val="0"/>
                <a:lumOff val="0"/>
                <a:alphaOff val="0"/>
              </a:prstClr>
            </a:solidFill>
            <a:latin typeface="微软雅黑" panose="020B0503020204020204" charset="-122"/>
            <a:ea typeface="微软雅黑" panose="020B0503020204020204" charset="-122"/>
            <a:cs typeface="+mn-cs"/>
          </a:endParaRPr>
        </a:p>
      </dsp:txBody>
      <dsp:txXfrm>
        <a:off x="7134425" y="4189406"/>
        <a:ext cx="1794508" cy="122807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4E75998-85A9-4305-9ADE-1ADC070B5809}">
      <dsp:nvSpPr>
        <dsp:cNvPr id="0" name=""/>
        <dsp:cNvSpPr/>
      </dsp:nvSpPr>
      <dsp:spPr>
        <a:xfrm>
          <a:off x="0" y="0"/>
          <a:ext cx="2979014" cy="866225"/>
        </a:xfrm>
        <a:prstGeom prst="chevron">
          <a:avLst/>
        </a:prstGeom>
        <a:solidFill>
          <a:srgbClr val="FFC000"/>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zh-CN" altLang="en-US" sz="3200" b="1" kern="1200"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预算编制</a:t>
          </a:r>
        </a:p>
      </dsp:txBody>
      <dsp:txXfrm>
        <a:off x="0" y="0"/>
        <a:ext cx="2979014" cy="866225"/>
      </dsp:txXfrm>
    </dsp:sp>
    <dsp:sp modelId="{564645F3-9AD0-402F-BA51-5256D32D4819}">
      <dsp:nvSpPr>
        <dsp:cNvPr id="0" name=""/>
        <dsp:cNvSpPr/>
      </dsp:nvSpPr>
      <dsp:spPr>
        <a:xfrm>
          <a:off x="2683558" y="0"/>
          <a:ext cx="2979014" cy="866225"/>
        </a:xfrm>
        <a:prstGeom prst="chevron">
          <a:avLst/>
        </a:prstGeom>
        <a:solidFill>
          <a:srgbClr val="FFC000"/>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zh-CN" altLang="en-US" sz="3200" b="1" kern="1200"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预算执行</a:t>
          </a:r>
        </a:p>
      </dsp:txBody>
      <dsp:txXfrm>
        <a:off x="2683558" y="0"/>
        <a:ext cx="2979014" cy="866225"/>
      </dsp:txXfrm>
    </dsp:sp>
    <dsp:sp modelId="{2C9BA797-42B9-4FD1-A6BE-BE3691D5AC81}">
      <dsp:nvSpPr>
        <dsp:cNvPr id="0" name=""/>
        <dsp:cNvSpPr/>
      </dsp:nvSpPr>
      <dsp:spPr>
        <a:xfrm>
          <a:off x="5367117" y="0"/>
          <a:ext cx="2979014" cy="866225"/>
        </a:xfrm>
        <a:prstGeom prst="chevron">
          <a:avLst/>
        </a:prstGeom>
        <a:solidFill>
          <a:srgbClr val="FFC000"/>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zh-CN" altLang="en-US" sz="3200" b="1" kern="1200"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预算结果</a:t>
          </a:r>
        </a:p>
      </dsp:txBody>
      <dsp:txXfrm>
        <a:off x="5367117" y="0"/>
        <a:ext cx="2979014" cy="86622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4E75998-85A9-4305-9ADE-1ADC070B5809}">
      <dsp:nvSpPr>
        <dsp:cNvPr id="0" name=""/>
        <dsp:cNvSpPr/>
      </dsp:nvSpPr>
      <dsp:spPr>
        <a:xfrm>
          <a:off x="0" y="0"/>
          <a:ext cx="2979015" cy="799832"/>
        </a:xfrm>
        <a:prstGeom prst="chevron">
          <a:avLst/>
        </a:prstGeom>
        <a:solidFill>
          <a:srgbClr val="92D050"/>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zh-CN" altLang="en-US" sz="3600" kern="1200"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绩效目标</a:t>
          </a:r>
        </a:p>
      </dsp:txBody>
      <dsp:txXfrm>
        <a:off x="0" y="0"/>
        <a:ext cx="2979015" cy="799832"/>
      </dsp:txXfrm>
    </dsp:sp>
    <dsp:sp modelId="{564645F3-9AD0-402F-BA51-5256D32D4819}">
      <dsp:nvSpPr>
        <dsp:cNvPr id="0" name=""/>
        <dsp:cNvSpPr/>
      </dsp:nvSpPr>
      <dsp:spPr>
        <a:xfrm>
          <a:off x="2683559" y="0"/>
          <a:ext cx="2979015" cy="799832"/>
        </a:xfrm>
        <a:prstGeom prst="chevron">
          <a:avLst/>
        </a:prstGeom>
        <a:solidFill>
          <a:srgbClr val="92D050"/>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zh-CN" altLang="en-US" sz="3600" kern="1200"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绩效监控</a:t>
          </a:r>
        </a:p>
      </dsp:txBody>
      <dsp:txXfrm>
        <a:off x="2683559" y="0"/>
        <a:ext cx="2979015" cy="799832"/>
      </dsp:txXfrm>
    </dsp:sp>
    <dsp:sp modelId="{2C9BA797-42B9-4FD1-A6BE-BE3691D5AC81}">
      <dsp:nvSpPr>
        <dsp:cNvPr id="0" name=""/>
        <dsp:cNvSpPr/>
      </dsp:nvSpPr>
      <dsp:spPr>
        <a:xfrm>
          <a:off x="5367119" y="0"/>
          <a:ext cx="2979015" cy="799832"/>
        </a:xfrm>
        <a:prstGeom prst="chevron">
          <a:avLst/>
        </a:prstGeom>
        <a:solidFill>
          <a:srgbClr val="92D050"/>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zh-CN" altLang="en-US" sz="3600" kern="1200" dirty="0">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绩效评价</a:t>
          </a:r>
        </a:p>
      </dsp:txBody>
      <dsp:txXfrm>
        <a:off x="5367119" y="0"/>
        <a:ext cx="2979015" cy="79983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294DFC-55A1-4C31-A354-E5139482AEE3}">
      <dsp:nvSpPr>
        <dsp:cNvPr id="0" name=""/>
        <dsp:cNvSpPr/>
      </dsp:nvSpPr>
      <dsp:spPr>
        <a:xfrm>
          <a:off x="-6679544" y="-1021415"/>
          <a:ext cx="7949894" cy="7949894"/>
        </a:xfrm>
        <a:prstGeom prst="blockArc">
          <a:avLst>
            <a:gd name="adj1" fmla="val 18900000"/>
            <a:gd name="adj2" fmla="val 2700000"/>
            <a:gd name="adj3" fmla="val 272"/>
          </a:avLst>
        </a:prstGeom>
        <a:noFill/>
        <a:ln w="25400" cap="flat" cmpd="sng" algn="ctr">
          <a:solidFill>
            <a:srgbClr val="4F81BD">
              <a:tint val="90000"/>
              <a:hueOff val="0"/>
              <a:satOff val="0"/>
              <a:lumOff val="0"/>
              <a:alphaOff val="0"/>
            </a:srgb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6C231F3-8BCF-490F-ADEC-0F0C85D2984B}">
      <dsp:nvSpPr>
        <dsp:cNvPr id="0" name=""/>
        <dsp:cNvSpPr/>
      </dsp:nvSpPr>
      <dsp:spPr>
        <a:xfrm>
          <a:off x="554848" y="369073"/>
          <a:ext cx="8791478" cy="738619"/>
        </a:xfrm>
        <a:prstGeom prst="rect">
          <a:avLst/>
        </a:prstGeom>
        <a:gradFill rotWithShape="0">
          <a:gsLst>
            <a:gs pos="0">
              <a:srgbClr val="4F81BD">
                <a:shade val="50000"/>
                <a:hueOff val="0"/>
                <a:satOff val="0"/>
                <a:lumOff val="0"/>
                <a:alphaOff val="0"/>
                <a:shade val="51000"/>
                <a:satMod val="130000"/>
              </a:srgbClr>
            </a:gs>
            <a:gs pos="80000">
              <a:srgbClr val="4F81BD">
                <a:shade val="50000"/>
                <a:hueOff val="0"/>
                <a:satOff val="0"/>
                <a:lumOff val="0"/>
                <a:alphaOff val="0"/>
                <a:shade val="93000"/>
                <a:satMod val="130000"/>
              </a:srgbClr>
            </a:gs>
            <a:gs pos="100000">
              <a:srgbClr val="4F81BD">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86279" tIns="60960" rIns="60960" bIns="60960" numCol="1" spcCol="1270" anchor="ctr" anchorCtr="0">
          <a:noAutofit/>
        </a:bodyPr>
        <a:lstStyle/>
        <a:p>
          <a:pPr lvl="0" algn="l" defTabSz="1066800">
            <a:lnSpc>
              <a:spcPct val="90000"/>
            </a:lnSpc>
            <a:spcBef>
              <a:spcPct val="0"/>
            </a:spcBef>
            <a:spcAft>
              <a:spcPct val="35000"/>
            </a:spcAft>
            <a:buNone/>
          </a:pPr>
          <a:r>
            <a:rPr lang="zh-CN" altLang="en-US" sz="2400" b="1" kern="1200" dirty="0">
              <a:solidFill>
                <a:sysClr val="window" lastClr="FFFFFF"/>
              </a:solidFill>
              <a:latin typeface="+mn-lt"/>
              <a:ea typeface="Hiragino Sans GB W6" pitchFamily="34" charset="-122"/>
              <a:cs typeface="Times New Roman" panose="02020603050405020304" pitchFamily="18" charset="0"/>
            </a:rPr>
            <a:t>统一管理、统一规划、统一标准、统一平台</a:t>
          </a:r>
        </a:p>
      </dsp:txBody>
      <dsp:txXfrm>
        <a:off x="554848" y="369073"/>
        <a:ext cx="8791478" cy="738619"/>
      </dsp:txXfrm>
    </dsp:sp>
    <dsp:sp modelId="{123E3A1E-10DF-47EB-BD60-9CAD9E5BE3FF}">
      <dsp:nvSpPr>
        <dsp:cNvPr id="0" name=""/>
        <dsp:cNvSpPr/>
      </dsp:nvSpPr>
      <dsp:spPr>
        <a:xfrm>
          <a:off x="93211" y="276745"/>
          <a:ext cx="923274" cy="923274"/>
        </a:xfrm>
        <a:prstGeom prst="ellipse">
          <a:avLst/>
        </a:prstGeom>
        <a:solidFill>
          <a:srgbClr val="6EBA2E"/>
        </a:solidFill>
        <a:ln w="9525" cap="flat" cmpd="sng" algn="ctr">
          <a:solidFill>
            <a:srgbClr val="4F81BD">
              <a:shade val="50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A84214F6-8F45-4AB4-BAD4-DF425D803BAC}">
      <dsp:nvSpPr>
        <dsp:cNvPr id="0" name=""/>
        <dsp:cNvSpPr/>
      </dsp:nvSpPr>
      <dsp:spPr>
        <a:xfrm>
          <a:off x="1084121" y="1476647"/>
          <a:ext cx="8262205" cy="738619"/>
        </a:xfrm>
        <a:prstGeom prst="rect">
          <a:avLst/>
        </a:prstGeom>
        <a:gradFill rotWithShape="0">
          <a:gsLst>
            <a:gs pos="0">
              <a:srgbClr val="4F81BD">
                <a:shade val="50000"/>
                <a:hueOff val="144575"/>
                <a:satOff val="-3016"/>
                <a:lumOff val="16825"/>
                <a:alphaOff val="0"/>
                <a:shade val="51000"/>
                <a:satMod val="130000"/>
              </a:srgbClr>
            </a:gs>
            <a:gs pos="80000">
              <a:srgbClr val="4F81BD">
                <a:shade val="50000"/>
                <a:hueOff val="144575"/>
                <a:satOff val="-3016"/>
                <a:lumOff val="16825"/>
                <a:alphaOff val="0"/>
                <a:shade val="93000"/>
                <a:satMod val="130000"/>
              </a:srgbClr>
            </a:gs>
            <a:gs pos="100000">
              <a:srgbClr val="4F81BD">
                <a:shade val="50000"/>
                <a:hueOff val="144575"/>
                <a:satOff val="-3016"/>
                <a:lumOff val="1682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86279" tIns="60960" rIns="60960" bIns="60960" numCol="1" spcCol="1270" anchor="ctr" anchorCtr="0">
          <a:noAutofit/>
        </a:bodyPr>
        <a:lstStyle/>
        <a:p>
          <a:pPr lvl="0" algn="l" defTabSz="1066800">
            <a:lnSpc>
              <a:spcPct val="90000"/>
            </a:lnSpc>
            <a:spcBef>
              <a:spcPct val="0"/>
            </a:spcBef>
            <a:spcAft>
              <a:spcPct val="35000"/>
            </a:spcAft>
            <a:buNone/>
          </a:pPr>
          <a:r>
            <a:rPr lang="zh-CN" altLang="en-US" sz="2400" b="1" kern="1200" dirty="0">
              <a:solidFill>
                <a:sysClr val="window" lastClr="FFFFFF"/>
              </a:solidFill>
              <a:latin typeface="+mn-lt"/>
              <a:ea typeface="Hiragino Sans GB W6" pitchFamily="34" charset="-122"/>
              <a:cs typeface="Times New Roman" panose="02020603050405020304" pitchFamily="18" charset="0"/>
            </a:rPr>
            <a:t>业务横向联动，纵向信息共享互联</a:t>
          </a:r>
          <a:endParaRPr lang="zh-CN" altLang="en-US" sz="2400" kern="1200" dirty="0">
            <a:solidFill>
              <a:sysClr val="window" lastClr="FFFFFF"/>
            </a:solidFill>
            <a:latin typeface="+mn-lt"/>
            <a:ea typeface="Hiragino Sans GB W6" pitchFamily="34" charset="-122"/>
            <a:cs typeface="+mn-cs"/>
          </a:endParaRPr>
        </a:p>
      </dsp:txBody>
      <dsp:txXfrm>
        <a:off x="1084121" y="1476647"/>
        <a:ext cx="8262205" cy="738619"/>
      </dsp:txXfrm>
    </dsp:sp>
    <dsp:sp modelId="{B36AE43B-E79B-4539-9E09-CAD635E1AEF6}">
      <dsp:nvSpPr>
        <dsp:cNvPr id="0" name=""/>
        <dsp:cNvSpPr/>
      </dsp:nvSpPr>
      <dsp:spPr>
        <a:xfrm>
          <a:off x="622484" y="1384320"/>
          <a:ext cx="923274" cy="923274"/>
        </a:xfrm>
        <a:prstGeom prst="ellipse">
          <a:avLst/>
        </a:prstGeom>
        <a:solidFill>
          <a:srgbClr val="6EBA2E"/>
        </a:solidFill>
        <a:ln w="9525" cap="flat" cmpd="sng" algn="ctr">
          <a:solidFill>
            <a:srgbClr val="4F81BD">
              <a:shade val="50000"/>
              <a:hueOff val="144575"/>
              <a:satOff val="-3016"/>
              <a:lumOff val="16825"/>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84CDCD83-F7A9-4F43-9667-A35A9D00815A}">
      <dsp:nvSpPr>
        <dsp:cNvPr id="0" name=""/>
        <dsp:cNvSpPr/>
      </dsp:nvSpPr>
      <dsp:spPr>
        <a:xfrm>
          <a:off x="1246565" y="2584222"/>
          <a:ext cx="8099761" cy="738619"/>
        </a:xfrm>
        <a:prstGeom prst="rect">
          <a:avLst/>
        </a:prstGeom>
        <a:gradFill rotWithShape="0">
          <a:gsLst>
            <a:gs pos="0">
              <a:srgbClr val="4F81BD">
                <a:shade val="50000"/>
                <a:hueOff val="289149"/>
                <a:satOff val="-6040"/>
                <a:lumOff val="33650"/>
                <a:alphaOff val="0"/>
                <a:shade val="51000"/>
                <a:satMod val="130000"/>
              </a:srgbClr>
            </a:gs>
            <a:gs pos="80000">
              <a:srgbClr val="4F81BD">
                <a:shade val="50000"/>
                <a:hueOff val="289149"/>
                <a:satOff val="-6040"/>
                <a:lumOff val="33650"/>
                <a:alphaOff val="0"/>
                <a:shade val="93000"/>
                <a:satMod val="130000"/>
              </a:srgbClr>
            </a:gs>
            <a:gs pos="100000">
              <a:srgbClr val="4F81BD">
                <a:shade val="50000"/>
                <a:hueOff val="289149"/>
                <a:satOff val="-6040"/>
                <a:lumOff val="3365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86279" tIns="60960" rIns="60960" bIns="60960" numCol="1" spcCol="1270" anchor="ctr" anchorCtr="0">
          <a:noAutofit/>
        </a:bodyPr>
        <a:lstStyle/>
        <a:p>
          <a:pPr lvl="0" algn="l" defTabSz="1066800">
            <a:lnSpc>
              <a:spcPct val="90000"/>
            </a:lnSpc>
            <a:spcBef>
              <a:spcPct val="0"/>
            </a:spcBef>
            <a:spcAft>
              <a:spcPct val="35000"/>
            </a:spcAft>
            <a:buNone/>
          </a:pPr>
          <a:r>
            <a:rPr lang="zh-CN" altLang="en-US" sz="2400" b="1" kern="1200" dirty="0">
              <a:solidFill>
                <a:sysClr val="window" lastClr="FFFFFF"/>
              </a:solidFill>
              <a:latin typeface="+mn-lt"/>
              <a:ea typeface="Hiragino Sans GB W6" pitchFamily="34" charset="-122"/>
              <a:cs typeface="Times New Roman" panose="02020603050405020304" pitchFamily="18" charset="0"/>
            </a:rPr>
            <a:t>制度规范标准化，管理实践个性化</a:t>
          </a:r>
        </a:p>
      </dsp:txBody>
      <dsp:txXfrm>
        <a:off x="1246565" y="2584222"/>
        <a:ext cx="8099761" cy="738619"/>
      </dsp:txXfrm>
    </dsp:sp>
    <dsp:sp modelId="{9AB36FE0-A0B9-4FCB-A4D9-AD7477D137A2}">
      <dsp:nvSpPr>
        <dsp:cNvPr id="0" name=""/>
        <dsp:cNvSpPr/>
      </dsp:nvSpPr>
      <dsp:spPr>
        <a:xfrm>
          <a:off x="784928" y="2491894"/>
          <a:ext cx="923274" cy="923274"/>
        </a:xfrm>
        <a:prstGeom prst="ellipse">
          <a:avLst/>
        </a:prstGeom>
        <a:solidFill>
          <a:srgbClr val="6EBA2E"/>
        </a:solidFill>
        <a:ln w="9525" cap="flat" cmpd="sng" algn="ctr">
          <a:solidFill>
            <a:srgbClr val="4F81BD">
              <a:shade val="50000"/>
              <a:hueOff val="289149"/>
              <a:satOff val="-6040"/>
              <a:lumOff val="3365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B94257D-81F2-4B7F-8ADB-20A433A60FA4}">
      <dsp:nvSpPr>
        <dsp:cNvPr id="0" name=""/>
        <dsp:cNvSpPr/>
      </dsp:nvSpPr>
      <dsp:spPr>
        <a:xfrm>
          <a:off x="1084121" y="3691796"/>
          <a:ext cx="8262205" cy="738619"/>
        </a:xfrm>
        <a:prstGeom prst="rect">
          <a:avLst/>
        </a:prstGeom>
        <a:gradFill rotWithShape="0">
          <a:gsLst>
            <a:gs pos="0">
              <a:srgbClr val="4F81BD">
                <a:shade val="50000"/>
                <a:hueOff val="289149"/>
                <a:satOff val="-6040"/>
                <a:lumOff val="33650"/>
                <a:alphaOff val="0"/>
                <a:shade val="51000"/>
                <a:satMod val="130000"/>
              </a:srgbClr>
            </a:gs>
            <a:gs pos="80000">
              <a:srgbClr val="4F81BD">
                <a:shade val="50000"/>
                <a:hueOff val="289149"/>
                <a:satOff val="-6040"/>
                <a:lumOff val="33650"/>
                <a:alphaOff val="0"/>
                <a:shade val="93000"/>
                <a:satMod val="130000"/>
              </a:srgbClr>
            </a:gs>
            <a:gs pos="100000">
              <a:srgbClr val="4F81BD">
                <a:shade val="50000"/>
                <a:hueOff val="289149"/>
                <a:satOff val="-6040"/>
                <a:lumOff val="3365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86279" tIns="60960" rIns="60960" bIns="60960" numCol="1" spcCol="1270" anchor="ctr" anchorCtr="0">
          <a:noAutofit/>
        </a:bodyPr>
        <a:lstStyle/>
        <a:p>
          <a:pPr lvl="0" algn="l" defTabSz="1066800">
            <a:lnSpc>
              <a:spcPct val="90000"/>
            </a:lnSpc>
            <a:spcBef>
              <a:spcPct val="0"/>
            </a:spcBef>
            <a:spcAft>
              <a:spcPct val="35000"/>
            </a:spcAft>
            <a:buNone/>
          </a:pPr>
          <a:r>
            <a:rPr lang="zh-CN" altLang="en-US" sz="2400" b="1" kern="1200" dirty="0">
              <a:solidFill>
                <a:sysClr val="window" lastClr="FFFFFF"/>
              </a:solidFill>
              <a:latin typeface="+mn-lt"/>
              <a:ea typeface="Hiragino Sans GB W6" pitchFamily="34" charset="-122"/>
              <a:cs typeface="Times New Roman" panose="02020603050405020304" pitchFamily="18" charset="0"/>
            </a:rPr>
            <a:t>应用系统逐步整合提升工作效率</a:t>
          </a:r>
        </a:p>
      </dsp:txBody>
      <dsp:txXfrm>
        <a:off x="1084121" y="3691796"/>
        <a:ext cx="8262205" cy="738619"/>
      </dsp:txXfrm>
    </dsp:sp>
    <dsp:sp modelId="{488223F7-0A95-455A-9583-BF8D3CDCC4E6}">
      <dsp:nvSpPr>
        <dsp:cNvPr id="0" name=""/>
        <dsp:cNvSpPr/>
      </dsp:nvSpPr>
      <dsp:spPr>
        <a:xfrm>
          <a:off x="622484" y="3599469"/>
          <a:ext cx="923274" cy="923274"/>
        </a:xfrm>
        <a:prstGeom prst="ellipse">
          <a:avLst/>
        </a:prstGeom>
        <a:solidFill>
          <a:srgbClr val="6EBA2E"/>
        </a:solidFill>
        <a:ln w="9525" cap="flat" cmpd="sng" algn="ctr">
          <a:solidFill>
            <a:srgbClr val="4F81BD">
              <a:shade val="50000"/>
              <a:hueOff val="289149"/>
              <a:satOff val="-6040"/>
              <a:lumOff val="3365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6F1849BF-51B9-453F-B133-B3180A3D79BF}">
      <dsp:nvSpPr>
        <dsp:cNvPr id="0" name=""/>
        <dsp:cNvSpPr/>
      </dsp:nvSpPr>
      <dsp:spPr>
        <a:xfrm>
          <a:off x="554848" y="4799371"/>
          <a:ext cx="8791478" cy="738619"/>
        </a:xfrm>
        <a:prstGeom prst="rect">
          <a:avLst/>
        </a:prstGeom>
        <a:gradFill rotWithShape="0">
          <a:gsLst>
            <a:gs pos="0">
              <a:srgbClr val="4F81BD">
                <a:shade val="50000"/>
                <a:hueOff val="144575"/>
                <a:satOff val="-3016"/>
                <a:lumOff val="16825"/>
                <a:alphaOff val="0"/>
                <a:shade val="51000"/>
                <a:satMod val="130000"/>
              </a:srgbClr>
            </a:gs>
            <a:gs pos="80000">
              <a:srgbClr val="4F81BD">
                <a:shade val="50000"/>
                <a:hueOff val="144575"/>
                <a:satOff val="-3016"/>
                <a:lumOff val="16825"/>
                <a:alphaOff val="0"/>
                <a:shade val="93000"/>
                <a:satMod val="130000"/>
              </a:srgbClr>
            </a:gs>
            <a:gs pos="100000">
              <a:srgbClr val="4F81BD">
                <a:shade val="50000"/>
                <a:hueOff val="144575"/>
                <a:satOff val="-3016"/>
                <a:lumOff val="1682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86279" tIns="60960" rIns="60960" bIns="60960" numCol="1" spcCol="1270" anchor="ctr" anchorCtr="0">
          <a:noAutofit/>
        </a:bodyPr>
        <a:lstStyle/>
        <a:p>
          <a:pPr lvl="0" algn="l" defTabSz="1066800">
            <a:lnSpc>
              <a:spcPct val="90000"/>
            </a:lnSpc>
            <a:spcBef>
              <a:spcPct val="0"/>
            </a:spcBef>
            <a:spcAft>
              <a:spcPct val="35000"/>
            </a:spcAft>
            <a:buNone/>
          </a:pPr>
          <a:r>
            <a:rPr lang="zh-CN" altLang="en-US" sz="2400" b="1" kern="1200" dirty="0">
              <a:solidFill>
                <a:sysClr val="window" lastClr="FFFFFF"/>
              </a:solidFill>
              <a:latin typeface="+mn-lt"/>
              <a:ea typeface="Hiragino Sans GB W6" pitchFamily="34" charset="-122"/>
              <a:cs typeface="Times New Roman" panose="02020603050405020304" pitchFamily="18" charset="0"/>
            </a:rPr>
            <a:t>业务、数据深度融合，智能化预警分析应用</a:t>
          </a:r>
        </a:p>
      </dsp:txBody>
      <dsp:txXfrm>
        <a:off x="554848" y="4799371"/>
        <a:ext cx="8791478" cy="738619"/>
      </dsp:txXfrm>
    </dsp:sp>
    <dsp:sp modelId="{C92CB486-F282-43BF-A645-984A3A6E44F2}">
      <dsp:nvSpPr>
        <dsp:cNvPr id="0" name=""/>
        <dsp:cNvSpPr/>
      </dsp:nvSpPr>
      <dsp:spPr>
        <a:xfrm>
          <a:off x="93211" y="4707043"/>
          <a:ext cx="923274" cy="923274"/>
        </a:xfrm>
        <a:prstGeom prst="ellipse">
          <a:avLst/>
        </a:prstGeom>
        <a:solidFill>
          <a:srgbClr val="6EBA2E"/>
        </a:solidFill>
        <a:ln w="9525" cap="flat" cmpd="sng" algn="ctr">
          <a:solidFill>
            <a:srgbClr val="4F81BD">
              <a:shade val="50000"/>
              <a:hueOff val="144575"/>
              <a:satOff val="-3016"/>
              <a:lumOff val="16825"/>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D18FFB-08D9-4882-91BA-2A201EEDF85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D18FFB-08D9-4882-91BA-2A201EEDF85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D18FFB-08D9-4882-91BA-2A201EEDF85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306070">
              <a:lnSpc>
                <a:spcPct val="150000"/>
              </a:lnSpc>
              <a:spcBef>
                <a:spcPts val="0"/>
              </a:spcBef>
              <a:spcAft>
                <a:spcPts val="0"/>
              </a:spcAft>
            </a:pPr>
            <a:r>
              <a:rPr lang="zh-CN" altLang="en-US" sz="18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开发支撑平台</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为后续应用系统的开发提供的二次开发平台，可以在此基础上快熟开发新的应用系统，该支撑平台已经集成了多种开发组件可以直接使用，提升开发效率和减少开发中错误率，同时也是应用系统间协同的基础。其中工作流引擎以图形可视化拖拽方式，实现单位业务流程快速配置、即配即用。流程节点绑定风险库，实现业务风险提醒预警。</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marR="0" indent="306070">
              <a:lnSpc>
                <a:spcPct val="150000"/>
              </a:lnSpc>
              <a:spcBef>
                <a:spcPts val="0"/>
              </a:spcBef>
              <a:spcAft>
                <a:spcPts val="0"/>
              </a:spcAft>
            </a:pPr>
            <a:r>
              <a:rPr lang="zh-CN" altLang="en-US" sz="18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搭建管理框架</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，建设统一的组织管理、用户管理、岗位管理、权限管理、授权管理、安全认证、单位管理、上下级管理控制等基础管理功能。避免重复建设，同时也保证了应用系统间用户信息的一致性。我局</a:t>
            </a:r>
            <a:r>
              <a:rPr lang="en-US" altLang="zh-CN"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20</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家预算单位组织、用户、权限统一管理，安全可靠。在统一部署、集中管理维护的同时，支持各单位个性需求的开发。权限管理包括功能权限和数据权限，功能权限精确控制到每个页面的每个功能按钮，数据权限内置多种数据范围策略，如授权本人数据、本部门数据、全部数据以及自定义范围数据等，满足我局各业务数据的安全管理要求。</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marR="0" indent="355600">
              <a:lnSpc>
                <a:spcPct val="150000"/>
              </a:lnSpc>
              <a:spcBef>
                <a:spcPts val="0"/>
              </a:spcBef>
              <a:spcAft>
                <a:spcPts val="0"/>
              </a:spcAft>
            </a:pPr>
            <a:r>
              <a:rPr lang="zh-CN" altLang="en-US" sz="18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维护基础信息</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传统的信息化建设过程中，每个应用系统都会有一套自己的基础资料信息，但在后续数据整合加工过程中很难保持一致性，从而导致需要花费大量的精力梳理各系统间基础资料的一致性。统一、规范、标准的基础信息资料建设是非常重要的组成部分。基础数据包括会计科目、辅助科目、功能科目、预算项目、经济科目、资金来源、政策法规、支出标准等信息，为我局信息汇总、数据分析、大数据应用奠定基础。</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355600">
              <a:lnSpc>
                <a:spcPct val="150000"/>
              </a:lnSpc>
              <a:spcBef>
                <a:spcPts val="0"/>
              </a:spcBef>
              <a:spcAft>
                <a:spcPts val="0"/>
              </a:spcAft>
            </a:pP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在统一平台的基础上，快速构建项目库系统、部门指标系统、费用支出系统、采购管理系统、合同管理系统、资产合同系统、、财务核算、财务决算系统等系统建设工作，开发过程中遵照平台“集成、开放、共享”的要求，系统间互联互通、统一规范标准、数据安全共享。计划继续构建工资系统、成本管理系统、绩效管理系统以及融合互联网</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物联网</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自动化技术，实现互联网数据展示、电子影像、票据识别、预警预报、大数据应用、决策分析等</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预算与绩效相关联</a:t>
            </a:r>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方案背景</a:t>
            </a:r>
            <a:endParaRPr lang="zh-CN" altLang="en-US" dirty="0"/>
          </a:p>
          <a:p>
            <a:r>
              <a:rPr lang="zh-CN" altLang="en-US" dirty="0"/>
              <a:t>总体方案</a:t>
            </a:r>
            <a:endParaRPr lang="zh-CN" altLang="en-US" dirty="0"/>
          </a:p>
          <a:p>
            <a:r>
              <a:rPr lang="zh-CN" altLang="en-US" dirty="0"/>
              <a:t>功能特性</a:t>
            </a:r>
            <a:endParaRPr lang="zh-CN" altLang="en-US" dirty="0"/>
          </a:p>
          <a:p>
            <a:r>
              <a:rPr lang="zh-CN" altLang="en-US" dirty="0"/>
              <a:t>应用效果</a:t>
            </a:r>
            <a:endParaRPr lang="zh-CN" altLang="en-US" dirty="0"/>
          </a:p>
        </p:txBody>
      </p:sp>
      <p:sp>
        <p:nvSpPr>
          <p:cNvPr id="4" name="灯片编号占位符 3"/>
          <p:cNvSpPr>
            <a:spLocks noGrp="1"/>
          </p:cNvSpPr>
          <p:nvPr>
            <p:ph type="sldNum" sz="quarter" idx="10"/>
          </p:nvPr>
        </p:nvSpPr>
        <p:spPr/>
        <p:txBody>
          <a:bodyPr/>
          <a:lstStyle/>
          <a:p>
            <a:fld id="{52D18FFB-08D9-4882-91BA-2A201EEDF85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自动生成凭证</a:t>
            </a:r>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D18FFB-08D9-4882-91BA-2A201EEDF85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355600">
              <a:lnSpc>
                <a:spcPct val="150000"/>
              </a:lnSpc>
              <a:spcBef>
                <a:spcPts val="0"/>
              </a:spcBef>
              <a:spcAft>
                <a:spcPts val="0"/>
              </a:spcAft>
            </a:pP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355600">
              <a:lnSpc>
                <a:spcPct val="150000"/>
              </a:lnSpc>
              <a:spcBef>
                <a:spcPts val="0"/>
              </a:spcBef>
              <a:spcAft>
                <a:spcPts val="0"/>
              </a:spcAft>
            </a:pP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9AFCAD-C57D-47E0-8F5B-09E633B34A1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latin typeface="宋体" panose="02010600030101010101" pitchFamily="2" charset="-122"/>
                <a:ea typeface="Arial" panose="020B0604020202020204" pitchFamily="34" charset="0"/>
              </a:rPr>
              <a:t>2003年10月，党的十六届三中全会提出</a:t>
            </a:r>
            <a:r>
              <a:rPr lang="zh-CN" altLang="en-US" u="sng" dirty="0">
                <a:latin typeface="宋体" panose="02010600030101010101" pitchFamily="2" charset="-122"/>
                <a:ea typeface="Arial" panose="020B0604020202020204" pitchFamily="34" charset="0"/>
              </a:rPr>
              <a:t>建立预算绩效评价体系</a:t>
            </a:r>
            <a:r>
              <a:rPr lang="zh-CN" altLang="en-US" dirty="0">
                <a:latin typeface="宋体" panose="02010600030101010101" pitchFamily="2" charset="-122"/>
                <a:ea typeface="Arial" panose="020B0604020202020204" pitchFamily="34" charset="0"/>
              </a:rPr>
              <a:t>。</a:t>
            </a:r>
            <a:endParaRPr lang="zh-CN" altLang="en-US" dirty="0">
              <a:latin typeface="宋体" panose="02010600030101010101" pitchFamily="2" charset="-122"/>
              <a:ea typeface="Arial" panose="020B0604020202020204" pitchFamily="34" charset="0"/>
            </a:endParaRPr>
          </a:p>
          <a:p>
            <a:r>
              <a:rPr lang="zh-CN" altLang="en-US" dirty="0">
                <a:latin typeface="宋体" panose="02010600030101010101" pitchFamily="2" charset="-122"/>
                <a:ea typeface="Arial" panose="020B0604020202020204" pitchFamily="34" charset="0"/>
              </a:rPr>
              <a:t>2004年，国务院颁布《全面推进依法行政实施纲要》指出“积极探索行政执法</a:t>
            </a:r>
            <a:r>
              <a:rPr lang="zh-CN" altLang="en-US" u="sng" dirty="0">
                <a:latin typeface="宋体" panose="02010600030101010101" pitchFamily="2" charset="-122"/>
                <a:ea typeface="Arial" panose="020B0604020202020204" pitchFamily="34" charset="0"/>
              </a:rPr>
              <a:t>绩效评估和奖惩办法</a:t>
            </a:r>
            <a:r>
              <a:rPr lang="zh-CN" altLang="en-US" dirty="0">
                <a:latin typeface="宋体" panose="02010600030101010101" pitchFamily="2" charset="-122"/>
                <a:ea typeface="Arial" panose="020B0604020202020204" pitchFamily="34" charset="0"/>
              </a:rPr>
              <a:t>”，范围限于行政执法。</a:t>
            </a:r>
            <a:endParaRPr lang="zh-CN" altLang="en-US" dirty="0">
              <a:latin typeface="宋体" panose="02010600030101010101" pitchFamily="2" charset="-122"/>
              <a:ea typeface="Arial" panose="020B0604020202020204" pitchFamily="34" charset="0"/>
            </a:endParaRPr>
          </a:p>
          <a:p>
            <a:r>
              <a:rPr lang="zh-CN" altLang="en-US" dirty="0">
                <a:latin typeface="宋体" panose="02010600030101010101" pitchFamily="2" charset="-122"/>
                <a:ea typeface="Arial" panose="020B0604020202020204" pitchFamily="34" charset="0"/>
              </a:rPr>
              <a:t>2005年，国务院《2005年工作要点》中指出“探索建立科学的</a:t>
            </a:r>
            <a:r>
              <a:rPr lang="zh-CN" altLang="en-US" u="sng" dirty="0">
                <a:latin typeface="宋体" panose="02010600030101010101" pitchFamily="2" charset="-122"/>
                <a:ea typeface="Arial" panose="020B0604020202020204" pitchFamily="34" charset="0"/>
              </a:rPr>
              <a:t>政府绩效评估体系</a:t>
            </a:r>
            <a:r>
              <a:rPr lang="zh-CN" altLang="en-US" dirty="0">
                <a:latin typeface="宋体" panose="02010600030101010101" pitchFamily="2" charset="-122"/>
                <a:ea typeface="Arial" panose="020B0604020202020204" pitchFamily="34" charset="0"/>
              </a:rPr>
              <a:t>和</a:t>
            </a:r>
            <a:r>
              <a:rPr lang="zh-CN" altLang="en-US" u="sng" dirty="0">
                <a:latin typeface="宋体" panose="02010600030101010101" pitchFamily="2" charset="-122"/>
                <a:ea typeface="Arial" panose="020B0604020202020204" pitchFamily="34" charset="0"/>
              </a:rPr>
              <a:t>经济社会发展综合评价体系</a:t>
            </a:r>
            <a:r>
              <a:rPr lang="zh-CN" altLang="en-US" dirty="0">
                <a:latin typeface="宋体" panose="02010600030101010101" pitchFamily="2" charset="-122"/>
                <a:ea typeface="Arial" panose="020B0604020202020204" pitchFamily="34" charset="0"/>
              </a:rPr>
              <a:t>”，绩效评估从行政执行扩展到各级政府工作。</a:t>
            </a:r>
            <a:endParaRPr lang="zh-CN" altLang="en-US" dirty="0">
              <a:latin typeface="宋体" panose="02010600030101010101" pitchFamily="2" charset="-122"/>
              <a:ea typeface="Arial" panose="020B0604020202020204" pitchFamily="34" charset="0"/>
            </a:endParaRPr>
          </a:p>
          <a:p>
            <a:r>
              <a:rPr lang="zh-CN" altLang="en-US" dirty="0">
                <a:latin typeface="宋体" panose="02010600030101010101" pitchFamily="2" charset="-122"/>
                <a:ea typeface="Arial" panose="020B0604020202020204" pitchFamily="34" charset="0"/>
              </a:rPr>
              <a:t>2008年2月，党的十七届二中全会提出</a:t>
            </a:r>
            <a:r>
              <a:rPr lang="zh-CN" altLang="en-US" u="sng" dirty="0">
                <a:latin typeface="宋体" panose="02010600030101010101" pitchFamily="2" charset="-122"/>
                <a:ea typeface="Arial" panose="020B0604020202020204" pitchFamily="34" charset="0"/>
              </a:rPr>
              <a:t>推行政府绩效管理制度</a:t>
            </a:r>
            <a:r>
              <a:rPr lang="zh-CN" altLang="en-US" dirty="0">
                <a:latin typeface="宋体" panose="02010600030101010101" pitchFamily="2" charset="-122"/>
                <a:ea typeface="Arial" panose="020B0604020202020204" pitchFamily="34" charset="0"/>
              </a:rPr>
              <a:t>。</a:t>
            </a:r>
            <a:endParaRPr lang="zh-CN" altLang="en-US" dirty="0">
              <a:latin typeface="宋体" panose="02010600030101010101" pitchFamily="2" charset="-122"/>
              <a:ea typeface="Arial" panose="020B0604020202020204" pitchFamily="34" charset="0"/>
            </a:endParaRPr>
          </a:p>
          <a:p>
            <a:r>
              <a:rPr lang="zh-CN" altLang="en-US" dirty="0">
                <a:latin typeface="宋体" panose="02010600030101010101" pitchFamily="2" charset="-122"/>
                <a:ea typeface="Arial" panose="020B0604020202020204" pitchFamily="34" charset="0"/>
              </a:rPr>
              <a:t>2008年3月，温家宝总理在十一届人大一次会议《政府工作报告》提出推行政府绩效管理制度，绩效评估成为绩效管理的组成部分。</a:t>
            </a:r>
            <a:endParaRPr lang="zh-CN" altLang="en-US" dirty="0">
              <a:latin typeface="宋体" panose="02010600030101010101" pitchFamily="2" charset="-122"/>
              <a:ea typeface="Arial" panose="020B0604020202020204" pitchFamily="34" charset="0"/>
            </a:endParaRPr>
          </a:p>
          <a:p>
            <a:r>
              <a:rPr lang="zh-CN" altLang="en-US" dirty="0">
                <a:latin typeface="宋体" panose="02010600030101010101" pitchFamily="2" charset="-122"/>
                <a:ea typeface="Arial" panose="020B0604020202020204" pitchFamily="34" charset="0"/>
              </a:rPr>
              <a:t>2010年，党的十七届五中全会提出</a:t>
            </a:r>
            <a:r>
              <a:rPr lang="zh-CN" altLang="en-US" u="sng" dirty="0">
                <a:latin typeface="宋体" panose="02010600030101010101" pitchFamily="2" charset="-122"/>
                <a:ea typeface="Arial" panose="020B0604020202020204" pitchFamily="34" charset="0"/>
              </a:rPr>
              <a:t>行政问责机制</a:t>
            </a:r>
            <a:r>
              <a:rPr lang="zh-CN" altLang="en-US" dirty="0">
                <a:latin typeface="宋体" panose="02010600030101010101" pitchFamily="2" charset="-122"/>
                <a:ea typeface="Arial" panose="020B0604020202020204" pitchFamily="34" charset="0"/>
              </a:rPr>
              <a:t>。</a:t>
            </a:r>
            <a:endParaRPr lang="zh-CN" altLang="en-US" dirty="0">
              <a:latin typeface="宋体" panose="02010600030101010101" pitchFamily="2" charset="-122"/>
              <a:ea typeface="Arial" panose="020B0604020202020204" pitchFamily="34" charset="0"/>
            </a:endParaRPr>
          </a:p>
          <a:p>
            <a:r>
              <a:rPr lang="zh-CN" altLang="en-US" dirty="0">
                <a:latin typeface="宋体" panose="02010600030101010101" pitchFamily="2" charset="-122"/>
                <a:ea typeface="Arial" panose="020B0604020202020204" pitchFamily="34" charset="0"/>
              </a:rPr>
              <a:t>2012年，党的十八大在财税体制改革中特别明确了</a:t>
            </a:r>
            <a:r>
              <a:rPr lang="zh-CN" altLang="en-US" u="sng" dirty="0">
                <a:latin typeface="宋体" panose="02010600030101010101" pitchFamily="2" charset="-122"/>
                <a:ea typeface="Arial" panose="020B0604020202020204" pitchFamily="34" charset="0"/>
              </a:rPr>
              <a:t>预算绩效管理</a:t>
            </a:r>
            <a:r>
              <a:rPr lang="zh-CN" altLang="en-US" dirty="0">
                <a:latin typeface="宋体" panose="02010600030101010101" pitchFamily="2" charset="-122"/>
                <a:ea typeface="Arial" panose="020B0604020202020204" pitchFamily="34" charset="0"/>
              </a:rPr>
              <a:t>的论述和部署。</a:t>
            </a:r>
            <a:endParaRPr lang="zh-CN" altLang="en-US" dirty="0">
              <a:latin typeface="宋体" panose="02010600030101010101" pitchFamily="2" charset="-122"/>
              <a:ea typeface="Arial" panose="020B0604020202020204" pitchFamily="34" charset="0"/>
            </a:endParaRPr>
          </a:p>
          <a:p>
            <a:r>
              <a:rPr lang="zh-CN" altLang="en-US" dirty="0">
                <a:latin typeface="宋体" panose="02010600030101010101" pitchFamily="2" charset="-122"/>
                <a:ea typeface="Arial" panose="020B0604020202020204" pitchFamily="34" charset="0"/>
              </a:rPr>
              <a:t>2015年新《预算法》 共6处对绩效管理作出规定。</a:t>
            </a:r>
            <a:endParaRPr lang="zh-CN" altLang="en-US" dirty="0">
              <a:latin typeface="宋体" panose="02010600030101010101" pitchFamily="2" charset="-122"/>
              <a:ea typeface="Arial" panose="020B0604020202020204" pitchFamily="34" charset="0"/>
            </a:endParaRPr>
          </a:p>
          <a:p>
            <a:r>
              <a:rPr lang="zh-CN" altLang="en-US" dirty="0">
                <a:latin typeface="宋体" panose="02010600030101010101" pitchFamily="2" charset="-122"/>
                <a:ea typeface="Arial" panose="020B0604020202020204" pitchFamily="34" charset="0"/>
              </a:rPr>
              <a:t>2017年，十九大提出</a:t>
            </a:r>
            <a:r>
              <a:rPr lang="zh-CN" altLang="en-US" u="sng" dirty="0">
                <a:latin typeface="宋体" panose="02010600030101010101" pitchFamily="2" charset="-122"/>
                <a:ea typeface="Arial" panose="020B0604020202020204" pitchFamily="34" charset="0"/>
              </a:rPr>
              <a:t>全面实施绩效管理</a:t>
            </a:r>
            <a:r>
              <a:rPr lang="zh-CN" altLang="en-US" dirty="0">
                <a:latin typeface="宋体" panose="02010600030101010101" pitchFamily="2" charset="-122"/>
                <a:ea typeface="Arial" panose="020B0604020202020204" pitchFamily="34" charset="0"/>
              </a:rPr>
              <a:t>。</a:t>
            </a:r>
            <a:endParaRPr lang="zh-CN" altLang="en-US" dirty="0">
              <a:latin typeface="宋体" panose="02010600030101010101" pitchFamily="2" charset="-122"/>
              <a:ea typeface="Arial" panose="020B0604020202020204" pitchFamily="34" charset="0"/>
            </a:endParaRPr>
          </a:p>
          <a:p>
            <a:r>
              <a:rPr lang="zh-CN" altLang="en-US" dirty="0">
                <a:latin typeface="宋体" panose="02010600030101010101" pitchFamily="2" charset="-122"/>
                <a:ea typeface="Arial" panose="020B0604020202020204" pitchFamily="34" charset="0"/>
              </a:rPr>
              <a:t>2018年3月，李克强总理在《政府工作报告》中对实施绩效管理作出了具体部署，中共中央印发《关于人大预算审查监督重点向支出预算和政策拓展的指导意见》明确</a:t>
            </a:r>
            <a:r>
              <a:rPr lang="zh-CN" altLang="en-US" u="sng" dirty="0">
                <a:latin typeface="宋体" panose="02010600030101010101" pitchFamily="2" charset="-122"/>
                <a:ea typeface="Arial" panose="020B0604020202020204" pitchFamily="34" charset="0"/>
              </a:rPr>
              <a:t>人大预算审查监督的重点，要向支出预算和政策的效果拓展</a:t>
            </a:r>
            <a:r>
              <a:rPr lang="zh-CN" altLang="en-US" dirty="0">
                <a:latin typeface="宋体" panose="02010600030101010101" pitchFamily="2" charset="-122"/>
                <a:ea typeface="Arial" panose="020B0604020202020204" pitchFamily="34" charset="0"/>
              </a:rPr>
              <a:t>。</a:t>
            </a:r>
            <a:endParaRPr lang="zh-CN" altLang="en-US" dirty="0">
              <a:latin typeface="宋体" panose="02010600030101010101" pitchFamily="2" charset="-122"/>
              <a:ea typeface="Arial" panose="020B0604020202020204" pitchFamily="34" charset="0"/>
            </a:endParaRPr>
          </a:p>
          <a:p>
            <a:r>
              <a:rPr lang="zh-CN" altLang="en-US" dirty="0">
                <a:latin typeface="宋体" panose="02010600030101010101" pitchFamily="2" charset="-122"/>
                <a:ea typeface="Arial" panose="020B0604020202020204" pitchFamily="34" charset="0"/>
              </a:rPr>
              <a:t>2018年7月，中央全面深化改革委员会第三次会议审议通过《关于全面实施预算绩效管理的意见》提出通过全方位、全过程、全覆盖实施预算绩效管理，实现</a:t>
            </a:r>
            <a:r>
              <a:rPr lang="zh-CN" altLang="en-US" u="sng" dirty="0">
                <a:latin typeface="宋体" panose="02010600030101010101" pitchFamily="2" charset="-122"/>
                <a:ea typeface="Arial" panose="020B0604020202020204" pitchFamily="34" charset="0"/>
              </a:rPr>
              <a:t>预算和绩效管理一体化</a:t>
            </a:r>
            <a:r>
              <a:rPr lang="zh-CN" altLang="en-US" dirty="0">
                <a:latin typeface="宋体" panose="02010600030101010101" pitchFamily="2" charset="-122"/>
                <a:ea typeface="Arial" panose="020B0604020202020204" pitchFamily="34" charset="0"/>
              </a:rPr>
              <a:t>。</a:t>
            </a:r>
            <a:endParaRPr lang="en-US" altLang="zh-CN" dirty="0">
              <a:latin typeface="宋体" panose="02010600030101010101" pitchFamily="2" charset="-122"/>
              <a:ea typeface="Arial" panose="020B0604020202020204" pitchFamily="34" charset="0"/>
            </a:endParaRPr>
          </a:p>
          <a:p>
            <a:r>
              <a:rPr lang="en-US" altLang="zh-CN" dirty="0">
                <a:latin typeface="宋体" panose="02010600030101010101" pitchFamily="2" charset="-122"/>
                <a:ea typeface="Arial" panose="020B0604020202020204" pitchFamily="34" charset="0"/>
              </a:rPr>
              <a:t>2018</a:t>
            </a:r>
            <a:r>
              <a:rPr lang="zh-CN" altLang="zh-CN" dirty="0">
                <a:latin typeface="宋体" panose="02010600030101010101" pitchFamily="2" charset="-122"/>
              </a:rPr>
              <a:t>年</a:t>
            </a:r>
            <a:r>
              <a:rPr lang="en-US" altLang="zh-CN" dirty="0">
                <a:latin typeface="宋体" panose="02010600030101010101" pitchFamily="2" charset="-122"/>
              </a:rPr>
              <a:t>9</a:t>
            </a:r>
            <a:r>
              <a:rPr lang="zh-CN" altLang="zh-CN" dirty="0">
                <a:latin typeface="宋体" panose="02010600030101010101" pitchFamily="2" charset="-122"/>
              </a:rPr>
              <a:t>月</a:t>
            </a:r>
            <a:r>
              <a:rPr lang="zh-CN" altLang="en-US" dirty="0">
                <a:latin typeface="宋体" panose="02010600030101010101" pitchFamily="2" charset="-122"/>
                <a:ea typeface="Arial" panose="020B0604020202020204" pitchFamily="34" charset="0"/>
              </a:rPr>
              <a:t>党中央印发了《中共中央国务院关于全面实施预算绩效管理的意见》（中发〔2018〕34号），明确提出全面实施预算绩效管理的具体要求和实现路径。</a:t>
            </a:r>
            <a:endParaRPr lang="en-US" altLang="zh-CN" dirty="0">
              <a:latin typeface="宋体" panose="02010600030101010101" pitchFamily="2" charset="-122"/>
              <a:ea typeface="Arial" panose="020B0604020202020204" pitchFamily="34" charset="0"/>
            </a:endParaRPr>
          </a:p>
          <a:p>
            <a:r>
              <a:rPr lang="en-US" altLang="zh-CN" dirty="0">
                <a:latin typeface="宋体" panose="02010600030101010101" pitchFamily="2" charset="-122"/>
                <a:ea typeface="Arial" panose="020B0604020202020204" pitchFamily="34" charset="0"/>
              </a:rPr>
              <a:t>2018</a:t>
            </a:r>
            <a:r>
              <a:rPr lang="zh-CN" altLang="zh-CN" dirty="0">
                <a:latin typeface="宋体" panose="02010600030101010101" pitchFamily="2" charset="-122"/>
              </a:rPr>
              <a:t>年</a:t>
            </a:r>
            <a:r>
              <a:rPr lang="en-US" altLang="zh-CN" dirty="0">
                <a:latin typeface="宋体" panose="02010600030101010101" pitchFamily="2" charset="-122"/>
              </a:rPr>
              <a:t>11</a:t>
            </a:r>
            <a:r>
              <a:rPr lang="zh-CN" altLang="zh-CN" dirty="0">
                <a:latin typeface="宋体" panose="02010600030101010101" pitchFamily="2" charset="-122"/>
              </a:rPr>
              <a:t>月</a:t>
            </a:r>
            <a:r>
              <a:rPr lang="zh-CN" altLang="en-US" dirty="0">
                <a:latin typeface="宋体" panose="02010600030101010101" pitchFamily="2" charset="-122"/>
                <a:ea typeface="Arial" panose="020B0604020202020204" pitchFamily="34" charset="0"/>
              </a:rPr>
              <a:t>关于贯彻落实</a:t>
            </a:r>
            <a:r>
              <a:rPr lang="en-US" altLang="zh-CN" dirty="0">
                <a:latin typeface="宋体" panose="02010600030101010101" pitchFamily="2" charset="-122"/>
                <a:ea typeface="Arial" panose="020B0604020202020204" pitchFamily="34" charset="0"/>
              </a:rPr>
              <a:t>《</a:t>
            </a:r>
            <a:r>
              <a:rPr lang="zh-CN" altLang="en-US" dirty="0">
                <a:latin typeface="宋体" panose="02010600030101010101" pitchFamily="2" charset="-122"/>
                <a:ea typeface="Arial" panose="020B0604020202020204" pitchFamily="34" charset="0"/>
              </a:rPr>
              <a:t>中共中央国务院关于全面实施预算绩效管理的意见</a:t>
            </a:r>
            <a:r>
              <a:rPr lang="en-US" altLang="zh-CN" dirty="0">
                <a:latin typeface="宋体" panose="02010600030101010101" pitchFamily="2" charset="-122"/>
                <a:ea typeface="Arial" panose="020B0604020202020204" pitchFamily="34" charset="0"/>
              </a:rPr>
              <a:t>》</a:t>
            </a:r>
            <a:r>
              <a:rPr lang="zh-CN" altLang="en-US" dirty="0">
                <a:latin typeface="宋体" panose="02010600030101010101" pitchFamily="2" charset="-122"/>
                <a:ea typeface="Arial" panose="020B0604020202020204" pitchFamily="34" charset="0"/>
              </a:rPr>
              <a:t>（财预</a:t>
            </a:r>
            <a:r>
              <a:rPr lang="en-US" altLang="zh-CN" dirty="0">
                <a:latin typeface="宋体" panose="02010600030101010101" pitchFamily="2" charset="-122"/>
                <a:ea typeface="Arial" panose="020B0604020202020204" pitchFamily="34" charset="0"/>
              </a:rPr>
              <a:t>〔2018〕167</a:t>
            </a:r>
            <a:r>
              <a:rPr lang="zh-CN" altLang="en-US" dirty="0">
                <a:latin typeface="宋体" panose="02010600030101010101" pitchFamily="2" charset="-122"/>
                <a:ea typeface="Arial" panose="020B0604020202020204" pitchFamily="34" charset="0"/>
              </a:rPr>
              <a:t>号）的通知。</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D18FFB-08D9-4882-91BA-2A201EEDF85E}"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D18FFB-08D9-4882-91BA-2A201EEDF85E}"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D18FFB-08D9-4882-91BA-2A201EEDF85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sz="1200" dirty="0">
                <a:latin typeface="宋体" panose="02010600030101010101" pitchFamily="2" charset="-122"/>
                <a:ea typeface="Arial" panose="020B0604020202020204" pitchFamily="34" charset="0"/>
              </a:rPr>
              <a:t>总体上呈现一个“先地方，再中央”的推进格局。大体上可以划分为以下几个阶段：</a:t>
            </a:r>
            <a:endParaRPr lang="zh-CN" altLang="en-US" sz="1200" dirty="0">
              <a:latin typeface="宋体" panose="02010600030101010101" pitchFamily="2" charset="-122"/>
              <a:ea typeface="Arial" panose="020B0604020202020204" pitchFamily="34" charset="0"/>
            </a:endParaRPr>
          </a:p>
          <a:p>
            <a:r>
              <a:rPr lang="zh-CN" altLang="en-US" sz="1200" dirty="0">
                <a:solidFill>
                  <a:srgbClr val="247D44"/>
                </a:solidFill>
                <a:latin typeface="微软雅黑" panose="020B0503020204020204" charset="-122"/>
                <a:ea typeface="微软雅黑" panose="020B0503020204020204" charset="-122"/>
              </a:rPr>
              <a:t>第一阶段</a:t>
            </a:r>
            <a:r>
              <a:rPr lang="zh-CN" altLang="en-US" sz="1200" dirty="0">
                <a:latin typeface="宋体" panose="02010600030101010101" pitchFamily="2" charset="-122"/>
                <a:ea typeface="Arial" panose="020B0604020202020204" pitchFamily="34" charset="0"/>
              </a:rPr>
              <a:t>：各地自发、百花齐放阶段 </a:t>
            </a:r>
            <a:r>
              <a:rPr lang="en-US" altLang="x-none" sz="1200" dirty="0">
                <a:latin typeface="宋体" panose="02010600030101010101" pitchFamily="2" charset="-122"/>
                <a:ea typeface="Arial" panose="020B0604020202020204" pitchFamily="34" charset="0"/>
              </a:rPr>
              <a:t>(2003-2009</a:t>
            </a:r>
            <a:r>
              <a:rPr lang="zh-CN" altLang="en-US" sz="1200" dirty="0">
                <a:latin typeface="宋体" panose="02010600030101010101" pitchFamily="2" charset="-122"/>
                <a:ea typeface="Arial" panose="020B0604020202020204" pitchFamily="34" charset="0"/>
              </a:rPr>
              <a:t>年）</a:t>
            </a:r>
            <a:endParaRPr lang="zh-CN" altLang="en-US" sz="1200" dirty="0">
              <a:latin typeface="宋体" panose="02010600030101010101" pitchFamily="2" charset="-122"/>
              <a:ea typeface="Arial" panose="020B0604020202020204" pitchFamily="34" charset="0"/>
            </a:endParaRPr>
          </a:p>
          <a:p>
            <a:r>
              <a:rPr lang="en-US" altLang="x-none" sz="1200" dirty="0">
                <a:latin typeface="宋体" panose="02010600030101010101" pitchFamily="2" charset="-122"/>
                <a:ea typeface="Arial" panose="020B0604020202020204" pitchFamily="34" charset="0"/>
              </a:rPr>
              <a:t>2003</a:t>
            </a:r>
            <a:r>
              <a:rPr lang="zh-CN" altLang="en-US" sz="1200" dirty="0">
                <a:latin typeface="宋体" panose="02010600030101010101" pitchFamily="2" charset="-122"/>
                <a:ea typeface="Arial" panose="020B0604020202020204" pitchFamily="34" charset="0"/>
              </a:rPr>
              <a:t>年起，海南、广东、浙江等省率先开展财政支出绩效评价试点，各地逐步形成了具有地方特色的绩效评价体系。</a:t>
            </a:r>
            <a:endParaRPr lang="zh-CN" altLang="en-US" sz="1200" dirty="0">
              <a:latin typeface="宋体" panose="02010600030101010101" pitchFamily="2" charset="-122"/>
              <a:ea typeface="Arial" panose="020B0604020202020204" pitchFamily="34" charset="0"/>
            </a:endParaRPr>
          </a:p>
          <a:p>
            <a:r>
              <a:rPr lang="zh-CN" altLang="en-US" sz="1200" dirty="0">
                <a:solidFill>
                  <a:srgbClr val="247D44"/>
                </a:solidFill>
                <a:latin typeface="微软雅黑" panose="020B0503020204020204" charset="-122"/>
                <a:ea typeface="微软雅黑" panose="020B0503020204020204" charset="-122"/>
              </a:rPr>
              <a:t>第二阶段</a:t>
            </a:r>
            <a:r>
              <a:rPr lang="zh-CN" altLang="en-US" sz="1200" dirty="0">
                <a:latin typeface="宋体" panose="02010600030101010101" pitchFamily="2" charset="-122"/>
                <a:ea typeface="Arial" panose="020B0604020202020204" pitchFamily="34" charset="0"/>
              </a:rPr>
              <a:t>：中央规划、初步统筹阶段 </a:t>
            </a:r>
            <a:r>
              <a:rPr lang="en-US" altLang="x-none" sz="1200" dirty="0">
                <a:latin typeface="宋体" panose="02010600030101010101" pitchFamily="2" charset="-122"/>
                <a:ea typeface="Arial" panose="020B0604020202020204" pitchFamily="34" charset="0"/>
              </a:rPr>
              <a:t>(2010-2014</a:t>
            </a:r>
            <a:r>
              <a:rPr lang="zh-CN" altLang="en-US" sz="1200" dirty="0">
                <a:latin typeface="宋体" panose="02010600030101010101" pitchFamily="2" charset="-122"/>
                <a:ea typeface="Arial" panose="020B0604020202020204" pitchFamily="34" charset="0"/>
              </a:rPr>
              <a:t>年）</a:t>
            </a:r>
            <a:endParaRPr lang="zh-CN" altLang="en-US" sz="1200" dirty="0">
              <a:latin typeface="宋体" panose="02010600030101010101" pitchFamily="2" charset="-122"/>
              <a:ea typeface="Arial" panose="020B0604020202020204" pitchFamily="34" charset="0"/>
            </a:endParaRPr>
          </a:p>
          <a:p>
            <a:r>
              <a:rPr lang="zh-CN" altLang="en-US" sz="1200" dirty="0">
                <a:latin typeface="宋体" panose="02010600030101010101" pitchFamily="2" charset="-122"/>
                <a:ea typeface="Arial" panose="020B0604020202020204" pitchFamily="34" charset="0"/>
              </a:rPr>
              <a:t>以</a:t>
            </a:r>
            <a:r>
              <a:rPr lang="en-US" altLang="x-none" sz="1200" dirty="0">
                <a:latin typeface="宋体" panose="02010600030101010101" pitchFamily="2" charset="-122"/>
                <a:ea typeface="Arial" panose="020B0604020202020204" pitchFamily="34" charset="0"/>
              </a:rPr>
              <a:t>2010</a:t>
            </a:r>
            <a:r>
              <a:rPr lang="zh-CN" altLang="en-US" sz="1200" dirty="0">
                <a:latin typeface="宋体" panose="02010600030101010101" pitchFamily="2" charset="-122"/>
                <a:ea typeface="Arial" panose="020B0604020202020204" pitchFamily="34" charset="0"/>
              </a:rPr>
              <a:t>年财政部在预算司下设立预算绩效管理处为起始，后续陆续出台</a:t>
            </a:r>
            <a:r>
              <a:rPr lang="en-US" altLang="x-none" sz="1200" dirty="0">
                <a:latin typeface="宋体" panose="02010600030101010101" pitchFamily="2" charset="-122"/>
                <a:ea typeface="Arial" panose="020B0604020202020204" pitchFamily="34" charset="0"/>
              </a:rPr>
              <a:t>《</a:t>
            </a:r>
            <a:r>
              <a:rPr lang="zh-CN" altLang="en-US" sz="1200" dirty="0">
                <a:latin typeface="宋体" panose="02010600030101010101" pitchFamily="2" charset="-122"/>
                <a:ea typeface="Arial" panose="020B0604020202020204" pitchFamily="34" charset="0"/>
              </a:rPr>
              <a:t>关于推进预算绩效管理的指导意见</a:t>
            </a:r>
            <a:r>
              <a:rPr lang="en-US" altLang="x-none" sz="1200" dirty="0">
                <a:latin typeface="宋体" panose="02010600030101010101" pitchFamily="2" charset="-122"/>
                <a:ea typeface="Arial" panose="020B0604020202020204" pitchFamily="34" charset="0"/>
              </a:rPr>
              <a:t>》</a:t>
            </a:r>
            <a:r>
              <a:rPr lang="zh-CN" altLang="en-US" sz="1200" dirty="0">
                <a:latin typeface="宋体" panose="02010600030101010101" pitchFamily="2" charset="-122"/>
                <a:ea typeface="Arial" panose="020B0604020202020204" pitchFamily="34" charset="0"/>
              </a:rPr>
              <a:t>、</a:t>
            </a:r>
            <a:r>
              <a:rPr lang="en-US" altLang="x-none" sz="1200" dirty="0">
                <a:latin typeface="宋体" panose="02010600030101010101" pitchFamily="2" charset="-122"/>
                <a:ea typeface="Arial" panose="020B0604020202020204" pitchFamily="34" charset="0"/>
              </a:rPr>
              <a:t>《</a:t>
            </a:r>
            <a:r>
              <a:rPr lang="zh-CN" altLang="en-US" sz="1200" dirty="0">
                <a:latin typeface="宋体" panose="02010600030101010101" pitchFamily="2" charset="-122"/>
                <a:ea typeface="Arial" panose="020B0604020202020204" pitchFamily="34" charset="0"/>
              </a:rPr>
              <a:t>预算绩效管理工作规划（</a:t>
            </a:r>
            <a:r>
              <a:rPr lang="en-US" altLang="x-none" sz="1200" dirty="0">
                <a:latin typeface="宋体" panose="02010600030101010101" pitchFamily="2" charset="-122"/>
                <a:ea typeface="Arial" panose="020B0604020202020204" pitchFamily="34" charset="0"/>
              </a:rPr>
              <a:t>2012-2015</a:t>
            </a:r>
            <a:r>
              <a:rPr lang="zh-CN" altLang="en-US" sz="1200" dirty="0">
                <a:latin typeface="宋体" panose="02010600030101010101" pitchFamily="2" charset="-122"/>
                <a:ea typeface="Arial" panose="020B0604020202020204" pitchFamily="34" charset="0"/>
              </a:rPr>
              <a:t>年）</a:t>
            </a:r>
            <a:r>
              <a:rPr lang="en-US" altLang="x-none" sz="1200" dirty="0">
                <a:latin typeface="宋体" panose="02010600030101010101" pitchFamily="2" charset="-122"/>
                <a:ea typeface="Arial" panose="020B0604020202020204" pitchFamily="34" charset="0"/>
              </a:rPr>
              <a:t>》</a:t>
            </a:r>
            <a:r>
              <a:rPr lang="zh-CN" altLang="en-US" sz="1200" dirty="0">
                <a:latin typeface="宋体" panose="02010600030101010101" pitchFamily="2" charset="-122"/>
                <a:ea typeface="Arial" panose="020B0604020202020204" pitchFamily="34" charset="0"/>
              </a:rPr>
              <a:t>等指导性文件。工作布局从绩效评价转向全过程预算绩效管理。如：河北、上海。</a:t>
            </a:r>
            <a:endParaRPr lang="en-US" altLang="x-none" sz="1200" dirty="0">
              <a:latin typeface="宋体" panose="02010600030101010101" pitchFamily="2" charset="-122"/>
              <a:ea typeface="Arial" panose="020B0604020202020204" pitchFamily="34" charset="0"/>
            </a:endParaRPr>
          </a:p>
          <a:p>
            <a:r>
              <a:rPr lang="zh-CN" altLang="en-US" sz="1200" dirty="0">
                <a:solidFill>
                  <a:srgbClr val="247D44"/>
                </a:solidFill>
                <a:latin typeface="微软雅黑" panose="020B0503020204020204" charset="-122"/>
                <a:ea typeface="微软雅黑" panose="020B0503020204020204" charset="-122"/>
              </a:rPr>
              <a:t>第三阶段</a:t>
            </a:r>
            <a:r>
              <a:rPr lang="zh-CN" altLang="en-US" sz="1200" dirty="0">
                <a:latin typeface="宋体" panose="02010600030101010101" pitchFamily="2" charset="-122"/>
                <a:ea typeface="Arial" panose="020B0604020202020204" pitchFamily="34" charset="0"/>
              </a:rPr>
              <a:t>：依法实施、科学提升阶段 （</a:t>
            </a:r>
            <a:r>
              <a:rPr lang="en-US" altLang="x-none" sz="1200" dirty="0">
                <a:latin typeface="宋体" panose="02010600030101010101" pitchFamily="2" charset="-122"/>
                <a:ea typeface="Arial" panose="020B0604020202020204" pitchFamily="34" charset="0"/>
              </a:rPr>
              <a:t>2014-</a:t>
            </a:r>
            <a:r>
              <a:rPr lang="en-US" altLang="zh-CN" sz="1200" dirty="0">
                <a:latin typeface="宋体" panose="02010600030101010101" pitchFamily="2" charset="-122"/>
                <a:ea typeface="宋体" panose="02010600030101010101" pitchFamily="2" charset="-122"/>
              </a:rPr>
              <a:t>2017</a:t>
            </a:r>
            <a:r>
              <a:rPr lang="zh-CN" altLang="en-US" sz="1200" dirty="0">
                <a:latin typeface="宋体" panose="02010600030101010101" pitchFamily="2" charset="-122"/>
                <a:ea typeface="Arial" panose="020B0604020202020204" pitchFamily="34" charset="0"/>
              </a:rPr>
              <a:t>）</a:t>
            </a:r>
            <a:endParaRPr lang="zh-CN" altLang="en-US" sz="1200" dirty="0">
              <a:latin typeface="宋体" panose="02010600030101010101" pitchFamily="2" charset="-122"/>
              <a:ea typeface="Arial" panose="020B0604020202020204" pitchFamily="34" charset="0"/>
            </a:endParaRPr>
          </a:p>
          <a:p>
            <a:r>
              <a:rPr lang="zh-CN" altLang="en-US" sz="1200" dirty="0">
                <a:latin typeface="宋体" panose="02010600030101010101" pitchFamily="2" charset="-122"/>
                <a:ea typeface="Arial" panose="020B0604020202020204" pitchFamily="34" charset="0"/>
              </a:rPr>
              <a:t>以</a:t>
            </a:r>
            <a:r>
              <a:rPr lang="en-US" altLang="x-none" sz="1200" dirty="0">
                <a:latin typeface="宋体" panose="02010600030101010101" pitchFamily="2" charset="-122"/>
                <a:ea typeface="Arial" panose="020B0604020202020204" pitchFamily="34" charset="0"/>
              </a:rPr>
              <a:t>2014</a:t>
            </a:r>
            <a:r>
              <a:rPr lang="zh-CN" altLang="en-US" sz="1200" dirty="0">
                <a:latin typeface="宋体" panose="02010600030101010101" pitchFamily="2" charset="-122"/>
                <a:ea typeface="Arial" panose="020B0604020202020204" pitchFamily="34" charset="0"/>
              </a:rPr>
              <a:t>年</a:t>
            </a:r>
            <a:r>
              <a:rPr lang="zh-CN" altLang="en-US" sz="1200" dirty="0">
                <a:solidFill>
                  <a:srgbClr val="247D44"/>
                </a:solidFill>
                <a:latin typeface="微软雅黑" panose="020B0503020204020204" charset="-122"/>
                <a:ea typeface="微软雅黑" panose="020B0503020204020204" charset="-122"/>
                <a:sym typeface="Arial" panose="020B0604020202020204" pitchFamily="34" charset="0"/>
              </a:rPr>
              <a:t>新预算法</a:t>
            </a:r>
            <a:r>
              <a:rPr lang="zh-CN" altLang="en-US" sz="1200" dirty="0">
                <a:latin typeface="宋体" panose="02010600030101010101" pitchFamily="2" charset="-122"/>
                <a:ea typeface="Arial" panose="020B0604020202020204" pitchFamily="34" charset="0"/>
              </a:rPr>
              <a:t>出台为标志，进入依法实施新阶段，总则中开篇即明确了绩效原则，第十二条明确规定：各级预算应当遵循统筹兼顾、勤俭节约、量力而行、</a:t>
            </a:r>
            <a:r>
              <a:rPr lang="zh-CN" altLang="en-US" sz="1200" b="1" u="sng" dirty="0">
                <a:latin typeface="宋体" panose="02010600030101010101" pitchFamily="2" charset="-122"/>
                <a:ea typeface="Arial" panose="020B0604020202020204" pitchFamily="34" charset="0"/>
              </a:rPr>
              <a:t>讲求绩效</a:t>
            </a:r>
            <a:r>
              <a:rPr lang="zh-CN" altLang="en-US" sz="1200" dirty="0">
                <a:latin typeface="宋体" panose="02010600030101010101" pitchFamily="2" charset="-122"/>
                <a:ea typeface="Arial" panose="020B0604020202020204" pitchFamily="34" charset="0"/>
              </a:rPr>
              <a:t>和收支平衡的原则</a:t>
            </a:r>
            <a:r>
              <a:rPr lang="zh-CN" altLang="en-US" sz="1200" dirty="0">
                <a:solidFill>
                  <a:srgbClr val="247D44"/>
                </a:solidFill>
                <a:latin typeface="微软雅黑" panose="020B0503020204020204" charset="-122"/>
                <a:ea typeface="微软雅黑" panose="020B0503020204020204" charset="-122"/>
                <a:sym typeface="Arial" panose="020B0604020202020204" pitchFamily="34" charset="0"/>
              </a:rPr>
              <a:t>（</a:t>
            </a:r>
            <a:r>
              <a:rPr lang="en-US" altLang="x-none" sz="1200" dirty="0">
                <a:solidFill>
                  <a:srgbClr val="247D44"/>
                </a:solidFill>
                <a:latin typeface="微软雅黑" panose="020B0503020204020204" charset="-122"/>
                <a:ea typeface="微软雅黑" panose="020B0503020204020204" charset="-122"/>
                <a:sym typeface="Arial" panose="020B0604020202020204" pitchFamily="34" charset="0"/>
              </a:rPr>
              <a:t>6</a:t>
            </a:r>
            <a:r>
              <a:rPr lang="zh-CN" altLang="en-US" sz="1200" dirty="0">
                <a:solidFill>
                  <a:srgbClr val="247D44"/>
                </a:solidFill>
                <a:latin typeface="微软雅黑" panose="020B0503020204020204" charset="-122"/>
                <a:ea typeface="微软雅黑" panose="020B0503020204020204" charset="-122"/>
                <a:sym typeface="Arial" panose="020B0604020202020204" pitchFamily="34" charset="0"/>
              </a:rPr>
              <a:t>处）</a:t>
            </a:r>
            <a:r>
              <a:rPr lang="zh-CN" altLang="en-US" sz="1200" dirty="0">
                <a:latin typeface="宋体" panose="02010600030101010101" pitchFamily="2" charset="-122"/>
                <a:ea typeface="Arial" panose="020B0604020202020204" pitchFamily="34" charset="0"/>
              </a:rPr>
              <a:t>。</a:t>
            </a:r>
            <a:r>
              <a:rPr lang="zh-CN" altLang="en-US" sz="1200" dirty="0">
                <a:solidFill>
                  <a:srgbClr val="247D44"/>
                </a:solidFill>
                <a:latin typeface="微软雅黑" panose="020B0503020204020204" charset="-122"/>
                <a:ea typeface="微软雅黑" panose="020B0503020204020204" charset="-122"/>
                <a:sym typeface="Arial" panose="020B0604020202020204" pitchFamily="34" charset="0"/>
              </a:rPr>
              <a:t>新预算法实施条例（</a:t>
            </a:r>
            <a:r>
              <a:rPr lang="en-US" altLang="x-none" sz="1200" dirty="0">
                <a:solidFill>
                  <a:srgbClr val="247D44"/>
                </a:solidFill>
                <a:latin typeface="微软雅黑" panose="020B0503020204020204" charset="-122"/>
                <a:ea typeface="微软雅黑" panose="020B0503020204020204" charset="-122"/>
                <a:sym typeface="Arial" panose="020B0604020202020204" pitchFamily="34" charset="0"/>
              </a:rPr>
              <a:t>12</a:t>
            </a:r>
            <a:r>
              <a:rPr lang="zh-CN" altLang="en-US" sz="1200" dirty="0">
                <a:solidFill>
                  <a:srgbClr val="247D44"/>
                </a:solidFill>
                <a:latin typeface="微软雅黑" panose="020B0503020204020204" charset="-122"/>
                <a:ea typeface="微软雅黑" panose="020B0503020204020204" charset="-122"/>
                <a:sym typeface="Arial" panose="020B0604020202020204" pitchFamily="34" charset="0"/>
              </a:rPr>
              <a:t>处）</a:t>
            </a:r>
            <a:r>
              <a:rPr lang="zh-CN" altLang="en-US" sz="1200" dirty="0">
                <a:latin typeface="宋体" panose="02010600030101010101" pitchFamily="2" charset="-122"/>
                <a:ea typeface="Arial" panose="020B0604020202020204" pitchFamily="34" charset="0"/>
              </a:rPr>
              <a:t>已完成向各省二次征求意见，正等待出台。目前看来，中央步伐较快，全国各地发展不平衡。如：江西、重庆、安徽、湖南、广西</a:t>
            </a:r>
            <a:endParaRPr lang="zh-CN" altLang="en-US" sz="1200" dirty="0">
              <a:latin typeface="宋体" panose="02010600030101010101" pitchFamily="2" charset="-122"/>
              <a:ea typeface="Arial" panose="020B0604020202020204" pitchFamily="34" charset="0"/>
            </a:endParaRPr>
          </a:p>
          <a:p>
            <a:r>
              <a:rPr lang="zh-CN" altLang="en-US" sz="1200" dirty="0">
                <a:solidFill>
                  <a:srgbClr val="247D44"/>
                </a:solidFill>
                <a:latin typeface="微软雅黑" panose="020B0503020204020204" charset="-122"/>
                <a:ea typeface="微软雅黑" panose="020B0503020204020204" charset="-122"/>
              </a:rPr>
              <a:t>第四阶段</a:t>
            </a:r>
            <a:r>
              <a:rPr lang="zh-CN" altLang="en-US" sz="1200" dirty="0">
                <a:latin typeface="宋体" panose="02010600030101010101" pitchFamily="2" charset="-122"/>
                <a:ea typeface="Arial" panose="020B0604020202020204" pitchFamily="34" charset="0"/>
              </a:rPr>
              <a:t>：全面实施阶段 </a:t>
            </a:r>
            <a:r>
              <a:rPr lang="en-US" altLang="x-none" sz="1200" dirty="0">
                <a:latin typeface="宋体" panose="02010600030101010101" pitchFamily="2" charset="-122"/>
                <a:ea typeface="Arial" panose="020B0604020202020204" pitchFamily="34" charset="0"/>
              </a:rPr>
              <a:t>(2018- </a:t>
            </a:r>
            <a:r>
              <a:rPr lang="en-US" altLang="zh-CN" sz="1200" dirty="0">
                <a:latin typeface="宋体" panose="02010600030101010101" pitchFamily="2" charset="-122"/>
                <a:ea typeface="Arial" panose="020B0604020202020204" pitchFamily="34" charset="0"/>
              </a:rPr>
              <a:t>2022</a:t>
            </a:r>
            <a:r>
              <a:rPr lang="zh-CN" altLang="en-US" sz="1200" dirty="0">
                <a:latin typeface="宋体" panose="02010600030101010101" pitchFamily="2" charset="-122"/>
                <a:ea typeface="Arial" panose="020B0604020202020204" pitchFamily="34" charset="0"/>
              </a:rPr>
              <a:t>）</a:t>
            </a:r>
            <a:endParaRPr lang="en-US" altLang="zh-CN" sz="1200" dirty="0">
              <a:latin typeface="宋体" panose="02010600030101010101" pitchFamily="2" charset="-122"/>
              <a:ea typeface="Arial" panose="020B0604020202020204" pitchFamily="34" charset="0"/>
            </a:endParaRPr>
          </a:p>
          <a:p>
            <a:r>
              <a:rPr lang="en-US" altLang="zh-CN" sz="1200" dirty="0">
                <a:latin typeface="宋体" panose="02010600030101010101" pitchFamily="2" charset="-122"/>
                <a:ea typeface="Arial" panose="020B0604020202020204" pitchFamily="34" charset="0"/>
              </a:rPr>
              <a:t>1</a:t>
            </a:r>
            <a:r>
              <a:rPr lang="zh-CN" altLang="en-US" sz="1200" dirty="0">
                <a:latin typeface="宋体" panose="02010600030101010101" pitchFamily="2" charset="-122"/>
                <a:ea typeface="Arial" panose="020B0604020202020204" pitchFamily="34" charset="0"/>
              </a:rPr>
              <a:t>、党的十九大报告提出</a:t>
            </a:r>
            <a:r>
              <a:rPr lang="en-US" altLang="zh-CN" sz="1200" dirty="0">
                <a:latin typeface="宋体" panose="02010600030101010101" pitchFamily="2" charset="-122"/>
                <a:ea typeface="Arial" panose="020B0604020202020204" pitchFamily="34" charset="0"/>
              </a:rPr>
              <a:t>“</a:t>
            </a:r>
            <a:r>
              <a:rPr lang="zh-CN" altLang="en-US" sz="1200" dirty="0">
                <a:solidFill>
                  <a:srgbClr val="FF0000"/>
                </a:solidFill>
                <a:latin typeface="宋体" panose="02010600030101010101" pitchFamily="2" charset="-122"/>
              </a:rPr>
              <a:t>全面实施绩效管理</a:t>
            </a:r>
            <a:r>
              <a:rPr lang="en-US" altLang="zh-CN" sz="1200" dirty="0">
                <a:latin typeface="宋体" panose="02010600030101010101" pitchFamily="2" charset="-122"/>
                <a:ea typeface="Arial" panose="020B0604020202020204" pitchFamily="34" charset="0"/>
              </a:rPr>
              <a:t>”</a:t>
            </a:r>
            <a:r>
              <a:rPr lang="zh-CN" altLang="en-US" sz="1200" dirty="0">
                <a:latin typeface="宋体" panose="02010600030101010101" pitchFamily="2" charset="-122"/>
                <a:ea typeface="Arial" panose="020B0604020202020204" pitchFamily="34" charset="0"/>
              </a:rPr>
              <a:t>。</a:t>
            </a:r>
            <a:endParaRPr lang="en-US" altLang="zh-CN" sz="1200" dirty="0">
              <a:latin typeface="宋体" panose="02010600030101010101" pitchFamily="2" charset="-122"/>
              <a:ea typeface="Arial" panose="020B0604020202020204" pitchFamily="34" charset="0"/>
            </a:endParaRPr>
          </a:p>
          <a:p>
            <a:r>
              <a:rPr lang="en-US" altLang="zh-CN" sz="1200" dirty="0">
                <a:latin typeface="宋体" panose="02010600030101010101" pitchFamily="2" charset="-122"/>
                <a:ea typeface="Arial" panose="020B0604020202020204" pitchFamily="34" charset="0"/>
              </a:rPr>
              <a:t>2</a:t>
            </a:r>
            <a:r>
              <a:rPr lang="zh-CN" altLang="en-US" sz="1200" dirty="0">
                <a:latin typeface="宋体" panose="02010600030101010101" pitchFamily="2" charset="-122"/>
                <a:ea typeface="Arial" panose="020B0604020202020204" pitchFamily="34" charset="0"/>
              </a:rPr>
              <a:t>、</a:t>
            </a:r>
            <a:r>
              <a:rPr lang="en-US" altLang="zh-CN" sz="1200" dirty="0">
                <a:latin typeface="宋体" panose="02010600030101010101" pitchFamily="2" charset="-122"/>
                <a:ea typeface="Arial" panose="020B0604020202020204" pitchFamily="34" charset="0"/>
              </a:rPr>
              <a:t>2018</a:t>
            </a:r>
            <a:r>
              <a:rPr lang="zh-CN" altLang="zh-CN" sz="1200" dirty="0">
                <a:latin typeface="宋体" panose="02010600030101010101" pitchFamily="2" charset="-122"/>
              </a:rPr>
              <a:t>年</a:t>
            </a:r>
            <a:r>
              <a:rPr lang="en-US" altLang="zh-CN" sz="1200" dirty="0">
                <a:latin typeface="宋体" panose="02010600030101010101" pitchFamily="2" charset="-122"/>
              </a:rPr>
              <a:t>9</a:t>
            </a:r>
            <a:r>
              <a:rPr lang="zh-CN" altLang="zh-CN" sz="1200" dirty="0">
                <a:latin typeface="宋体" panose="02010600030101010101" pitchFamily="2" charset="-122"/>
              </a:rPr>
              <a:t>月</a:t>
            </a:r>
            <a:r>
              <a:rPr lang="zh-CN" altLang="en-US" sz="1200" dirty="0">
                <a:latin typeface="宋体" panose="02010600030101010101" pitchFamily="2" charset="-122"/>
                <a:ea typeface="Arial" panose="020B0604020202020204" pitchFamily="34" charset="0"/>
              </a:rPr>
              <a:t>党中央印发了《中共中央 国务院关于全面实施预算绩效管理的意见》（中发〔2018〕34号），明确提出要全面实施预算绩效管理的具体要求和实现路径。</a:t>
            </a:r>
            <a:endParaRPr lang="en-US" altLang="zh-CN" sz="1200" dirty="0">
              <a:latin typeface="宋体" panose="02010600030101010101" pitchFamily="2" charset="-122"/>
              <a:ea typeface="Arial" panose="020B0604020202020204" pitchFamily="34" charset="0"/>
            </a:endParaRPr>
          </a:p>
          <a:p>
            <a:r>
              <a:rPr lang="en-US" altLang="zh-CN" sz="1200" dirty="0">
                <a:latin typeface="宋体" panose="02010600030101010101" pitchFamily="2" charset="-122"/>
                <a:ea typeface="Arial" panose="020B0604020202020204" pitchFamily="34" charset="0"/>
              </a:rPr>
              <a:t>3</a:t>
            </a:r>
            <a:r>
              <a:rPr lang="zh-CN" altLang="en-US" sz="1200" dirty="0">
                <a:latin typeface="宋体" panose="02010600030101010101" pitchFamily="2" charset="-122"/>
                <a:ea typeface="Arial" panose="020B0604020202020204" pitchFamily="34" charset="0"/>
              </a:rPr>
              <a:t>、</a:t>
            </a:r>
            <a:r>
              <a:rPr lang="en-US" altLang="zh-CN" sz="1200" dirty="0">
                <a:latin typeface="宋体" panose="02010600030101010101" pitchFamily="2" charset="-122"/>
                <a:ea typeface="Arial" panose="020B0604020202020204" pitchFamily="34" charset="0"/>
              </a:rPr>
              <a:t>2018</a:t>
            </a:r>
            <a:r>
              <a:rPr lang="zh-CN" altLang="zh-CN" sz="1200" dirty="0">
                <a:latin typeface="宋体" panose="02010600030101010101" pitchFamily="2" charset="-122"/>
              </a:rPr>
              <a:t>年</a:t>
            </a:r>
            <a:r>
              <a:rPr lang="en-US" altLang="zh-CN" sz="1200" dirty="0">
                <a:latin typeface="宋体" panose="02010600030101010101" pitchFamily="2" charset="-122"/>
              </a:rPr>
              <a:t>11</a:t>
            </a:r>
            <a:r>
              <a:rPr lang="zh-CN" altLang="zh-CN" sz="1200" dirty="0">
                <a:latin typeface="宋体" panose="02010600030101010101" pitchFamily="2" charset="-122"/>
              </a:rPr>
              <a:t>月</a:t>
            </a:r>
            <a:r>
              <a:rPr lang="zh-CN" altLang="en-US" sz="1200" dirty="0">
                <a:latin typeface="宋体" panose="02010600030101010101" pitchFamily="2" charset="-122"/>
                <a:ea typeface="Arial" panose="020B0604020202020204" pitchFamily="34" charset="0"/>
              </a:rPr>
              <a:t>关于贯彻落实</a:t>
            </a:r>
            <a:r>
              <a:rPr lang="en-US" altLang="zh-CN" sz="1200" dirty="0">
                <a:latin typeface="宋体" panose="02010600030101010101" pitchFamily="2" charset="-122"/>
                <a:ea typeface="Arial" panose="020B0604020202020204" pitchFamily="34" charset="0"/>
              </a:rPr>
              <a:t>《</a:t>
            </a:r>
            <a:r>
              <a:rPr lang="zh-CN" altLang="en-US" sz="1200" dirty="0">
                <a:latin typeface="宋体" panose="02010600030101010101" pitchFamily="2" charset="-122"/>
                <a:ea typeface="Arial" panose="020B0604020202020204" pitchFamily="34" charset="0"/>
              </a:rPr>
              <a:t>中共中央国务院关于全面实施预算绩效管理的意见</a:t>
            </a:r>
            <a:r>
              <a:rPr lang="en-US" altLang="zh-CN" sz="1200" dirty="0">
                <a:latin typeface="宋体" panose="02010600030101010101" pitchFamily="2" charset="-122"/>
                <a:ea typeface="Arial" panose="020B0604020202020204" pitchFamily="34" charset="0"/>
              </a:rPr>
              <a:t>》</a:t>
            </a:r>
            <a:r>
              <a:rPr lang="zh-CN" altLang="en-US" sz="1200" dirty="0">
                <a:latin typeface="宋体" panose="02010600030101010101" pitchFamily="2" charset="-122"/>
                <a:ea typeface="Arial" panose="020B0604020202020204" pitchFamily="34" charset="0"/>
              </a:rPr>
              <a:t>（财预</a:t>
            </a:r>
            <a:r>
              <a:rPr lang="en-US" altLang="zh-CN" sz="1200" dirty="0">
                <a:latin typeface="宋体" panose="02010600030101010101" pitchFamily="2" charset="-122"/>
                <a:ea typeface="Arial" panose="020B0604020202020204" pitchFamily="34" charset="0"/>
              </a:rPr>
              <a:t>〔2018〕167</a:t>
            </a:r>
            <a:r>
              <a:rPr lang="zh-CN" altLang="en-US" sz="1200" dirty="0">
                <a:latin typeface="宋体" panose="02010600030101010101" pitchFamily="2" charset="-122"/>
                <a:ea typeface="Arial" panose="020B0604020202020204" pitchFamily="34" charset="0"/>
              </a:rPr>
              <a:t>号）的通知</a:t>
            </a:r>
            <a:endParaRPr lang="en-US" altLang="zh-CN" sz="1200" dirty="0">
              <a:latin typeface="宋体" panose="02010600030101010101" pitchFamily="2" charset="-122"/>
              <a:ea typeface="Arial" panose="020B0604020202020204" pitchFamily="34" charset="0"/>
            </a:endParaRPr>
          </a:p>
          <a:p>
            <a:endParaRPr lang="en-US" altLang="zh-CN" sz="1200" dirty="0">
              <a:latin typeface="宋体" panose="02010600030101010101" pitchFamily="2" charset="-122"/>
              <a:ea typeface="Arial" panose="020B0604020202020204" pitchFamily="34" charset="0"/>
            </a:endParaRPr>
          </a:p>
          <a:p>
            <a:r>
              <a:rPr lang="zh-CN" altLang="en-US" sz="1200" dirty="0">
                <a:latin typeface="宋体" panose="02010600030101010101" pitchFamily="2" charset="-122"/>
                <a:ea typeface="Arial" panose="020B0604020202020204" pitchFamily="34" charset="0"/>
              </a:rPr>
              <a:t>核心：</a:t>
            </a:r>
            <a:r>
              <a:rPr lang="zh-CN" altLang="en-US" sz="1200" dirty="0">
                <a:solidFill>
                  <a:srgbClr val="FF0000"/>
                </a:solidFill>
                <a:latin typeface="宋体" panose="02010600030101010101" pitchFamily="2" charset="-122"/>
                <a:cs typeface="+mn-ea"/>
                <a:sym typeface="+mn-ea"/>
              </a:rPr>
              <a:t>即构建全方位、全过程、全覆盖的预算绩效一体化管理体系</a:t>
            </a:r>
            <a:r>
              <a:rPr lang="zh-CN" altLang="en-US" sz="1200" dirty="0">
                <a:latin typeface="宋体" panose="02010600030101010101" pitchFamily="2" charset="-122"/>
                <a:cs typeface="+mn-ea"/>
                <a:sym typeface="+mn-ea"/>
              </a:rPr>
              <a:t>，要求</a:t>
            </a:r>
            <a:r>
              <a:rPr lang="zh-CN" altLang="zh-CN" sz="1200" dirty="0">
                <a:latin typeface="宋体" panose="02010600030101010101" pitchFamily="2" charset="-122"/>
                <a:cs typeface="+mn-ea"/>
                <a:sym typeface="+mn-ea"/>
              </a:rPr>
              <a:t>中央和省级层面</a:t>
            </a:r>
            <a:r>
              <a:rPr lang="en-US" altLang="zh-CN" sz="1200" dirty="0">
                <a:latin typeface="宋体" panose="02010600030101010101" pitchFamily="2" charset="-122"/>
                <a:cs typeface="+mn-ea"/>
                <a:sym typeface="+mn-ea"/>
              </a:rPr>
              <a:t>2020</a:t>
            </a:r>
            <a:r>
              <a:rPr lang="zh-CN" altLang="zh-CN" sz="1200" dirty="0">
                <a:latin typeface="宋体" panose="02010600030101010101" pitchFamily="2" charset="-122"/>
                <a:cs typeface="+mn-ea"/>
                <a:sym typeface="+mn-ea"/>
              </a:rPr>
              <a:t>年建成；</a:t>
            </a:r>
            <a:r>
              <a:rPr lang="zh-CN" altLang="en-US" sz="1200" dirty="0">
                <a:latin typeface="宋体" panose="02010600030101010101" pitchFamily="2" charset="-122"/>
                <a:cs typeface="+mn-ea"/>
                <a:sym typeface="+mn-ea"/>
              </a:rPr>
              <a:t>市县层面</a:t>
            </a:r>
            <a:r>
              <a:rPr lang="en-US" altLang="zh-CN" sz="1200" dirty="0">
                <a:latin typeface="宋体" panose="02010600030101010101" pitchFamily="2" charset="-122"/>
                <a:cs typeface="+mn-ea"/>
                <a:sym typeface="+mn-ea"/>
              </a:rPr>
              <a:t>2022</a:t>
            </a:r>
            <a:r>
              <a:rPr lang="zh-CN" altLang="en-US" sz="1200" dirty="0">
                <a:latin typeface="宋体" panose="02010600030101010101" pitchFamily="2" charset="-122"/>
                <a:cs typeface="+mn-ea"/>
                <a:sym typeface="+mn-ea"/>
              </a:rPr>
              <a:t>年建成。</a:t>
            </a:r>
            <a:endParaRPr lang="en-US" altLang="zh-CN" sz="1200" dirty="0">
              <a:latin typeface="宋体" panose="02010600030101010101" pitchFamily="2" charset="-122"/>
              <a:cs typeface="+mn-ea"/>
              <a:sym typeface="+mn-ea"/>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2003年10月，党的十六届三中全会提出</a:t>
            </a:r>
            <a:r>
              <a:rPr lang="zh-CN" altLang="en-US" u="sng" dirty="0">
                <a:latin typeface="宋体" panose="02010600030101010101" pitchFamily="2" charset="-122"/>
                <a:ea typeface="Arial" panose="020B0604020202020204" pitchFamily="34" charset="0"/>
                <a:sym typeface="+mn-ea"/>
              </a:rPr>
              <a:t>建立预算绩效评价体系</a:t>
            </a:r>
            <a:r>
              <a:rPr lang="zh-CN" altLang="en-US" dirty="0">
                <a:latin typeface="宋体" panose="02010600030101010101" pitchFamily="2" charset="-122"/>
                <a:ea typeface="Arial" panose="020B0604020202020204" pitchFamily="34" charset="0"/>
                <a:sym typeface="+mn-ea"/>
              </a:rPr>
              <a:t>。</a:t>
            </a:r>
            <a:endParaRPr lang="zh-CN" altLang="en-US"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2004年，国务院颁布《全面推进依法行政实施纲要》指出“积极探索行政执法</a:t>
            </a:r>
            <a:r>
              <a:rPr lang="zh-CN" altLang="en-US" u="sng" dirty="0">
                <a:latin typeface="宋体" panose="02010600030101010101" pitchFamily="2" charset="-122"/>
                <a:ea typeface="Arial" panose="020B0604020202020204" pitchFamily="34" charset="0"/>
                <a:sym typeface="+mn-ea"/>
              </a:rPr>
              <a:t>绩效评估和奖惩办法</a:t>
            </a:r>
            <a:r>
              <a:rPr lang="zh-CN" altLang="en-US" dirty="0">
                <a:latin typeface="宋体" panose="02010600030101010101" pitchFamily="2" charset="-122"/>
                <a:ea typeface="Arial" panose="020B0604020202020204" pitchFamily="34" charset="0"/>
                <a:sym typeface="+mn-ea"/>
              </a:rPr>
              <a:t>”，范围限于行政执法。</a:t>
            </a:r>
            <a:endParaRPr lang="zh-CN" altLang="en-US"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2005年，国务院《2005年工作要点》中指出“探索建立科学的</a:t>
            </a:r>
            <a:r>
              <a:rPr lang="zh-CN" altLang="en-US" u="sng" dirty="0">
                <a:latin typeface="宋体" panose="02010600030101010101" pitchFamily="2" charset="-122"/>
                <a:ea typeface="Arial" panose="020B0604020202020204" pitchFamily="34" charset="0"/>
                <a:sym typeface="+mn-ea"/>
              </a:rPr>
              <a:t>政府绩效评估体系</a:t>
            </a:r>
            <a:r>
              <a:rPr lang="zh-CN" altLang="en-US" dirty="0">
                <a:latin typeface="宋体" panose="02010600030101010101" pitchFamily="2" charset="-122"/>
                <a:ea typeface="Arial" panose="020B0604020202020204" pitchFamily="34" charset="0"/>
                <a:sym typeface="+mn-ea"/>
              </a:rPr>
              <a:t>和</a:t>
            </a:r>
            <a:r>
              <a:rPr lang="zh-CN" altLang="en-US" u="sng" dirty="0">
                <a:latin typeface="宋体" panose="02010600030101010101" pitchFamily="2" charset="-122"/>
                <a:ea typeface="Arial" panose="020B0604020202020204" pitchFamily="34" charset="0"/>
                <a:sym typeface="+mn-ea"/>
              </a:rPr>
              <a:t>经济社会发展综合评价体系</a:t>
            </a:r>
            <a:r>
              <a:rPr lang="zh-CN" altLang="en-US" dirty="0">
                <a:latin typeface="宋体" panose="02010600030101010101" pitchFamily="2" charset="-122"/>
                <a:ea typeface="Arial" panose="020B0604020202020204" pitchFamily="34" charset="0"/>
                <a:sym typeface="+mn-ea"/>
              </a:rPr>
              <a:t>”，绩效评估从行政执行扩展到各级政府工作。</a:t>
            </a:r>
            <a:endParaRPr lang="zh-CN" altLang="en-US"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2008年2月，党的十七届二中全会提出</a:t>
            </a:r>
            <a:r>
              <a:rPr lang="zh-CN" altLang="en-US" u="sng" dirty="0">
                <a:latin typeface="宋体" panose="02010600030101010101" pitchFamily="2" charset="-122"/>
                <a:ea typeface="Arial" panose="020B0604020202020204" pitchFamily="34" charset="0"/>
                <a:sym typeface="+mn-ea"/>
              </a:rPr>
              <a:t>推行政府绩效管理制度</a:t>
            </a:r>
            <a:r>
              <a:rPr lang="zh-CN" altLang="en-US" dirty="0">
                <a:latin typeface="宋体" panose="02010600030101010101" pitchFamily="2" charset="-122"/>
                <a:ea typeface="Arial" panose="020B0604020202020204" pitchFamily="34" charset="0"/>
                <a:sym typeface="+mn-ea"/>
              </a:rPr>
              <a:t>。</a:t>
            </a:r>
            <a:endParaRPr lang="zh-CN" altLang="en-US"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2008年3月，温家宝总理在十一届人大一次会议《政府工作报告》提出推行政府绩效管理制度，绩效评估成为绩效管理的组成部分。</a:t>
            </a:r>
            <a:endParaRPr lang="zh-CN" altLang="en-US"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2010年，党的十七届五中全会提出</a:t>
            </a:r>
            <a:r>
              <a:rPr lang="zh-CN" altLang="en-US" u="sng" dirty="0">
                <a:latin typeface="宋体" panose="02010600030101010101" pitchFamily="2" charset="-122"/>
                <a:ea typeface="Arial" panose="020B0604020202020204" pitchFamily="34" charset="0"/>
                <a:sym typeface="+mn-ea"/>
              </a:rPr>
              <a:t>行政问责机制</a:t>
            </a:r>
            <a:r>
              <a:rPr lang="zh-CN" altLang="en-US" dirty="0">
                <a:latin typeface="宋体" panose="02010600030101010101" pitchFamily="2" charset="-122"/>
                <a:ea typeface="Arial" panose="020B0604020202020204" pitchFamily="34" charset="0"/>
                <a:sym typeface="+mn-ea"/>
              </a:rPr>
              <a:t>。</a:t>
            </a:r>
            <a:endParaRPr lang="zh-CN" altLang="en-US"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2012年，党的十八大在财税体制改革中特别明确了</a:t>
            </a:r>
            <a:r>
              <a:rPr lang="zh-CN" altLang="en-US" u="sng" dirty="0">
                <a:latin typeface="宋体" panose="02010600030101010101" pitchFamily="2" charset="-122"/>
                <a:ea typeface="Arial" panose="020B0604020202020204" pitchFamily="34" charset="0"/>
                <a:sym typeface="+mn-ea"/>
              </a:rPr>
              <a:t>预算绩效管理</a:t>
            </a:r>
            <a:r>
              <a:rPr lang="zh-CN" altLang="en-US" dirty="0">
                <a:latin typeface="宋体" panose="02010600030101010101" pitchFamily="2" charset="-122"/>
                <a:ea typeface="Arial" panose="020B0604020202020204" pitchFamily="34" charset="0"/>
                <a:sym typeface="+mn-ea"/>
              </a:rPr>
              <a:t>的论述和部署。</a:t>
            </a:r>
            <a:endParaRPr lang="zh-CN" altLang="en-US"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2015年新《预算法》 共6处对绩效管理作出规定。</a:t>
            </a:r>
            <a:endParaRPr lang="zh-CN" altLang="en-US"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2017年，十九大提出</a:t>
            </a:r>
            <a:r>
              <a:rPr lang="zh-CN" altLang="en-US" u="sng" dirty="0">
                <a:latin typeface="宋体" panose="02010600030101010101" pitchFamily="2" charset="-122"/>
                <a:ea typeface="Arial" panose="020B0604020202020204" pitchFamily="34" charset="0"/>
                <a:sym typeface="+mn-ea"/>
              </a:rPr>
              <a:t>全面实施绩效管理</a:t>
            </a:r>
            <a:r>
              <a:rPr lang="zh-CN" altLang="en-US" dirty="0">
                <a:latin typeface="宋体" panose="02010600030101010101" pitchFamily="2" charset="-122"/>
                <a:ea typeface="Arial" panose="020B0604020202020204" pitchFamily="34" charset="0"/>
                <a:sym typeface="+mn-ea"/>
              </a:rPr>
              <a:t>。</a:t>
            </a:r>
            <a:endParaRPr lang="zh-CN" altLang="en-US"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2018年3月，李克强总理在《政府工作报告》中对实施绩效管理作出了具体部署，中共中央印发《关于人大预算审查监督重点向支出预算和政策拓展的指导意见》明确</a:t>
            </a:r>
            <a:r>
              <a:rPr lang="zh-CN" altLang="en-US" u="sng" dirty="0">
                <a:latin typeface="宋体" panose="02010600030101010101" pitchFamily="2" charset="-122"/>
                <a:ea typeface="Arial" panose="020B0604020202020204" pitchFamily="34" charset="0"/>
                <a:sym typeface="+mn-ea"/>
              </a:rPr>
              <a:t>人大预算审查监督的重点，要向支出预算和政策的效果拓展</a:t>
            </a:r>
            <a:r>
              <a:rPr lang="zh-CN" altLang="en-US" dirty="0">
                <a:latin typeface="宋体" panose="02010600030101010101" pitchFamily="2" charset="-122"/>
                <a:ea typeface="Arial" panose="020B0604020202020204" pitchFamily="34" charset="0"/>
                <a:sym typeface="+mn-ea"/>
              </a:rPr>
              <a:t>。</a:t>
            </a:r>
            <a:endParaRPr lang="zh-CN" altLang="en-US"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宋体" panose="02010600030101010101" pitchFamily="2" charset="-122"/>
                <a:ea typeface="Arial" panose="020B0604020202020204" pitchFamily="34" charset="0"/>
                <a:sym typeface="+mn-ea"/>
              </a:rPr>
              <a:t>2018年7月，中央全面深化改革委员会第三次会议审议通过《关于全面实施预算绩效管理的意见》提出通过全方位、全过程、全覆盖实施预算绩效管理，实现</a:t>
            </a:r>
            <a:r>
              <a:rPr lang="zh-CN" altLang="en-US" u="sng" dirty="0">
                <a:latin typeface="宋体" panose="02010600030101010101" pitchFamily="2" charset="-122"/>
                <a:ea typeface="Arial" panose="020B0604020202020204" pitchFamily="34" charset="0"/>
                <a:sym typeface="+mn-ea"/>
              </a:rPr>
              <a:t>预算和绩效管理一体化</a:t>
            </a:r>
            <a:r>
              <a:rPr lang="zh-CN" altLang="en-US" dirty="0">
                <a:latin typeface="宋体" panose="02010600030101010101" pitchFamily="2" charset="-122"/>
                <a:ea typeface="Arial" panose="020B0604020202020204" pitchFamily="34" charset="0"/>
                <a:sym typeface="+mn-ea"/>
              </a:rPr>
              <a:t>。</a:t>
            </a:r>
            <a:endParaRPr lang="en-US" altLang="zh-CN"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宋体" panose="02010600030101010101" pitchFamily="2" charset="-122"/>
                <a:ea typeface="Arial" panose="020B0604020202020204" pitchFamily="34" charset="0"/>
                <a:sym typeface="+mn-ea"/>
              </a:rPr>
              <a:t>2018</a:t>
            </a:r>
            <a:r>
              <a:rPr lang="zh-CN" altLang="zh-CN" dirty="0">
                <a:latin typeface="宋体" panose="02010600030101010101" pitchFamily="2" charset="-122"/>
                <a:sym typeface="+mn-ea"/>
              </a:rPr>
              <a:t>年</a:t>
            </a:r>
            <a:r>
              <a:rPr lang="en-US" altLang="zh-CN" dirty="0">
                <a:latin typeface="宋体" panose="02010600030101010101" pitchFamily="2" charset="-122"/>
                <a:sym typeface="+mn-ea"/>
              </a:rPr>
              <a:t>9</a:t>
            </a:r>
            <a:r>
              <a:rPr lang="zh-CN" altLang="zh-CN" dirty="0">
                <a:latin typeface="宋体" panose="02010600030101010101" pitchFamily="2" charset="-122"/>
                <a:sym typeface="+mn-ea"/>
              </a:rPr>
              <a:t>月</a:t>
            </a:r>
            <a:r>
              <a:rPr lang="zh-CN" altLang="en-US" dirty="0">
                <a:latin typeface="宋体" panose="02010600030101010101" pitchFamily="2" charset="-122"/>
                <a:ea typeface="Arial" panose="020B0604020202020204" pitchFamily="34" charset="0"/>
                <a:sym typeface="+mn-ea"/>
              </a:rPr>
              <a:t>党中央印发了《中共中央国务院关于全面实施预算绩效管理的意见》（中发〔2018〕34号），明确提出全面实施预算绩效管理的具体要求和实现路径。</a:t>
            </a:r>
            <a:endParaRPr lang="en-US" altLang="zh-CN" dirty="0">
              <a:latin typeface="宋体" panose="02010600030101010101" pitchFamily="2" charset="-122"/>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宋体" panose="02010600030101010101" pitchFamily="2" charset="-122"/>
                <a:ea typeface="Arial" panose="020B0604020202020204" pitchFamily="34" charset="0"/>
                <a:sym typeface="+mn-ea"/>
              </a:rPr>
              <a:t>2018</a:t>
            </a:r>
            <a:r>
              <a:rPr lang="zh-CN" altLang="zh-CN" dirty="0">
                <a:latin typeface="宋体" panose="02010600030101010101" pitchFamily="2" charset="-122"/>
                <a:sym typeface="+mn-ea"/>
              </a:rPr>
              <a:t>年</a:t>
            </a:r>
            <a:r>
              <a:rPr lang="en-US" altLang="zh-CN" dirty="0">
                <a:latin typeface="宋体" panose="02010600030101010101" pitchFamily="2" charset="-122"/>
                <a:sym typeface="+mn-ea"/>
              </a:rPr>
              <a:t>11</a:t>
            </a:r>
            <a:r>
              <a:rPr lang="zh-CN" altLang="zh-CN" dirty="0">
                <a:latin typeface="宋体" panose="02010600030101010101" pitchFamily="2" charset="-122"/>
                <a:sym typeface="+mn-ea"/>
              </a:rPr>
              <a:t>月</a:t>
            </a:r>
            <a:r>
              <a:rPr lang="zh-CN" altLang="en-US" dirty="0">
                <a:latin typeface="宋体" panose="02010600030101010101" pitchFamily="2" charset="-122"/>
                <a:ea typeface="Arial" panose="020B0604020202020204" pitchFamily="34" charset="0"/>
                <a:sym typeface="+mn-ea"/>
              </a:rPr>
              <a:t>关于贯彻落实</a:t>
            </a:r>
            <a:r>
              <a:rPr lang="en-US" altLang="zh-CN" dirty="0">
                <a:latin typeface="宋体" panose="02010600030101010101" pitchFamily="2" charset="-122"/>
                <a:ea typeface="Arial" panose="020B0604020202020204" pitchFamily="34" charset="0"/>
                <a:sym typeface="+mn-ea"/>
              </a:rPr>
              <a:t>《</a:t>
            </a:r>
            <a:r>
              <a:rPr lang="zh-CN" altLang="en-US" dirty="0">
                <a:latin typeface="宋体" panose="02010600030101010101" pitchFamily="2" charset="-122"/>
                <a:ea typeface="Arial" panose="020B0604020202020204" pitchFamily="34" charset="0"/>
                <a:sym typeface="+mn-ea"/>
              </a:rPr>
              <a:t>中共中央国务院关于全面实施预算绩效管理的意见</a:t>
            </a:r>
            <a:r>
              <a:rPr lang="en-US" altLang="zh-CN" dirty="0">
                <a:latin typeface="宋体" panose="02010600030101010101" pitchFamily="2" charset="-122"/>
                <a:ea typeface="Arial" panose="020B0604020202020204" pitchFamily="34" charset="0"/>
                <a:sym typeface="+mn-ea"/>
              </a:rPr>
              <a:t>》</a:t>
            </a:r>
            <a:r>
              <a:rPr lang="zh-CN" altLang="en-US" dirty="0">
                <a:latin typeface="宋体" panose="02010600030101010101" pitchFamily="2" charset="-122"/>
                <a:ea typeface="Arial" panose="020B0604020202020204" pitchFamily="34" charset="0"/>
                <a:sym typeface="+mn-ea"/>
              </a:rPr>
              <a:t>（财预</a:t>
            </a:r>
            <a:r>
              <a:rPr lang="en-US" altLang="zh-CN" dirty="0">
                <a:latin typeface="宋体" panose="02010600030101010101" pitchFamily="2" charset="-122"/>
                <a:ea typeface="Arial" panose="020B0604020202020204" pitchFamily="34" charset="0"/>
                <a:sym typeface="+mn-ea"/>
              </a:rPr>
              <a:t>〔2018〕167</a:t>
            </a:r>
            <a:r>
              <a:rPr lang="zh-CN" altLang="en-US" dirty="0">
                <a:latin typeface="宋体" panose="02010600030101010101" pitchFamily="2" charset="-122"/>
                <a:ea typeface="Arial" panose="020B0604020202020204" pitchFamily="34" charset="0"/>
                <a:sym typeface="+mn-ea"/>
              </a:rPr>
              <a:t>号）的通知。</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52D18FFB-08D9-4882-91BA-2A201EEDF85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lvl="0"/>
            <a:r>
              <a:rPr lang="zh-CN" altLang="en-US" sz="1200" dirty="0">
                <a:latin typeface="微软雅黑" panose="020B0503020204020204" charset="-122"/>
                <a:ea typeface="微软雅黑" panose="020B0503020204020204" charset="-122"/>
              </a:rPr>
              <a:t>预算绩效“全方位、全过程、全覆盖”管理体系；</a:t>
            </a:r>
            <a:endParaRPr lang="en-US" altLang="zh-CN" sz="1200" dirty="0">
              <a:latin typeface="微软雅黑" panose="020B0503020204020204" charset="-122"/>
              <a:ea typeface="微软雅黑" panose="020B0503020204020204" charset="-122"/>
            </a:endParaRPr>
          </a:p>
          <a:p>
            <a:pPr lvl="0"/>
            <a:r>
              <a:rPr lang="zh-CN" altLang="en-US" sz="1200" dirty="0">
                <a:latin typeface="微软雅黑" panose="020B0503020204020204" charset="-122"/>
                <a:ea typeface="微软雅黑" panose="020B0503020204020204" charset="-122"/>
              </a:rPr>
              <a:t>三挂钩，两纳入。</a:t>
            </a:r>
            <a:endParaRPr lang="zh-CN" altLang="en-US" sz="1200" dirty="0">
              <a:latin typeface="微软雅黑" panose="020B0503020204020204" charset="-122"/>
              <a:ea typeface="微软雅黑" panose="020B0503020204020204" charset="-122"/>
            </a:endParaRPr>
          </a:p>
          <a:p>
            <a:endParaRPr lang="zh-CN" altLang="en-US" dirty="0"/>
          </a:p>
        </p:txBody>
      </p:sp>
      <p:sp>
        <p:nvSpPr>
          <p:cNvPr id="4" name="灯片编号占位符 3"/>
          <p:cNvSpPr>
            <a:spLocks noGrp="1"/>
          </p:cNvSpPr>
          <p:nvPr>
            <p:ph type="sldNum" sz="quarter" idx="10"/>
          </p:nvPr>
        </p:nvSpPr>
        <p:spPr/>
        <p:txBody>
          <a:bodyPr/>
          <a:lstStyle/>
          <a:p>
            <a:fld id="{52D18FFB-08D9-4882-91BA-2A201EEDF85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0" marR="0" lvl="0" indent="0" algn="l" defTabSz="0" rtl="0" eaLnBrk="0" fontAlgn="base" latinLnBrk="0" hangingPunct="0">
              <a:lnSpc>
                <a:spcPct val="100000"/>
              </a:lnSpc>
              <a:spcBef>
                <a:spcPct val="30000"/>
              </a:spcBef>
              <a:spcAft>
                <a:spcPct val="0"/>
              </a:spcAft>
              <a:buClrTx/>
              <a:buSzTx/>
              <a:buFontTx/>
              <a:buNone/>
              <a:defRPr/>
            </a:pPr>
            <a:r>
              <a:rPr lang="en-US" altLang="zh-CN" dirty="0">
                <a:latin typeface="微软雅黑" panose="020B0503020204020204" charset="-122"/>
                <a:ea typeface="微软雅黑" panose="020B0503020204020204" charset="-122"/>
                <a:sym typeface="+mn-ea"/>
              </a:rPr>
              <a:t>1.</a:t>
            </a:r>
            <a:r>
              <a:rPr lang="zh-CN" altLang="en-US" dirty="0">
                <a:latin typeface="微软雅黑" panose="020B0503020204020204" charset="-122"/>
                <a:ea typeface="微软雅黑" panose="020B0503020204020204" charset="-122"/>
                <a:sym typeface="+mn-ea"/>
              </a:rPr>
              <a:t>深圳市人民政府关于加强财政预算绩效管理工作的意见（</a:t>
            </a:r>
            <a:r>
              <a:rPr lang="en-US" altLang="zh-CN" dirty="0">
                <a:latin typeface="微软雅黑" panose="020B0503020204020204" charset="-122"/>
                <a:ea typeface="微软雅黑" panose="020B0503020204020204" charset="-122"/>
                <a:sym typeface="+mn-ea"/>
              </a:rPr>
              <a:t>2013</a:t>
            </a:r>
            <a:r>
              <a:rPr lang="zh-CN" altLang="en-US" dirty="0">
                <a:latin typeface="微软雅黑" panose="020B0503020204020204" charset="-122"/>
                <a:ea typeface="微软雅黑" panose="020B0503020204020204" charset="-122"/>
                <a:sym typeface="+mn-ea"/>
              </a:rPr>
              <a:t>年</a:t>
            </a:r>
            <a:r>
              <a:rPr lang="en-US" altLang="zh-CN" dirty="0">
                <a:latin typeface="微软雅黑" panose="020B0503020204020204" charset="-122"/>
                <a:ea typeface="微软雅黑" panose="020B0503020204020204" charset="-122"/>
                <a:sym typeface="+mn-ea"/>
              </a:rPr>
              <a:t>11</a:t>
            </a:r>
            <a:r>
              <a:rPr lang="zh-CN" altLang="en-US" dirty="0">
                <a:latin typeface="微软雅黑" panose="020B0503020204020204" charset="-122"/>
                <a:ea typeface="微软雅黑" panose="020B0503020204020204" charset="-122"/>
                <a:sym typeface="+mn-ea"/>
              </a:rPr>
              <a:t>月</a:t>
            </a:r>
            <a:r>
              <a:rPr lang="en-US" altLang="zh-CN" dirty="0">
                <a:latin typeface="微软雅黑" panose="020B0503020204020204" charset="-122"/>
                <a:ea typeface="微软雅黑" panose="020B0503020204020204" charset="-122"/>
                <a:sym typeface="+mn-ea"/>
              </a:rPr>
              <a:t>29</a:t>
            </a:r>
            <a:r>
              <a:rPr lang="zh-CN" altLang="en-US" dirty="0">
                <a:latin typeface="微软雅黑" panose="020B0503020204020204" charset="-122"/>
                <a:ea typeface="微软雅黑" panose="020B0503020204020204" charset="-122"/>
                <a:sym typeface="+mn-ea"/>
              </a:rPr>
              <a:t>日 深府</a:t>
            </a:r>
            <a:r>
              <a:rPr lang="en-US" altLang="zh-CN" dirty="0">
                <a:latin typeface="微软雅黑" panose="020B0503020204020204" charset="-122"/>
                <a:ea typeface="微软雅黑" panose="020B0503020204020204" charset="-122"/>
                <a:sym typeface="+mn-ea"/>
              </a:rPr>
              <a:t>〔2013〕23</a:t>
            </a:r>
            <a:r>
              <a:rPr lang="zh-CN" altLang="en-US" dirty="0">
                <a:latin typeface="微软雅黑" panose="020B0503020204020204" charset="-122"/>
                <a:ea typeface="微软雅黑" panose="020B0503020204020204" charset="-122"/>
                <a:sym typeface="+mn-ea"/>
              </a:rPr>
              <a:t>号）</a:t>
            </a:r>
            <a:endParaRPr lang="zh-CN" altLang="en-US" dirty="0">
              <a:latin typeface="微软雅黑" panose="020B0503020204020204" charset="-122"/>
              <a:ea typeface="微软雅黑" panose="020B0503020204020204" charset="-122"/>
            </a:endParaRPr>
          </a:p>
          <a:p>
            <a:pPr marL="0" marR="0" lvl="0" indent="0" algn="l" defTabSz="0" rtl="0" eaLnBrk="0" fontAlgn="base" latinLnBrk="0" hangingPunct="0">
              <a:lnSpc>
                <a:spcPct val="100000"/>
              </a:lnSpc>
              <a:spcBef>
                <a:spcPct val="30000"/>
              </a:spcBef>
              <a:spcAft>
                <a:spcPct val="0"/>
              </a:spcAft>
              <a:buClrTx/>
              <a:buSzTx/>
              <a:buFontTx/>
              <a:buNone/>
              <a:defRPr/>
            </a:pPr>
            <a:r>
              <a:rPr lang="en-US" altLang="zh-CN" dirty="0">
                <a:latin typeface="微软雅黑" panose="020B0503020204020204" charset="-122"/>
                <a:ea typeface="微软雅黑" panose="020B0503020204020204" charset="-122"/>
                <a:sym typeface="+mn-ea"/>
              </a:rPr>
              <a:t>2.</a:t>
            </a:r>
            <a:r>
              <a:rPr lang="zh-CN" altLang="en-US" dirty="0">
                <a:latin typeface="微软雅黑" panose="020B0503020204020204" charset="-122"/>
                <a:ea typeface="微软雅黑" panose="020B0503020204020204" charset="-122"/>
                <a:sym typeface="+mn-ea"/>
              </a:rPr>
              <a:t>关于印发</a:t>
            </a:r>
            <a:r>
              <a:rPr lang="en-US" altLang="zh-CN"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深圳市预算绩效管理暂行办法</a:t>
            </a:r>
            <a:r>
              <a:rPr lang="en-US" altLang="zh-CN"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的通知（</a:t>
            </a:r>
            <a:r>
              <a:rPr lang="en-US" altLang="zh-CN" dirty="0">
                <a:latin typeface="微软雅黑" panose="020B0503020204020204" charset="-122"/>
                <a:ea typeface="微软雅黑" panose="020B0503020204020204" charset="-122"/>
                <a:sym typeface="+mn-ea"/>
              </a:rPr>
              <a:t>2014</a:t>
            </a:r>
            <a:r>
              <a:rPr lang="zh-CN" altLang="en-US" dirty="0">
                <a:latin typeface="微软雅黑" panose="020B0503020204020204" charset="-122"/>
                <a:ea typeface="微软雅黑" panose="020B0503020204020204" charset="-122"/>
                <a:sym typeface="+mn-ea"/>
              </a:rPr>
              <a:t>年</a:t>
            </a:r>
            <a:r>
              <a:rPr lang="en-US" altLang="zh-CN" dirty="0">
                <a:latin typeface="微软雅黑" panose="020B0503020204020204" charset="-122"/>
                <a:ea typeface="微软雅黑" panose="020B0503020204020204" charset="-122"/>
                <a:sym typeface="+mn-ea"/>
              </a:rPr>
              <a:t>5</a:t>
            </a:r>
            <a:r>
              <a:rPr lang="zh-CN" altLang="en-US" dirty="0">
                <a:latin typeface="微软雅黑" panose="020B0503020204020204" charset="-122"/>
                <a:ea typeface="微软雅黑" panose="020B0503020204020204" charset="-122"/>
                <a:sym typeface="+mn-ea"/>
              </a:rPr>
              <a:t>月</a:t>
            </a:r>
            <a:r>
              <a:rPr lang="en-US" altLang="zh-CN" dirty="0">
                <a:latin typeface="微软雅黑" panose="020B0503020204020204" charset="-122"/>
                <a:ea typeface="微软雅黑" panose="020B0503020204020204" charset="-122"/>
                <a:sym typeface="+mn-ea"/>
              </a:rPr>
              <a:t>26</a:t>
            </a:r>
            <a:r>
              <a:rPr lang="zh-CN" altLang="en-US" dirty="0">
                <a:latin typeface="微软雅黑" panose="020B0503020204020204" charset="-122"/>
                <a:ea typeface="微软雅黑" panose="020B0503020204020204" charset="-122"/>
                <a:sym typeface="+mn-ea"/>
              </a:rPr>
              <a:t>日 深财规</a:t>
            </a:r>
            <a:r>
              <a:rPr lang="en-US" altLang="zh-CN" dirty="0">
                <a:latin typeface="微软雅黑" panose="020B0503020204020204" charset="-122"/>
                <a:ea typeface="微软雅黑" panose="020B0503020204020204" charset="-122"/>
                <a:sym typeface="+mn-ea"/>
              </a:rPr>
              <a:t>〔2014〕8</a:t>
            </a:r>
            <a:r>
              <a:rPr lang="zh-CN" altLang="en-US" dirty="0">
                <a:latin typeface="微软雅黑" panose="020B0503020204020204" charset="-122"/>
                <a:ea typeface="微软雅黑" panose="020B0503020204020204" charset="-122"/>
                <a:sym typeface="+mn-ea"/>
              </a:rPr>
              <a:t>号）</a:t>
            </a:r>
            <a:endParaRPr lang="zh-CN" altLang="en-US" dirty="0">
              <a:latin typeface="微软雅黑" panose="020B0503020204020204" charset="-122"/>
              <a:ea typeface="微软雅黑" panose="020B0503020204020204" charset="-122"/>
            </a:endParaRPr>
          </a:p>
          <a:p>
            <a:pPr marL="0" marR="0" lvl="0" indent="0" algn="l" defTabSz="0" rtl="0" eaLnBrk="0" fontAlgn="base" latinLnBrk="0" hangingPunct="0">
              <a:lnSpc>
                <a:spcPct val="100000"/>
              </a:lnSpc>
              <a:spcBef>
                <a:spcPct val="30000"/>
              </a:spcBef>
              <a:spcAft>
                <a:spcPct val="0"/>
              </a:spcAft>
              <a:buClrTx/>
              <a:buSzTx/>
              <a:buFontTx/>
              <a:buNone/>
              <a:defRPr/>
            </a:pPr>
            <a:r>
              <a:rPr lang="en-US" altLang="zh-CN" dirty="0">
                <a:latin typeface="微软雅黑" panose="020B0503020204020204" charset="-122"/>
                <a:ea typeface="微软雅黑" panose="020B0503020204020204" charset="-122"/>
                <a:sym typeface="+mn-ea"/>
              </a:rPr>
              <a:t>3.</a:t>
            </a:r>
            <a:r>
              <a:rPr lang="zh-CN" altLang="en-US" dirty="0">
                <a:latin typeface="微软雅黑" panose="020B0503020204020204" charset="-122"/>
                <a:ea typeface="微软雅黑" panose="020B0503020204020204" charset="-122"/>
                <a:sym typeface="+mn-ea"/>
              </a:rPr>
              <a:t>关于印发</a:t>
            </a:r>
            <a:r>
              <a:rPr lang="en-US" altLang="zh-CN"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深圳市本级预算绩效目标管理工作规程（试行）的通知（</a:t>
            </a:r>
            <a:r>
              <a:rPr lang="en-US" altLang="zh-CN" dirty="0">
                <a:latin typeface="微软雅黑" panose="020B0503020204020204" charset="-122"/>
                <a:ea typeface="微软雅黑" panose="020B0503020204020204" charset="-122"/>
                <a:sym typeface="+mn-ea"/>
              </a:rPr>
              <a:t>2014</a:t>
            </a:r>
            <a:r>
              <a:rPr lang="zh-CN" altLang="en-US" dirty="0">
                <a:latin typeface="微软雅黑" panose="020B0503020204020204" charset="-122"/>
                <a:ea typeface="微软雅黑" panose="020B0503020204020204" charset="-122"/>
                <a:sym typeface="+mn-ea"/>
              </a:rPr>
              <a:t>年</a:t>
            </a:r>
            <a:r>
              <a:rPr lang="en-US" altLang="zh-CN" dirty="0">
                <a:latin typeface="微软雅黑" panose="020B0503020204020204" charset="-122"/>
                <a:ea typeface="微软雅黑" panose="020B0503020204020204" charset="-122"/>
                <a:sym typeface="+mn-ea"/>
              </a:rPr>
              <a:t>6</a:t>
            </a:r>
            <a:r>
              <a:rPr lang="zh-CN" altLang="en-US" dirty="0">
                <a:latin typeface="微软雅黑" panose="020B0503020204020204" charset="-122"/>
                <a:ea typeface="微软雅黑" panose="020B0503020204020204" charset="-122"/>
                <a:sym typeface="+mn-ea"/>
              </a:rPr>
              <a:t>月</a:t>
            </a:r>
            <a:r>
              <a:rPr lang="en-US" altLang="zh-CN" dirty="0">
                <a:latin typeface="微软雅黑" panose="020B0503020204020204" charset="-122"/>
                <a:ea typeface="微软雅黑" panose="020B0503020204020204" charset="-122"/>
                <a:sym typeface="+mn-ea"/>
              </a:rPr>
              <a:t>27</a:t>
            </a:r>
            <a:r>
              <a:rPr lang="zh-CN" altLang="en-US" dirty="0">
                <a:latin typeface="微软雅黑" panose="020B0503020204020204" charset="-122"/>
                <a:ea typeface="微软雅黑" panose="020B0503020204020204" charset="-122"/>
                <a:sym typeface="+mn-ea"/>
              </a:rPr>
              <a:t>日 深财规</a:t>
            </a:r>
            <a:r>
              <a:rPr lang="en-US" altLang="zh-CN" dirty="0">
                <a:latin typeface="微软雅黑" panose="020B0503020204020204" charset="-122"/>
                <a:ea typeface="微软雅黑" panose="020B0503020204020204" charset="-122"/>
                <a:sym typeface="+mn-ea"/>
              </a:rPr>
              <a:t>〔2014〕10</a:t>
            </a:r>
            <a:r>
              <a:rPr lang="zh-CN" altLang="en-US" dirty="0">
                <a:latin typeface="微软雅黑" panose="020B0503020204020204" charset="-122"/>
                <a:ea typeface="微软雅黑" panose="020B0503020204020204" charset="-122"/>
                <a:sym typeface="+mn-ea"/>
              </a:rPr>
              <a:t>号）</a:t>
            </a:r>
            <a:endParaRPr lang="zh-CN" altLang="en-US" dirty="0">
              <a:latin typeface="微软雅黑" panose="020B0503020204020204" charset="-122"/>
              <a:ea typeface="微软雅黑" panose="020B0503020204020204" charset="-122"/>
            </a:endParaRPr>
          </a:p>
          <a:p>
            <a:pPr marL="0" marR="0" lvl="0" indent="0" algn="l" defTabSz="0" rtl="0" eaLnBrk="0" fontAlgn="base" latinLnBrk="0" hangingPunct="0">
              <a:lnSpc>
                <a:spcPct val="100000"/>
              </a:lnSpc>
              <a:spcBef>
                <a:spcPct val="30000"/>
              </a:spcBef>
              <a:spcAft>
                <a:spcPct val="0"/>
              </a:spcAft>
              <a:buClrTx/>
              <a:buSzTx/>
              <a:buFontTx/>
              <a:buNone/>
              <a:defRPr/>
            </a:pPr>
            <a:r>
              <a:rPr lang="en-US" altLang="zh-CN" dirty="0">
                <a:latin typeface="微软雅黑" panose="020B0503020204020204" charset="-122"/>
                <a:ea typeface="微软雅黑" panose="020B0503020204020204" charset="-122"/>
                <a:sym typeface="+mn-ea"/>
              </a:rPr>
              <a:t>4.</a:t>
            </a:r>
            <a:r>
              <a:rPr lang="zh-CN" altLang="en-US" dirty="0">
                <a:latin typeface="微软雅黑" panose="020B0503020204020204" charset="-122"/>
                <a:ea typeface="微软雅黑" panose="020B0503020204020204" charset="-122"/>
                <a:sym typeface="+mn-ea"/>
              </a:rPr>
              <a:t>关于印发</a:t>
            </a:r>
            <a:r>
              <a:rPr lang="en-US" altLang="zh-CN"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深圳市财政项目支出绩效评价共性指标体系框架、评分表及操作指引</a:t>
            </a:r>
            <a:r>
              <a:rPr lang="en-US" altLang="zh-CN"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的通知（</a:t>
            </a:r>
            <a:r>
              <a:rPr lang="en-US" altLang="zh-CN" dirty="0">
                <a:latin typeface="微软雅黑" panose="020B0503020204020204" charset="-122"/>
                <a:ea typeface="微软雅黑" panose="020B0503020204020204" charset="-122"/>
                <a:sym typeface="+mn-ea"/>
              </a:rPr>
              <a:t>2017</a:t>
            </a:r>
            <a:r>
              <a:rPr lang="zh-CN" altLang="en-US" dirty="0">
                <a:latin typeface="微软雅黑" panose="020B0503020204020204" charset="-122"/>
                <a:ea typeface="微软雅黑" panose="020B0503020204020204" charset="-122"/>
                <a:sym typeface="+mn-ea"/>
              </a:rPr>
              <a:t>年</a:t>
            </a:r>
            <a:r>
              <a:rPr lang="en-US" altLang="zh-CN" dirty="0">
                <a:latin typeface="微软雅黑" panose="020B0503020204020204" charset="-122"/>
                <a:ea typeface="微软雅黑" panose="020B0503020204020204" charset="-122"/>
                <a:sym typeface="+mn-ea"/>
              </a:rPr>
              <a:t>6</a:t>
            </a:r>
            <a:r>
              <a:rPr lang="zh-CN" altLang="en-US" dirty="0">
                <a:latin typeface="微软雅黑" panose="020B0503020204020204" charset="-122"/>
                <a:ea typeface="微软雅黑" panose="020B0503020204020204" charset="-122"/>
                <a:sym typeface="+mn-ea"/>
              </a:rPr>
              <a:t>月</a:t>
            </a:r>
            <a:r>
              <a:rPr lang="en-US" altLang="zh-CN" dirty="0">
                <a:latin typeface="微软雅黑" panose="020B0503020204020204" charset="-122"/>
                <a:ea typeface="微软雅黑" panose="020B0503020204020204" charset="-122"/>
                <a:sym typeface="+mn-ea"/>
              </a:rPr>
              <a:t>26</a:t>
            </a:r>
            <a:r>
              <a:rPr lang="zh-CN" altLang="en-US" dirty="0">
                <a:latin typeface="微软雅黑" panose="020B0503020204020204" charset="-122"/>
                <a:ea typeface="微软雅黑" panose="020B0503020204020204" charset="-122"/>
                <a:sym typeface="+mn-ea"/>
              </a:rPr>
              <a:t>日 深财绩</a:t>
            </a:r>
            <a:r>
              <a:rPr lang="en-US" altLang="zh-CN" dirty="0">
                <a:latin typeface="微软雅黑" panose="020B0503020204020204" charset="-122"/>
                <a:ea typeface="微软雅黑" panose="020B0503020204020204" charset="-122"/>
                <a:sym typeface="+mn-ea"/>
              </a:rPr>
              <a:t>〔2017〕4</a:t>
            </a:r>
            <a:r>
              <a:rPr lang="zh-CN" altLang="en-US" dirty="0">
                <a:latin typeface="微软雅黑" panose="020B0503020204020204" charset="-122"/>
                <a:ea typeface="微软雅黑" panose="020B0503020204020204" charset="-122"/>
                <a:sym typeface="+mn-ea"/>
              </a:rPr>
              <a:t>号 ）</a:t>
            </a:r>
            <a:endParaRPr lang="zh-CN" altLang="en-US" dirty="0">
              <a:latin typeface="微软雅黑" panose="020B0503020204020204" charset="-122"/>
              <a:ea typeface="微软雅黑" panose="020B0503020204020204" charset="-122"/>
            </a:endParaRPr>
          </a:p>
          <a:p>
            <a:pPr marL="0" marR="0" lvl="0" indent="0" algn="l" defTabSz="0" rtl="0" eaLnBrk="0" fontAlgn="base" latinLnBrk="0" hangingPunct="0">
              <a:lnSpc>
                <a:spcPct val="100000"/>
              </a:lnSpc>
              <a:spcBef>
                <a:spcPct val="30000"/>
              </a:spcBef>
              <a:spcAft>
                <a:spcPct val="0"/>
              </a:spcAft>
              <a:buClrTx/>
              <a:buSzTx/>
              <a:buFontTx/>
              <a:buNone/>
              <a:defRPr/>
            </a:pPr>
            <a:r>
              <a:rPr lang="en-US" altLang="zh-CN" dirty="0">
                <a:latin typeface="微软雅黑" panose="020B0503020204020204" charset="-122"/>
                <a:ea typeface="微软雅黑" panose="020B0503020204020204" charset="-122"/>
                <a:sym typeface="+mn-ea"/>
              </a:rPr>
              <a:t>5.</a:t>
            </a:r>
            <a:r>
              <a:rPr lang="zh-CN" altLang="en-US" dirty="0">
                <a:latin typeface="微软雅黑" panose="020B0503020204020204" charset="-122"/>
                <a:ea typeface="微软雅黑" panose="020B0503020204020204" charset="-122"/>
                <a:sym typeface="+mn-ea"/>
              </a:rPr>
              <a:t>关于印发</a:t>
            </a:r>
            <a:r>
              <a:rPr lang="en-US" altLang="zh-CN"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深圳市市级财政项目支出绩效评价工作规程（试行）</a:t>
            </a:r>
            <a:r>
              <a:rPr lang="en-US" altLang="zh-CN"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的通知（</a:t>
            </a:r>
            <a:r>
              <a:rPr lang="en-US" altLang="zh-CN" dirty="0">
                <a:latin typeface="微软雅黑" panose="020B0503020204020204" charset="-122"/>
                <a:ea typeface="微软雅黑" panose="020B0503020204020204" charset="-122"/>
                <a:sym typeface="+mn-ea"/>
              </a:rPr>
              <a:t>2017</a:t>
            </a:r>
            <a:r>
              <a:rPr lang="zh-CN" altLang="en-US" dirty="0">
                <a:latin typeface="微软雅黑" panose="020B0503020204020204" charset="-122"/>
                <a:ea typeface="微软雅黑" panose="020B0503020204020204" charset="-122"/>
                <a:sym typeface="+mn-ea"/>
              </a:rPr>
              <a:t>年</a:t>
            </a:r>
            <a:r>
              <a:rPr lang="en-US" altLang="zh-CN" dirty="0">
                <a:latin typeface="微软雅黑" panose="020B0503020204020204" charset="-122"/>
                <a:ea typeface="微软雅黑" panose="020B0503020204020204" charset="-122"/>
                <a:sym typeface="+mn-ea"/>
              </a:rPr>
              <a:t>7</a:t>
            </a:r>
            <a:r>
              <a:rPr lang="zh-CN" altLang="en-US" dirty="0">
                <a:latin typeface="微软雅黑" panose="020B0503020204020204" charset="-122"/>
                <a:ea typeface="微软雅黑" panose="020B0503020204020204" charset="-122"/>
                <a:sym typeface="+mn-ea"/>
              </a:rPr>
              <a:t>月</a:t>
            </a:r>
            <a:r>
              <a:rPr lang="en-US" altLang="zh-CN" dirty="0">
                <a:latin typeface="微软雅黑" panose="020B0503020204020204" charset="-122"/>
                <a:ea typeface="微软雅黑" panose="020B0503020204020204" charset="-122"/>
                <a:sym typeface="+mn-ea"/>
              </a:rPr>
              <a:t>3</a:t>
            </a:r>
            <a:r>
              <a:rPr lang="zh-CN" altLang="en-US" dirty="0">
                <a:latin typeface="微软雅黑" panose="020B0503020204020204" charset="-122"/>
                <a:ea typeface="微软雅黑" panose="020B0503020204020204" charset="-122"/>
                <a:sym typeface="+mn-ea"/>
              </a:rPr>
              <a:t>日 深财绩</a:t>
            </a:r>
            <a:r>
              <a:rPr lang="en-US" altLang="zh-CN" dirty="0">
                <a:latin typeface="微软雅黑" panose="020B0503020204020204" charset="-122"/>
                <a:ea typeface="微软雅黑" panose="020B0503020204020204" charset="-122"/>
                <a:sym typeface="+mn-ea"/>
              </a:rPr>
              <a:t>〔2017〕5</a:t>
            </a:r>
            <a:r>
              <a:rPr lang="zh-CN" altLang="en-US" dirty="0">
                <a:latin typeface="微软雅黑" panose="020B0503020204020204" charset="-122"/>
                <a:ea typeface="微软雅黑" panose="020B0503020204020204" charset="-122"/>
                <a:sym typeface="+mn-ea"/>
              </a:rPr>
              <a:t>号 ）</a:t>
            </a:r>
            <a:endParaRPr lang="zh-CN" altLang="en-US" dirty="0">
              <a:latin typeface="微软雅黑" panose="020B0503020204020204" charset="-122"/>
              <a:ea typeface="微软雅黑" panose="020B0503020204020204" charset="-122"/>
            </a:endParaRPr>
          </a:p>
          <a:p>
            <a:pPr marL="0" marR="0" lvl="0" indent="0" algn="l" defTabSz="0" rtl="0" eaLnBrk="0" fontAlgn="base" latinLnBrk="0" hangingPunct="0">
              <a:lnSpc>
                <a:spcPct val="100000"/>
              </a:lnSpc>
              <a:spcBef>
                <a:spcPct val="30000"/>
              </a:spcBef>
              <a:spcAft>
                <a:spcPct val="0"/>
              </a:spcAft>
              <a:buClrTx/>
              <a:buSzTx/>
              <a:buFontTx/>
              <a:buNone/>
              <a:defRPr/>
            </a:pPr>
            <a:r>
              <a:rPr lang="en-US" altLang="zh-CN" dirty="0">
                <a:latin typeface="微软雅黑" panose="020B0503020204020204" charset="-122"/>
                <a:ea typeface="微软雅黑" panose="020B0503020204020204" charset="-122"/>
                <a:sym typeface="+mn-ea"/>
              </a:rPr>
              <a:t>6.</a:t>
            </a:r>
            <a:r>
              <a:rPr lang="zh-CN" altLang="en-US" dirty="0">
                <a:latin typeface="微软雅黑" panose="020B0503020204020204" charset="-122"/>
                <a:ea typeface="微软雅黑" panose="020B0503020204020204" charset="-122"/>
                <a:sym typeface="+mn-ea"/>
              </a:rPr>
              <a:t>关于推动各区实施绩效管理的意见（</a:t>
            </a:r>
            <a:r>
              <a:rPr lang="en-US" altLang="zh-CN" dirty="0">
                <a:latin typeface="微软雅黑" panose="020B0503020204020204" charset="-122"/>
                <a:ea typeface="微软雅黑" panose="020B0503020204020204" charset="-122"/>
                <a:sym typeface="+mn-ea"/>
              </a:rPr>
              <a:t>2017</a:t>
            </a:r>
            <a:r>
              <a:rPr lang="zh-CN" altLang="en-US" dirty="0">
                <a:latin typeface="微软雅黑" panose="020B0503020204020204" charset="-122"/>
                <a:ea typeface="微软雅黑" panose="020B0503020204020204" charset="-122"/>
                <a:sym typeface="+mn-ea"/>
              </a:rPr>
              <a:t>年</a:t>
            </a:r>
            <a:r>
              <a:rPr lang="en-US" altLang="zh-CN" dirty="0">
                <a:latin typeface="微软雅黑" panose="020B0503020204020204" charset="-122"/>
                <a:ea typeface="微软雅黑" panose="020B0503020204020204" charset="-122"/>
                <a:sym typeface="+mn-ea"/>
              </a:rPr>
              <a:t>12</a:t>
            </a:r>
            <a:r>
              <a:rPr lang="zh-CN" altLang="en-US" dirty="0">
                <a:latin typeface="微软雅黑" panose="020B0503020204020204" charset="-122"/>
                <a:ea typeface="微软雅黑" panose="020B0503020204020204" charset="-122"/>
                <a:sym typeface="+mn-ea"/>
              </a:rPr>
              <a:t>月</a:t>
            </a:r>
            <a:r>
              <a:rPr lang="en-US" altLang="zh-CN" dirty="0">
                <a:latin typeface="微软雅黑" panose="020B0503020204020204" charset="-122"/>
                <a:ea typeface="微软雅黑" panose="020B0503020204020204" charset="-122"/>
                <a:sym typeface="+mn-ea"/>
              </a:rPr>
              <a:t>13</a:t>
            </a:r>
            <a:r>
              <a:rPr lang="zh-CN" altLang="en-US" dirty="0">
                <a:latin typeface="微软雅黑" panose="020B0503020204020204" charset="-122"/>
                <a:ea typeface="微软雅黑" panose="020B0503020204020204" charset="-122"/>
                <a:sym typeface="+mn-ea"/>
              </a:rPr>
              <a:t>日，深财秘</a:t>
            </a:r>
            <a:r>
              <a:rPr lang="en-US" altLang="zh-CN" dirty="0">
                <a:latin typeface="微软雅黑" panose="020B0503020204020204" charset="-122"/>
                <a:ea typeface="微软雅黑" panose="020B0503020204020204" charset="-122"/>
                <a:sym typeface="+mn-ea"/>
              </a:rPr>
              <a:t>【2017】18</a:t>
            </a:r>
            <a:r>
              <a:rPr lang="zh-CN" altLang="en-US" dirty="0">
                <a:latin typeface="微软雅黑" panose="020B0503020204020204" charset="-122"/>
                <a:ea typeface="微软雅黑" panose="020B0503020204020204" charset="-122"/>
                <a:sym typeface="+mn-ea"/>
              </a:rPr>
              <a:t>号文）</a:t>
            </a:r>
            <a:endParaRPr lang="zh-CN" altLang="en-US" dirty="0">
              <a:latin typeface="微软雅黑" panose="020B0503020204020204" charset="-122"/>
              <a:ea typeface="微软雅黑" panose="020B0503020204020204" charset="-122"/>
            </a:endParaRPr>
          </a:p>
          <a:p>
            <a:endParaRPr lang="zh-CN" altLang="en-US" dirty="0"/>
          </a:p>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zh-CN" dirty="0">
                <a:effectLst/>
                <a:sym typeface="+mn-ea"/>
              </a:rPr>
              <a:t>建立全过程预算绩效管理链条</a:t>
            </a:r>
            <a:endParaRPr lang="zh-CN" altLang="zh-CN" kern="1200" dirty="0">
              <a:solidFill>
                <a:schemeClr val="tx1"/>
              </a:solidFill>
              <a:effectLst/>
              <a:latin typeface="+mn-lt"/>
              <a:ea typeface="+mn-ea"/>
              <a:cs typeface="+mn-cs"/>
            </a:endParaRPr>
          </a:p>
          <a:p>
            <a:r>
              <a:rPr lang="zh-CN" altLang="zh-CN" b="1" dirty="0">
                <a:effectLst/>
                <a:sym typeface="+mn-ea"/>
              </a:rPr>
              <a:t>建立绩效评估机制。</a:t>
            </a:r>
            <a:r>
              <a:rPr lang="zh-CN" altLang="zh-CN" dirty="0">
                <a:effectLst/>
                <a:sym typeface="+mn-ea"/>
              </a:rPr>
              <a:t>各部门各单位要结合预算评审、项目审批等，对新出台重大政策、项目开展事前绩效评估，重点论证立项必要性、投入经济性、绩效目标合理性、实施方案可行性、筹资合规性等，投资主管部门要加强基建投资绩效评估，评估结果作为申请预算的必备要件。各级财政部门要加强新增重大政策和项目预算审核，必要时可以组织第三方机构独立开展绩效评估，审核和评估结果作为预算安排的重要参考依据。</a:t>
            </a:r>
            <a:endParaRPr lang="zh-CN" altLang="zh-CN" kern="1200" dirty="0">
              <a:solidFill>
                <a:schemeClr val="tx1"/>
              </a:solidFill>
              <a:effectLst/>
              <a:latin typeface="+mn-lt"/>
              <a:ea typeface="+mn-ea"/>
              <a:cs typeface="+mn-cs"/>
            </a:endParaRPr>
          </a:p>
          <a:p>
            <a:r>
              <a:rPr lang="zh-CN" altLang="zh-CN" b="1" dirty="0">
                <a:effectLst/>
                <a:sym typeface="+mn-ea"/>
              </a:rPr>
              <a:t>强化绩效目标管理。</a:t>
            </a:r>
            <a:r>
              <a:rPr lang="zh-CN" altLang="zh-CN" dirty="0">
                <a:effectLst/>
                <a:sym typeface="+mn-ea"/>
              </a:rPr>
              <a:t>各地区各部门编制预算时要贯彻落实党中央、国务院各项决策部署，分解细化各项工作要求，结合本地区本部门实际情况，全面设置部门和单位整体绩效目标、政策及项目绩效目标。绩效目标不仅要包括产出、成本，还要包括经济效益、社会效益、生态效益、可持续影响和服务对象满意度等绩效指标。各级财政部门要将绩效目标设置作为预算安排的前置条件，加强绩效目标审核，将绩效目标与预算同步批复下达。</a:t>
            </a:r>
            <a:endParaRPr lang="zh-CN" altLang="zh-CN" kern="1200" dirty="0">
              <a:solidFill>
                <a:schemeClr val="tx1"/>
              </a:solidFill>
              <a:effectLst/>
              <a:latin typeface="+mn-lt"/>
              <a:ea typeface="+mn-ea"/>
              <a:cs typeface="+mn-cs"/>
            </a:endParaRPr>
          </a:p>
          <a:p>
            <a:r>
              <a:rPr lang="zh-CN" altLang="zh-CN" b="1" dirty="0">
                <a:effectLst/>
                <a:sym typeface="+mn-ea"/>
              </a:rPr>
              <a:t>做好绩效运行监控。</a:t>
            </a:r>
            <a:r>
              <a:rPr lang="zh-CN" altLang="zh-CN" dirty="0">
                <a:effectLst/>
                <a:sym typeface="+mn-ea"/>
              </a:rPr>
              <a:t>各级政府和各部门各单位对绩效目标实现程度和预算执行进度实行“双监控”，发现问题要及时纠正，确保绩效目标如期保质保量实现。各级财政部门建立重大政策、项目绩效跟踪机制，对存在严重问题的政策、项目要暂缓或停止预算拨款，督促及时整改落实。各级财政部门要按照预算绩效管理要求，加强国库现金管理，降低资金运行成本。</a:t>
            </a:r>
            <a:endParaRPr lang="zh-CN" altLang="zh-CN" kern="1200" dirty="0">
              <a:solidFill>
                <a:schemeClr val="tx1"/>
              </a:solidFill>
              <a:effectLst/>
              <a:latin typeface="+mn-lt"/>
              <a:ea typeface="+mn-ea"/>
              <a:cs typeface="+mn-cs"/>
            </a:endParaRPr>
          </a:p>
          <a:p>
            <a:r>
              <a:rPr lang="zh-CN" altLang="zh-CN" b="1" dirty="0">
                <a:effectLst/>
                <a:sym typeface="+mn-ea"/>
              </a:rPr>
              <a:t>开展绩效评价和结果应用。</a:t>
            </a:r>
            <a:r>
              <a:rPr lang="zh-CN" altLang="zh-CN" dirty="0">
                <a:effectLst/>
                <a:sym typeface="+mn-ea"/>
              </a:rPr>
              <a:t>通过自评和外部评价相结合的方式，对预算执行情况开展绩效评价。各部门各单位对预算执行情况以及政策、项目实施效果开展绩效自评，评价结果报送本级财政部门。各级财政部门建立重大政策、项目预算绩效评价机制，逐步开展部门整体绩效评价，对下级政府财政运行情况实施综合绩效评价，必要时可以引入第三方机构参与绩效评价。健全绩效评价结果反馈制度和绩效问题整改责任制，加强绩效评价结果应用。</a:t>
            </a:r>
            <a:endParaRPr lang="zh-CN" altLang="zh-CN" kern="1200" dirty="0">
              <a:solidFill>
                <a:schemeClr val="tx1"/>
              </a:solidFill>
              <a:effectLst/>
              <a:latin typeface="+mn-lt"/>
              <a:ea typeface="+mn-ea"/>
              <a:cs typeface="+mn-cs"/>
            </a:endParaRPr>
          </a:p>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1_Cover">
    <p:spTree>
      <p:nvGrpSpPr>
        <p:cNvPr id="1" name=""/>
        <p:cNvGrpSpPr/>
        <p:nvPr/>
      </p:nvGrpSpPr>
      <p:grpSpPr>
        <a:xfrm>
          <a:off x="0" y="0"/>
          <a:ext cx="0" cy="0"/>
          <a:chOff x="0" y="0"/>
          <a:chExt cx="0" cy="0"/>
        </a:xfrm>
      </p:grpSpPr>
      <p:pic>
        <p:nvPicPr>
          <p:cNvPr id="8" name="图片 7" descr="/Users/retop/Desktop/临时文件/ppt模版/封面底图副本.png封面底图副本"/>
          <p:cNvPicPr/>
          <p:nvPr userDrawn="1"/>
        </p:nvPicPr>
        <p:blipFill>
          <a:blip r:embed="rId2" cstate="print"/>
          <a:srcRect/>
          <a:stretch>
            <a:fillRect/>
          </a:stretch>
        </p:blipFill>
        <p:spPr>
          <a:xfrm>
            <a:off x="0" y="0"/>
            <a:ext cx="12193201" cy="522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a:off x="0" y="0"/>
            <a:ext cx="12192000" cy="6858000"/>
          </a:xfrm>
          <a:prstGeom prst="rect">
            <a:avLst/>
          </a:prstGeom>
        </p:spPr>
      </p:pic>
      <p:sp>
        <p:nvSpPr>
          <p:cNvPr id="4" name="矩形 3"/>
          <p:cNvSpPr/>
          <p:nvPr userDrawn="1"/>
        </p:nvSpPr>
        <p:spPr>
          <a:xfrm>
            <a:off x="4279900" y="4069482"/>
            <a:ext cx="7912100" cy="952484"/>
          </a:xfrm>
          <a:prstGeom prst="rect">
            <a:avLst/>
          </a:prstGeom>
          <a:solidFill>
            <a:srgbClr val="6EB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 name="直线连接符 5"/>
          <p:cNvCxnSpPr/>
          <p:nvPr userDrawn="1"/>
        </p:nvCxnSpPr>
        <p:spPr>
          <a:xfrm>
            <a:off x="5384800" y="4259822"/>
            <a:ext cx="0" cy="54077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4279900" y="4130225"/>
            <a:ext cx="4533900" cy="830997"/>
          </a:xfrm>
          <a:prstGeom prst="rect">
            <a:avLst/>
          </a:prstGeom>
          <a:noFill/>
          <a:ln>
            <a:noFill/>
          </a:ln>
        </p:spPr>
        <p:txBody>
          <a:bodyPr vert="horz" wrap="square" rtlCol="0" anchor="t">
            <a:spAutoFit/>
          </a:bodyPr>
          <a:lstStyle/>
          <a:p>
            <a:pPr marL="342900" indent="-342900" algn="l"/>
            <a:endParaRPr lang="zh-CN" altLang="en-US" sz="4800" dirty="0">
              <a:solidFill>
                <a:schemeClr val="bg1"/>
              </a:solidFill>
              <a:latin typeface="微软雅黑" panose="020B0503020204020204" charset="-122"/>
              <a:ea typeface="微软雅黑" panose="020B050302020402020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1_Cover">
    <p:spTree>
      <p:nvGrpSpPr>
        <p:cNvPr id="1" name=""/>
        <p:cNvGrpSpPr/>
        <p:nvPr/>
      </p:nvGrpSpPr>
      <p:grpSpPr>
        <a:xfrm>
          <a:off x="0" y="0"/>
          <a:ext cx="0" cy="0"/>
          <a:chOff x="0" y="0"/>
          <a:chExt cx="0" cy="0"/>
        </a:xfrm>
      </p:grpSpPr>
      <p:pic>
        <p:nvPicPr>
          <p:cNvPr id="4" name="图片 3" descr="/Users/retop/Desktop/临时文件/ppt模版/封面底图副本.png封面底图副本"/>
          <p:cNvPicPr/>
          <p:nvPr userDrawn="1"/>
        </p:nvPicPr>
        <p:blipFill>
          <a:blip r:embed="rId2" cstate="print"/>
          <a:srcRect/>
          <a:stretch>
            <a:fillRect/>
          </a:stretch>
        </p:blipFill>
        <p:spPr>
          <a:xfrm>
            <a:off x="0" y="0"/>
            <a:ext cx="12193201" cy="522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Contents">
    <p:bg>
      <p:bgPr>
        <a:solidFill>
          <a:schemeClr val="tx2"/>
        </a:solidFill>
        <a:effectLst/>
      </p:bgPr>
    </p:bg>
    <p:spTree>
      <p:nvGrpSpPr>
        <p:cNvPr id="1" name=""/>
        <p:cNvGrpSpPr/>
        <p:nvPr/>
      </p:nvGrpSpPr>
      <p:grpSpPr>
        <a:xfrm>
          <a:off x="0" y="0"/>
          <a:ext cx="0" cy="0"/>
          <a:chOff x="0" y="0"/>
          <a:chExt cx="0" cy="0"/>
        </a:xfrm>
      </p:grpSpPr>
      <p:sp>
        <p:nvSpPr>
          <p:cNvPr id="103" name="Freeform 42"/>
          <p:cNvSpPr/>
          <p:nvPr userDrawn="1"/>
        </p:nvSpPr>
        <p:spPr bwMode="auto">
          <a:xfrm>
            <a:off x="480532" y="358775"/>
            <a:ext cx="11232139" cy="6140450"/>
          </a:xfrm>
          <a:custGeom>
            <a:avLst/>
            <a:gdLst>
              <a:gd name="T0" fmla="*/ 2654 w 2654"/>
              <a:gd name="T1" fmla="*/ 1934 h 1934"/>
              <a:gd name="T2" fmla="*/ 114 w 2654"/>
              <a:gd name="T3" fmla="*/ 1934 h 1934"/>
              <a:gd name="T4" fmla="*/ 0 w 2654"/>
              <a:gd name="T5" fmla="*/ 1820 h 1934"/>
              <a:gd name="T6" fmla="*/ 0 w 2654"/>
              <a:gd name="T7" fmla="*/ 0 h 1934"/>
              <a:gd name="T8" fmla="*/ 2540 w 2654"/>
              <a:gd name="T9" fmla="*/ 0 h 1934"/>
              <a:gd name="T10" fmla="*/ 2654 w 2654"/>
              <a:gd name="T11" fmla="*/ 114 h 1934"/>
              <a:gd name="T12" fmla="*/ 2654 w 2654"/>
              <a:gd name="T13" fmla="*/ 1934 h 1934"/>
            </a:gdLst>
            <a:ahLst/>
            <a:cxnLst>
              <a:cxn ang="0">
                <a:pos x="T0" y="T1"/>
              </a:cxn>
              <a:cxn ang="0">
                <a:pos x="T2" y="T3"/>
              </a:cxn>
              <a:cxn ang="0">
                <a:pos x="T4" y="T5"/>
              </a:cxn>
              <a:cxn ang="0">
                <a:pos x="T6" y="T7"/>
              </a:cxn>
              <a:cxn ang="0">
                <a:pos x="T8" y="T9"/>
              </a:cxn>
              <a:cxn ang="0">
                <a:pos x="T10" y="T11"/>
              </a:cxn>
              <a:cxn ang="0">
                <a:pos x="T12" y="T13"/>
              </a:cxn>
            </a:cxnLst>
            <a:rect l="0" t="0" r="r" b="b"/>
            <a:pathLst>
              <a:path w="2654" h="1934">
                <a:moveTo>
                  <a:pt x="2654" y="1934"/>
                </a:moveTo>
                <a:cubicBezTo>
                  <a:pt x="114" y="1934"/>
                  <a:pt x="114" y="1934"/>
                  <a:pt x="114" y="1934"/>
                </a:cubicBezTo>
                <a:cubicBezTo>
                  <a:pt x="69" y="1889"/>
                  <a:pt x="45" y="1865"/>
                  <a:pt x="0" y="1820"/>
                </a:cubicBezTo>
                <a:cubicBezTo>
                  <a:pt x="0" y="0"/>
                  <a:pt x="0" y="0"/>
                  <a:pt x="0" y="0"/>
                </a:cubicBezTo>
                <a:cubicBezTo>
                  <a:pt x="2540" y="0"/>
                  <a:pt x="2540" y="0"/>
                  <a:pt x="2540" y="0"/>
                </a:cubicBezTo>
                <a:cubicBezTo>
                  <a:pt x="2585" y="45"/>
                  <a:pt x="2609" y="69"/>
                  <a:pt x="2654" y="114"/>
                </a:cubicBezTo>
                <a:lnTo>
                  <a:pt x="2654" y="1934"/>
                </a:lnTo>
                <a:close/>
              </a:path>
            </a:pathLst>
          </a:custGeom>
          <a:solidFill>
            <a:schemeClr val="bg2">
              <a:alpha val="10000"/>
            </a:schemeClr>
          </a:solidFill>
          <a:ln>
            <a:noFill/>
          </a:ln>
        </p:spPr>
        <p:txBody>
          <a:bodyPr vert="horz" wrap="square" lIns="91440" tIns="45720" rIns="91440" bIns="45720" numCol="1" anchor="t" anchorCtr="0" compatLnSpc="1"/>
          <a:lstStyle/>
          <a:p>
            <a:endParaRPr lang="en-US" sz="1800"/>
          </a:p>
        </p:txBody>
      </p:sp>
      <p:sp>
        <p:nvSpPr>
          <p:cNvPr id="2" name="Title 1"/>
          <p:cNvSpPr>
            <a:spLocks noGrp="1"/>
          </p:cNvSpPr>
          <p:nvPr>
            <p:ph type="title" hasCustomPrompt="1"/>
          </p:nvPr>
        </p:nvSpPr>
        <p:spPr>
          <a:xfrm>
            <a:off x="1776060" y="1332802"/>
            <a:ext cx="8641084" cy="593682"/>
          </a:xfrm>
        </p:spPr>
        <p:txBody>
          <a:bodyPr anchor="b"/>
          <a:lstStyle>
            <a:lvl1pPr>
              <a:defRPr sz="4000">
                <a:solidFill>
                  <a:schemeClr val="bg1"/>
                </a:solidFill>
              </a:defRPr>
            </a:lvl1pPr>
          </a:lstStyle>
          <a:p>
            <a:r>
              <a:rPr lang="en-US" dirty="0"/>
              <a:t>Contents</a:t>
            </a:r>
            <a:endParaRPr lang="en-US" dirty="0"/>
          </a:p>
        </p:txBody>
      </p:sp>
      <p:cxnSp>
        <p:nvCxnSpPr>
          <p:cNvPr id="19" name="Straight Connector 18"/>
          <p:cNvCxnSpPr/>
          <p:nvPr userDrawn="1"/>
        </p:nvCxnSpPr>
        <p:spPr>
          <a:xfrm>
            <a:off x="1776060" y="2269643"/>
            <a:ext cx="8641084"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0" y="6714000"/>
            <a:ext cx="12193201" cy="144000"/>
          </a:xfrm>
          <a:prstGeom prst="rect">
            <a:avLst/>
          </a:pr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图片 2" descr="图片4"/>
          <p:cNvPicPr>
            <a:picLocks noChangeAspect="1"/>
          </p:cNvPicPr>
          <p:nvPr userDrawn="1"/>
        </p:nvPicPr>
        <p:blipFill>
          <a:blip r:embed="rId2" cstate="print"/>
          <a:stretch>
            <a:fillRect/>
          </a:stretch>
        </p:blipFill>
        <p:spPr>
          <a:xfrm>
            <a:off x="213" y="908051"/>
            <a:ext cx="1074493" cy="1944000"/>
          </a:xfrm>
          <a:prstGeom prst="rect">
            <a:avLst/>
          </a:prstGeom>
        </p:spPr>
      </p:pic>
      <p:pic>
        <p:nvPicPr>
          <p:cNvPr id="4" name="图片 3" descr="/Users/retop/Desktop/临时文件/ppt模版/图片5.png图片5"/>
          <p:cNvPicPr>
            <a:picLocks noChangeAspect="1"/>
          </p:cNvPicPr>
          <p:nvPr userDrawn="1"/>
        </p:nvPicPr>
        <p:blipFill>
          <a:blip r:embed="rId3" cstate="print"/>
          <a:srcRect/>
          <a:stretch>
            <a:fillRect/>
          </a:stretch>
        </p:blipFill>
        <p:spPr>
          <a:xfrm>
            <a:off x="11119204" y="908818"/>
            <a:ext cx="1073785" cy="19424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Section Break">
    <p:spTree>
      <p:nvGrpSpPr>
        <p:cNvPr id="1" name=""/>
        <p:cNvGrpSpPr/>
        <p:nvPr/>
      </p:nvGrpSpPr>
      <p:grpSpPr>
        <a:xfrm>
          <a:off x="0" y="0"/>
          <a:ext cx="0" cy="0"/>
          <a:chOff x="0" y="0"/>
          <a:chExt cx="0" cy="0"/>
        </a:xfrm>
      </p:grpSpPr>
      <p:sp>
        <p:nvSpPr>
          <p:cNvPr id="21" name="Freeform 42"/>
          <p:cNvSpPr/>
          <p:nvPr userDrawn="1"/>
        </p:nvSpPr>
        <p:spPr bwMode="auto">
          <a:xfrm>
            <a:off x="480532" y="358775"/>
            <a:ext cx="11232139" cy="6140450"/>
          </a:xfrm>
          <a:custGeom>
            <a:avLst/>
            <a:gdLst>
              <a:gd name="T0" fmla="*/ 2654 w 2654"/>
              <a:gd name="T1" fmla="*/ 1934 h 1934"/>
              <a:gd name="T2" fmla="*/ 114 w 2654"/>
              <a:gd name="T3" fmla="*/ 1934 h 1934"/>
              <a:gd name="T4" fmla="*/ 0 w 2654"/>
              <a:gd name="T5" fmla="*/ 1820 h 1934"/>
              <a:gd name="T6" fmla="*/ 0 w 2654"/>
              <a:gd name="T7" fmla="*/ 0 h 1934"/>
              <a:gd name="T8" fmla="*/ 2540 w 2654"/>
              <a:gd name="T9" fmla="*/ 0 h 1934"/>
              <a:gd name="T10" fmla="*/ 2654 w 2654"/>
              <a:gd name="T11" fmla="*/ 114 h 1934"/>
              <a:gd name="T12" fmla="*/ 2654 w 2654"/>
              <a:gd name="T13" fmla="*/ 1934 h 1934"/>
            </a:gdLst>
            <a:ahLst/>
            <a:cxnLst>
              <a:cxn ang="0">
                <a:pos x="T0" y="T1"/>
              </a:cxn>
              <a:cxn ang="0">
                <a:pos x="T2" y="T3"/>
              </a:cxn>
              <a:cxn ang="0">
                <a:pos x="T4" y="T5"/>
              </a:cxn>
              <a:cxn ang="0">
                <a:pos x="T6" y="T7"/>
              </a:cxn>
              <a:cxn ang="0">
                <a:pos x="T8" y="T9"/>
              </a:cxn>
              <a:cxn ang="0">
                <a:pos x="T10" y="T11"/>
              </a:cxn>
              <a:cxn ang="0">
                <a:pos x="T12" y="T13"/>
              </a:cxn>
            </a:cxnLst>
            <a:rect l="0" t="0" r="r" b="b"/>
            <a:pathLst>
              <a:path w="2654" h="1934">
                <a:moveTo>
                  <a:pt x="2654" y="1934"/>
                </a:moveTo>
                <a:cubicBezTo>
                  <a:pt x="114" y="1934"/>
                  <a:pt x="114" y="1934"/>
                  <a:pt x="114" y="1934"/>
                </a:cubicBezTo>
                <a:cubicBezTo>
                  <a:pt x="69" y="1889"/>
                  <a:pt x="45" y="1865"/>
                  <a:pt x="0" y="1820"/>
                </a:cubicBezTo>
                <a:cubicBezTo>
                  <a:pt x="0" y="0"/>
                  <a:pt x="0" y="0"/>
                  <a:pt x="0" y="0"/>
                </a:cubicBezTo>
                <a:cubicBezTo>
                  <a:pt x="2540" y="0"/>
                  <a:pt x="2540" y="0"/>
                  <a:pt x="2540" y="0"/>
                </a:cubicBezTo>
                <a:cubicBezTo>
                  <a:pt x="2585" y="45"/>
                  <a:pt x="2609" y="69"/>
                  <a:pt x="2654" y="114"/>
                </a:cubicBezTo>
                <a:lnTo>
                  <a:pt x="2654" y="1934"/>
                </a:lnTo>
                <a:close/>
              </a:path>
            </a:pathLst>
          </a:custGeom>
          <a:solidFill>
            <a:schemeClr val="bg1">
              <a:alpha val="10000"/>
            </a:schemeClr>
          </a:solidFill>
          <a:ln>
            <a:noFill/>
          </a:ln>
        </p:spPr>
        <p:txBody>
          <a:bodyPr vert="horz" wrap="square" lIns="91440" tIns="45720" rIns="91440" bIns="45720" numCol="1" anchor="t" anchorCtr="0" compatLnSpc="1"/>
          <a:lstStyle/>
          <a:p>
            <a:endParaRPr lang="en-US" sz="1800"/>
          </a:p>
        </p:txBody>
      </p:sp>
      <p:pic>
        <p:nvPicPr>
          <p:cNvPr id="3" name="图片 2" descr="图片7"/>
          <p:cNvPicPr>
            <a:picLocks noChangeAspect="1"/>
          </p:cNvPicPr>
          <p:nvPr userDrawn="1"/>
        </p:nvPicPr>
        <p:blipFill>
          <a:blip r:embed="rId2" cstate="print"/>
          <a:stretch>
            <a:fillRect/>
          </a:stretch>
        </p:blipFill>
        <p:spPr>
          <a:xfrm>
            <a:off x="-1270" y="0"/>
            <a:ext cx="2696391" cy="2340000"/>
          </a:xfrm>
          <a:prstGeom prst="rect">
            <a:avLst/>
          </a:prstGeom>
        </p:spPr>
      </p:pic>
      <p:pic>
        <p:nvPicPr>
          <p:cNvPr id="4" name="图片 3" descr="图片8"/>
          <p:cNvPicPr>
            <a:picLocks noChangeAspect="1"/>
          </p:cNvPicPr>
          <p:nvPr userDrawn="1"/>
        </p:nvPicPr>
        <p:blipFill>
          <a:blip r:embed="rId3" cstate="print"/>
          <a:stretch>
            <a:fillRect/>
          </a:stretch>
        </p:blipFill>
        <p:spPr>
          <a:xfrm>
            <a:off x="9512935" y="4528820"/>
            <a:ext cx="2696390" cy="23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2_Cover">
    <p:spTree>
      <p:nvGrpSpPr>
        <p:cNvPr id="1" name=""/>
        <p:cNvGrpSpPr/>
        <p:nvPr/>
      </p:nvGrpSpPr>
      <p:grpSpPr>
        <a:xfrm>
          <a:off x="0" y="0"/>
          <a:ext cx="0" cy="0"/>
          <a:chOff x="0" y="0"/>
          <a:chExt cx="0" cy="0"/>
        </a:xfrm>
      </p:grpSpPr>
      <p:pic>
        <p:nvPicPr>
          <p:cNvPr id="2" name="图片 1" descr="结尾底图"/>
          <p:cNvPicPr>
            <a:picLocks noChangeAspect="1"/>
          </p:cNvPicPr>
          <p:nvPr userDrawn="1"/>
        </p:nvPicPr>
        <p:blipFill>
          <a:blip r:embed="rId2" cstate="print"/>
          <a:stretch>
            <a:fillRect/>
          </a:stretch>
        </p:blipFill>
        <p:spPr>
          <a:xfrm>
            <a:off x="-1270" y="0"/>
            <a:ext cx="12193200" cy="68586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Contents">
    <p:bg>
      <p:bgPr>
        <a:solidFill>
          <a:schemeClr val="tx2"/>
        </a:solidFill>
        <a:effectLst/>
      </p:bgPr>
    </p:bg>
    <p:spTree>
      <p:nvGrpSpPr>
        <p:cNvPr id="1" name=""/>
        <p:cNvGrpSpPr/>
        <p:nvPr/>
      </p:nvGrpSpPr>
      <p:grpSpPr>
        <a:xfrm>
          <a:off x="0" y="0"/>
          <a:ext cx="0" cy="0"/>
          <a:chOff x="0" y="0"/>
          <a:chExt cx="0" cy="0"/>
        </a:xfrm>
      </p:grpSpPr>
      <p:sp>
        <p:nvSpPr>
          <p:cNvPr id="103" name="Freeform 42"/>
          <p:cNvSpPr/>
          <p:nvPr userDrawn="1"/>
        </p:nvSpPr>
        <p:spPr bwMode="auto">
          <a:xfrm>
            <a:off x="480532" y="358775"/>
            <a:ext cx="11232139" cy="6140450"/>
          </a:xfrm>
          <a:custGeom>
            <a:avLst/>
            <a:gdLst>
              <a:gd name="T0" fmla="*/ 2654 w 2654"/>
              <a:gd name="T1" fmla="*/ 1934 h 1934"/>
              <a:gd name="T2" fmla="*/ 114 w 2654"/>
              <a:gd name="T3" fmla="*/ 1934 h 1934"/>
              <a:gd name="T4" fmla="*/ 0 w 2654"/>
              <a:gd name="T5" fmla="*/ 1820 h 1934"/>
              <a:gd name="T6" fmla="*/ 0 w 2654"/>
              <a:gd name="T7" fmla="*/ 0 h 1934"/>
              <a:gd name="T8" fmla="*/ 2540 w 2654"/>
              <a:gd name="T9" fmla="*/ 0 h 1934"/>
              <a:gd name="T10" fmla="*/ 2654 w 2654"/>
              <a:gd name="T11" fmla="*/ 114 h 1934"/>
              <a:gd name="T12" fmla="*/ 2654 w 2654"/>
              <a:gd name="T13" fmla="*/ 1934 h 1934"/>
            </a:gdLst>
            <a:ahLst/>
            <a:cxnLst>
              <a:cxn ang="0">
                <a:pos x="T0" y="T1"/>
              </a:cxn>
              <a:cxn ang="0">
                <a:pos x="T2" y="T3"/>
              </a:cxn>
              <a:cxn ang="0">
                <a:pos x="T4" y="T5"/>
              </a:cxn>
              <a:cxn ang="0">
                <a:pos x="T6" y="T7"/>
              </a:cxn>
              <a:cxn ang="0">
                <a:pos x="T8" y="T9"/>
              </a:cxn>
              <a:cxn ang="0">
                <a:pos x="T10" y="T11"/>
              </a:cxn>
              <a:cxn ang="0">
                <a:pos x="T12" y="T13"/>
              </a:cxn>
            </a:cxnLst>
            <a:rect l="0" t="0" r="r" b="b"/>
            <a:pathLst>
              <a:path w="2654" h="1934">
                <a:moveTo>
                  <a:pt x="2654" y="1934"/>
                </a:moveTo>
                <a:cubicBezTo>
                  <a:pt x="114" y="1934"/>
                  <a:pt x="114" y="1934"/>
                  <a:pt x="114" y="1934"/>
                </a:cubicBezTo>
                <a:cubicBezTo>
                  <a:pt x="69" y="1889"/>
                  <a:pt x="45" y="1865"/>
                  <a:pt x="0" y="1820"/>
                </a:cubicBezTo>
                <a:cubicBezTo>
                  <a:pt x="0" y="0"/>
                  <a:pt x="0" y="0"/>
                  <a:pt x="0" y="0"/>
                </a:cubicBezTo>
                <a:cubicBezTo>
                  <a:pt x="2540" y="0"/>
                  <a:pt x="2540" y="0"/>
                  <a:pt x="2540" y="0"/>
                </a:cubicBezTo>
                <a:cubicBezTo>
                  <a:pt x="2585" y="45"/>
                  <a:pt x="2609" y="69"/>
                  <a:pt x="2654" y="114"/>
                </a:cubicBezTo>
                <a:lnTo>
                  <a:pt x="2654" y="1934"/>
                </a:lnTo>
                <a:close/>
              </a:path>
            </a:pathLst>
          </a:custGeom>
          <a:solidFill>
            <a:schemeClr val="bg2">
              <a:alpha val="10000"/>
            </a:schemeClr>
          </a:solidFill>
          <a:ln>
            <a:noFill/>
          </a:ln>
        </p:spPr>
        <p:txBody>
          <a:bodyPr vert="horz" wrap="square" lIns="91440" tIns="45720" rIns="91440" bIns="45720" numCol="1" anchor="t" anchorCtr="0" compatLnSpc="1"/>
          <a:lstStyle/>
          <a:p>
            <a:endParaRPr lang="en-US" sz="1800"/>
          </a:p>
        </p:txBody>
      </p:sp>
      <p:sp>
        <p:nvSpPr>
          <p:cNvPr id="2" name="Title 1"/>
          <p:cNvSpPr>
            <a:spLocks noGrp="1"/>
          </p:cNvSpPr>
          <p:nvPr>
            <p:ph type="title" hasCustomPrompt="1"/>
          </p:nvPr>
        </p:nvSpPr>
        <p:spPr>
          <a:xfrm>
            <a:off x="1776060" y="1332802"/>
            <a:ext cx="8641084" cy="593682"/>
          </a:xfrm>
        </p:spPr>
        <p:txBody>
          <a:bodyPr anchor="b"/>
          <a:lstStyle>
            <a:lvl1pPr>
              <a:defRPr sz="4000">
                <a:solidFill>
                  <a:schemeClr val="bg1"/>
                </a:solidFill>
              </a:defRPr>
            </a:lvl1pPr>
          </a:lstStyle>
          <a:p>
            <a:r>
              <a:rPr lang="en-US" dirty="0"/>
              <a:t>Contents</a:t>
            </a:r>
            <a:endParaRPr lang="en-US" dirty="0"/>
          </a:p>
        </p:txBody>
      </p:sp>
      <p:cxnSp>
        <p:nvCxnSpPr>
          <p:cNvPr id="19" name="Straight Connector 18"/>
          <p:cNvCxnSpPr/>
          <p:nvPr userDrawn="1"/>
        </p:nvCxnSpPr>
        <p:spPr>
          <a:xfrm>
            <a:off x="1776060" y="2269643"/>
            <a:ext cx="8641084"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0" y="6714000"/>
            <a:ext cx="12193201" cy="144000"/>
          </a:xfrm>
          <a:prstGeom prst="rect">
            <a:avLst/>
          </a:pr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图片 2" descr="图片4"/>
          <p:cNvPicPr>
            <a:picLocks noChangeAspect="1"/>
          </p:cNvPicPr>
          <p:nvPr userDrawn="1"/>
        </p:nvPicPr>
        <p:blipFill>
          <a:blip r:embed="rId2" cstate="print"/>
          <a:stretch>
            <a:fillRect/>
          </a:stretch>
        </p:blipFill>
        <p:spPr>
          <a:xfrm>
            <a:off x="213" y="908051"/>
            <a:ext cx="1074493" cy="1944000"/>
          </a:xfrm>
          <a:prstGeom prst="rect">
            <a:avLst/>
          </a:prstGeom>
        </p:spPr>
      </p:pic>
      <p:pic>
        <p:nvPicPr>
          <p:cNvPr id="4" name="图片 3" descr="/Users/retop/Desktop/临时文件/ppt模版/图片5.png图片5"/>
          <p:cNvPicPr>
            <a:picLocks noChangeAspect="1"/>
          </p:cNvPicPr>
          <p:nvPr userDrawn="1"/>
        </p:nvPicPr>
        <p:blipFill>
          <a:blip r:embed="rId3" cstate="print"/>
          <a:srcRect/>
          <a:stretch>
            <a:fillRect/>
          </a:stretch>
        </p:blipFill>
        <p:spPr>
          <a:xfrm>
            <a:off x="11119204" y="908818"/>
            <a:ext cx="1073785" cy="1942465"/>
          </a:xfrm>
          <a:prstGeom prst="rect">
            <a:avLst/>
          </a:prstGeom>
        </p:spPr>
      </p:pic>
      <p:pic>
        <p:nvPicPr>
          <p:cNvPr id="6" name="图片 5"/>
          <p:cNvPicPr>
            <a:picLocks noChangeAspect="1"/>
          </p:cNvPicPr>
          <p:nvPr userDrawn="1"/>
        </p:nvPicPr>
        <p:blipFill>
          <a:blip r:embed="rId4" cstate="print"/>
          <a:stretch>
            <a:fillRect/>
          </a:stretch>
        </p:blipFill>
        <p:spPr>
          <a:xfrm>
            <a:off x="8961755" y="5794375"/>
            <a:ext cx="2650490" cy="704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A1057F7-6327-4BEE-B661-7C49AC5FF8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369687-1196-4D4C-937E-F836EEF7F681}"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zh-CN" altLang="en-US" noProof="1"/>
          </a:p>
        </p:txBody>
      </p:sp>
    </p:spTree>
  </p:cSld>
  <p:clrMapOvr>
    <a:masterClrMapping/>
  </p:clrMapOvr>
  <p:transition spd="slow" advTm="4043">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our Ima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86759" y="2365265"/>
            <a:ext cx="1828800" cy="1828800"/>
          </a:xfrm>
          <a:prstGeom prst="rect">
            <a:avLst/>
          </a:prstGeom>
          <a:solidFill>
            <a:schemeClr val="bg1">
              <a:lumMod val="65000"/>
            </a:schemeClr>
          </a:solidFill>
        </p:spPr>
        <p:txBody>
          <a:bodyPr/>
          <a:lstStyle>
            <a:lvl1pPr marL="0" indent="0">
              <a:buNone/>
              <a:defRPr sz="1000">
                <a:solidFill>
                  <a:schemeClr val="bg1"/>
                </a:solidFill>
              </a:defRPr>
            </a:lvl1pPr>
          </a:lstStyle>
          <a:p>
            <a:pPr lvl="0"/>
            <a:r>
              <a:rPr lang="zh-CN" altLang="en-US" noProof="0"/>
              <a:t>单击图标添加图片</a:t>
            </a:r>
            <a:endParaRPr lang="en-US" noProof="0"/>
          </a:p>
        </p:txBody>
      </p:sp>
      <p:sp>
        <p:nvSpPr>
          <p:cNvPr id="9" name="Picture Placeholder 7"/>
          <p:cNvSpPr>
            <a:spLocks noGrp="1"/>
          </p:cNvSpPr>
          <p:nvPr>
            <p:ph type="pic" sz="quarter" idx="11"/>
          </p:nvPr>
        </p:nvSpPr>
        <p:spPr>
          <a:xfrm>
            <a:off x="4035973" y="2365265"/>
            <a:ext cx="1828800" cy="1828800"/>
          </a:xfrm>
          <a:prstGeom prst="rect">
            <a:avLst/>
          </a:prstGeom>
          <a:solidFill>
            <a:schemeClr val="bg1">
              <a:lumMod val="65000"/>
            </a:schemeClr>
          </a:solidFill>
        </p:spPr>
        <p:txBody>
          <a:bodyPr/>
          <a:lstStyle>
            <a:lvl1pPr marL="0" indent="0">
              <a:buNone/>
              <a:defRPr sz="1000">
                <a:solidFill>
                  <a:schemeClr val="bg1"/>
                </a:solidFill>
              </a:defRPr>
            </a:lvl1pPr>
          </a:lstStyle>
          <a:p>
            <a:pPr lvl="0"/>
            <a:r>
              <a:rPr lang="zh-CN" altLang="en-US" noProof="0"/>
              <a:t>单击图标添加图片</a:t>
            </a:r>
            <a:endParaRPr lang="en-US" noProof="0"/>
          </a:p>
        </p:txBody>
      </p:sp>
      <p:sp>
        <p:nvSpPr>
          <p:cNvPr id="10" name="Picture Placeholder 7"/>
          <p:cNvSpPr>
            <a:spLocks noGrp="1"/>
          </p:cNvSpPr>
          <p:nvPr>
            <p:ph type="pic" sz="quarter" idx="12"/>
          </p:nvPr>
        </p:nvSpPr>
        <p:spPr>
          <a:xfrm>
            <a:off x="6285187" y="2365265"/>
            <a:ext cx="1828800" cy="1828800"/>
          </a:xfrm>
          <a:prstGeom prst="rect">
            <a:avLst/>
          </a:prstGeom>
          <a:solidFill>
            <a:schemeClr val="bg1">
              <a:lumMod val="65000"/>
            </a:schemeClr>
          </a:solidFill>
        </p:spPr>
        <p:txBody>
          <a:bodyPr/>
          <a:lstStyle>
            <a:lvl1pPr marL="0" indent="0">
              <a:buNone/>
              <a:defRPr sz="1000">
                <a:solidFill>
                  <a:schemeClr val="bg1"/>
                </a:solidFill>
              </a:defRPr>
            </a:lvl1pPr>
          </a:lstStyle>
          <a:p>
            <a:pPr lvl="0"/>
            <a:r>
              <a:rPr lang="zh-CN" altLang="en-US" noProof="0"/>
              <a:t>单击图标添加图片</a:t>
            </a:r>
            <a:endParaRPr lang="en-US" noProof="0"/>
          </a:p>
        </p:txBody>
      </p:sp>
      <p:sp>
        <p:nvSpPr>
          <p:cNvPr id="11" name="Picture Placeholder 7"/>
          <p:cNvSpPr>
            <a:spLocks noGrp="1"/>
          </p:cNvSpPr>
          <p:nvPr>
            <p:ph type="pic" sz="quarter" idx="13"/>
          </p:nvPr>
        </p:nvSpPr>
        <p:spPr>
          <a:xfrm>
            <a:off x="8534401" y="2365265"/>
            <a:ext cx="1828800" cy="1828800"/>
          </a:xfrm>
          <a:prstGeom prst="rect">
            <a:avLst/>
          </a:prstGeom>
          <a:solidFill>
            <a:schemeClr val="bg1">
              <a:lumMod val="65000"/>
            </a:schemeClr>
          </a:solidFill>
        </p:spPr>
        <p:txBody>
          <a:bodyPr/>
          <a:lstStyle>
            <a:lvl1pPr marL="0" indent="0">
              <a:buNone/>
              <a:defRPr sz="1000">
                <a:solidFill>
                  <a:schemeClr val="bg1"/>
                </a:solidFill>
              </a:defRPr>
            </a:lvl1pPr>
          </a:lstStyle>
          <a:p>
            <a:pPr lvl="0"/>
            <a:r>
              <a:rPr lang="zh-CN" altLang="en-US" noProof="0"/>
              <a:t>单击图标添加图片</a:t>
            </a:r>
            <a:endParaRPr lang="en-US" noProof="0"/>
          </a:p>
        </p:txBody>
      </p:sp>
    </p:spTree>
  </p:cSld>
  <p:clrMapOvr>
    <a:masterClrMapping/>
  </p:clrMapOvr>
  <p:transition spd="slow" advTm="4043">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自定义版式">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a:xfrm>
            <a:off x="752795" y="6373124"/>
            <a:ext cx="3416320" cy="369332"/>
          </a:xfrm>
          <a:prstGeom prst="rect">
            <a:avLst/>
          </a:prstGeom>
        </p:spPr>
        <p:txBody>
          <a:bodyPr wrap="none">
            <a:spAutoFit/>
          </a:bodyPr>
          <a:lstStyle/>
          <a:p>
            <a:r>
              <a:rPr lang="zh-CN" altLang="en-US" dirty="0">
                <a:solidFill>
                  <a:schemeClr val="bg1"/>
                </a:solidFill>
                <a:latin typeface="微软雅黑" panose="020B0503020204020204" charset="-122"/>
                <a:ea typeface="微软雅黑" panose="020B0503020204020204" charset="-122"/>
              </a:rPr>
              <a:t>地方预算综合管理系统应用汇报</a:t>
            </a:r>
            <a:endParaRPr lang="zh-CN" altLang="en-US" dirty="0">
              <a:solidFill>
                <a:schemeClr val="bg1"/>
              </a:solidFill>
              <a:latin typeface="微软雅黑" panose="020B0503020204020204" charset="-122"/>
              <a:ea typeface="微软雅黑" panose="020B050302020402020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Section Break">
    <p:spTree>
      <p:nvGrpSpPr>
        <p:cNvPr id="1" name=""/>
        <p:cNvGrpSpPr/>
        <p:nvPr/>
      </p:nvGrpSpPr>
      <p:grpSpPr>
        <a:xfrm>
          <a:off x="0" y="0"/>
          <a:ext cx="0" cy="0"/>
          <a:chOff x="0" y="0"/>
          <a:chExt cx="0" cy="0"/>
        </a:xfrm>
      </p:grpSpPr>
      <p:sp>
        <p:nvSpPr>
          <p:cNvPr id="21" name="Freeform 42"/>
          <p:cNvSpPr/>
          <p:nvPr userDrawn="1"/>
        </p:nvSpPr>
        <p:spPr bwMode="auto">
          <a:xfrm>
            <a:off x="480532" y="358775"/>
            <a:ext cx="11232139" cy="6140450"/>
          </a:xfrm>
          <a:custGeom>
            <a:avLst/>
            <a:gdLst>
              <a:gd name="T0" fmla="*/ 2654 w 2654"/>
              <a:gd name="T1" fmla="*/ 1934 h 1934"/>
              <a:gd name="T2" fmla="*/ 114 w 2654"/>
              <a:gd name="T3" fmla="*/ 1934 h 1934"/>
              <a:gd name="T4" fmla="*/ 0 w 2654"/>
              <a:gd name="T5" fmla="*/ 1820 h 1934"/>
              <a:gd name="T6" fmla="*/ 0 w 2654"/>
              <a:gd name="T7" fmla="*/ 0 h 1934"/>
              <a:gd name="T8" fmla="*/ 2540 w 2654"/>
              <a:gd name="T9" fmla="*/ 0 h 1934"/>
              <a:gd name="T10" fmla="*/ 2654 w 2654"/>
              <a:gd name="T11" fmla="*/ 114 h 1934"/>
              <a:gd name="T12" fmla="*/ 2654 w 2654"/>
              <a:gd name="T13" fmla="*/ 1934 h 1934"/>
            </a:gdLst>
            <a:ahLst/>
            <a:cxnLst>
              <a:cxn ang="0">
                <a:pos x="T0" y="T1"/>
              </a:cxn>
              <a:cxn ang="0">
                <a:pos x="T2" y="T3"/>
              </a:cxn>
              <a:cxn ang="0">
                <a:pos x="T4" y="T5"/>
              </a:cxn>
              <a:cxn ang="0">
                <a:pos x="T6" y="T7"/>
              </a:cxn>
              <a:cxn ang="0">
                <a:pos x="T8" y="T9"/>
              </a:cxn>
              <a:cxn ang="0">
                <a:pos x="T10" y="T11"/>
              </a:cxn>
              <a:cxn ang="0">
                <a:pos x="T12" y="T13"/>
              </a:cxn>
            </a:cxnLst>
            <a:rect l="0" t="0" r="r" b="b"/>
            <a:pathLst>
              <a:path w="2654" h="1934">
                <a:moveTo>
                  <a:pt x="2654" y="1934"/>
                </a:moveTo>
                <a:cubicBezTo>
                  <a:pt x="114" y="1934"/>
                  <a:pt x="114" y="1934"/>
                  <a:pt x="114" y="1934"/>
                </a:cubicBezTo>
                <a:cubicBezTo>
                  <a:pt x="69" y="1889"/>
                  <a:pt x="45" y="1865"/>
                  <a:pt x="0" y="1820"/>
                </a:cubicBezTo>
                <a:cubicBezTo>
                  <a:pt x="0" y="0"/>
                  <a:pt x="0" y="0"/>
                  <a:pt x="0" y="0"/>
                </a:cubicBezTo>
                <a:cubicBezTo>
                  <a:pt x="2540" y="0"/>
                  <a:pt x="2540" y="0"/>
                  <a:pt x="2540" y="0"/>
                </a:cubicBezTo>
                <a:cubicBezTo>
                  <a:pt x="2585" y="45"/>
                  <a:pt x="2609" y="69"/>
                  <a:pt x="2654" y="114"/>
                </a:cubicBezTo>
                <a:lnTo>
                  <a:pt x="2654" y="1934"/>
                </a:lnTo>
                <a:close/>
              </a:path>
            </a:pathLst>
          </a:custGeom>
          <a:solidFill>
            <a:schemeClr val="bg1">
              <a:alpha val="10000"/>
            </a:schemeClr>
          </a:solidFill>
          <a:ln>
            <a:noFill/>
          </a:ln>
        </p:spPr>
        <p:txBody>
          <a:bodyPr vert="horz" wrap="square" lIns="91440" tIns="45720" rIns="91440" bIns="45720" numCol="1" anchor="t" anchorCtr="0" compatLnSpc="1"/>
          <a:lstStyle/>
          <a:p>
            <a:endParaRPr lang="en-US" sz="1800"/>
          </a:p>
        </p:txBody>
      </p:sp>
      <p:pic>
        <p:nvPicPr>
          <p:cNvPr id="3" name="图片 2" descr="图片7"/>
          <p:cNvPicPr>
            <a:picLocks noChangeAspect="1"/>
          </p:cNvPicPr>
          <p:nvPr userDrawn="1"/>
        </p:nvPicPr>
        <p:blipFill>
          <a:blip r:embed="rId2" cstate="print"/>
          <a:stretch>
            <a:fillRect/>
          </a:stretch>
        </p:blipFill>
        <p:spPr>
          <a:xfrm>
            <a:off x="-1270" y="0"/>
            <a:ext cx="2696391" cy="2340000"/>
          </a:xfrm>
          <a:prstGeom prst="rect">
            <a:avLst/>
          </a:prstGeom>
        </p:spPr>
      </p:pic>
      <p:pic>
        <p:nvPicPr>
          <p:cNvPr id="4" name="图片 3" descr="图片8"/>
          <p:cNvPicPr>
            <a:picLocks noChangeAspect="1"/>
          </p:cNvPicPr>
          <p:nvPr userDrawn="1"/>
        </p:nvPicPr>
        <p:blipFill>
          <a:blip r:embed="rId3" cstate="print"/>
          <a:stretch>
            <a:fillRect/>
          </a:stretch>
        </p:blipFill>
        <p:spPr>
          <a:xfrm>
            <a:off x="9512935" y="4528820"/>
            <a:ext cx="2696390" cy="23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模板1">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07916" y="6366933"/>
            <a:ext cx="572967" cy="491068"/>
          </a:xfrm>
          <a:prstGeom prst="rect">
            <a:avLst/>
          </a:prstGeom>
        </p:spPr>
        <p:txBody>
          <a:bodyPr vert="horz" lIns="0" tIns="0" rIns="0" bIns="0" rtlCol="0" anchor="ctr"/>
          <a:lstStyle>
            <a:lvl1pPr algn="ctr">
              <a:defRPr sz="900" b="0">
                <a:solidFill>
                  <a:schemeClr val="bg2"/>
                </a:solidFill>
              </a:defRPr>
            </a:lvl1pPr>
          </a:lstStyle>
          <a:p>
            <a:fld id="{8409FBBB-C588-4B8D-A7FF-E25C81CC24C8}" type="slidenum">
              <a:rPr lang="en-US" smtClean="0"/>
            </a:fld>
            <a:endParaRPr lang="en-US" dirty="0"/>
          </a:p>
        </p:txBody>
      </p:sp>
      <p:sp>
        <p:nvSpPr>
          <p:cNvPr id="64" name="Title 63"/>
          <p:cNvSpPr>
            <a:spLocks noGrp="1"/>
          </p:cNvSpPr>
          <p:nvPr>
            <p:ph type="title" hasCustomPrompt="1"/>
          </p:nvPr>
        </p:nvSpPr>
        <p:spPr>
          <a:xfrm>
            <a:off x="720000" y="36000"/>
            <a:ext cx="5376000" cy="582295"/>
          </a:xfrm>
        </p:spPr>
        <p:txBody>
          <a:bodyPr anchor="b" anchorCtr="0"/>
          <a:lstStyle>
            <a:lvl1pPr marL="0" marR="0" lvl="0" algn="l" defTabSz="914400" rtl="0" eaLnBrk="1" fontAlgn="auto" latinLnBrk="0" hangingPunct="1">
              <a:lnSpc>
                <a:spcPts val="4200"/>
              </a:lnSpc>
              <a:spcBef>
                <a:spcPct val="0"/>
              </a:spcBef>
              <a:buClrTx/>
              <a:buSzTx/>
              <a:buFontTx/>
              <a:buNone/>
              <a:defRPr kumimoji="0" lang="zh-CN" altLang="en-US" sz="2600" b="1" i="0" u="none" strike="noStrike" kern="1200" cap="none" spc="0" normalizeH="0" baseline="0" noProof="1" dirty="0">
                <a:solidFill>
                  <a:schemeClr val="tx2"/>
                </a:solidFill>
                <a:latin typeface="微软雅黑" panose="020B0503020204020204" charset="-122"/>
                <a:ea typeface="微软雅黑" panose="020B0503020204020204" charset="-122"/>
                <a:cs typeface="+mj-cs"/>
                <a:sym typeface="+mn-ea"/>
              </a:defRPr>
            </a:lvl1pPr>
          </a:lstStyle>
          <a:p>
            <a:r>
              <a:rPr lang="zh-CN" altLang="en-US" sz="2600" dirty="0">
                <a:latin typeface="微软雅黑" panose="020B0503020204020204" charset="-122"/>
                <a:ea typeface="微软雅黑" panose="020B0503020204020204" charset="-122"/>
                <a:sym typeface="+mn-ea"/>
              </a:rPr>
              <a:t>请选择“版式”</a:t>
            </a:r>
            <a:r>
              <a:rPr lang="en-US" altLang="zh-CN" sz="2600" dirty="0">
                <a:latin typeface="微软雅黑" panose="020B0503020204020204" charset="-122"/>
                <a:ea typeface="微软雅黑" panose="020B0503020204020204" charset="-122"/>
                <a:sym typeface="+mn-ea"/>
              </a:rPr>
              <a:t>-</a:t>
            </a:r>
            <a:r>
              <a:rPr lang="zh-CN" altLang="en-US" sz="2600" dirty="0">
                <a:latin typeface="微软雅黑" panose="020B0503020204020204" charset="-122"/>
                <a:ea typeface="微软雅黑" panose="020B0503020204020204" charset="-122"/>
                <a:sym typeface="+mn-ea"/>
              </a:rPr>
              <a:t>内容页模板</a:t>
            </a:r>
            <a:r>
              <a:rPr lang="en-US" altLang="zh-CN" sz="2600" dirty="0">
                <a:latin typeface="微软雅黑" panose="020B0503020204020204" charset="-122"/>
                <a:ea typeface="微软雅黑" panose="020B0503020204020204" charset="-122"/>
                <a:sym typeface="+mn-ea"/>
              </a:rPr>
              <a:t>1</a:t>
            </a:r>
            <a:endParaRPr lang="zh-CN" altLang="en-US" sz="2600" dirty="0">
              <a:solidFill>
                <a:schemeClr val="tx2"/>
              </a:solidFill>
              <a:latin typeface="微软雅黑" panose="020B0503020204020204" charset="-122"/>
              <a:ea typeface="微软雅黑" panose="020B0503020204020204" charset="-122"/>
              <a:sym typeface="+mn-ea"/>
            </a:endParaRPr>
          </a:p>
        </p:txBody>
      </p:sp>
      <p:pic>
        <p:nvPicPr>
          <p:cNvPr id="2" name="图片 1"/>
          <p:cNvPicPr>
            <a:picLocks noChangeAspect="1"/>
          </p:cNvPicPr>
          <p:nvPr userDrawn="1"/>
        </p:nvPicPr>
        <p:blipFill>
          <a:blip r:embed="rId2" cstate="print"/>
          <a:stretch>
            <a:fillRect/>
          </a:stretch>
        </p:blipFill>
        <p:spPr>
          <a:xfrm>
            <a:off x="9863455" y="6153150"/>
            <a:ext cx="2184400" cy="704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2_Cover">
    <p:spTree>
      <p:nvGrpSpPr>
        <p:cNvPr id="1" name=""/>
        <p:cNvGrpSpPr/>
        <p:nvPr/>
      </p:nvGrpSpPr>
      <p:grpSpPr>
        <a:xfrm>
          <a:off x="0" y="0"/>
          <a:ext cx="0" cy="0"/>
          <a:chOff x="0" y="0"/>
          <a:chExt cx="0" cy="0"/>
        </a:xfrm>
      </p:grpSpPr>
      <p:pic>
        <p:nvPicPr>
          <p:cNvPr id="2" name="图片 1" descr="结尾底图"/>
          <p:cNvPicPr>
            <a:picLocks noChangeAspect="1"/>
          </p:cNvPicPr>
          <p:nvPr userDrawn="1"/>
        </p:nvPicPr>
        <p:blipFill>
          <a:blip r:embed="rId2" cstate="print"/>
          <a:stretch>
            <a:fillRect/>
          </a:stretch>
        </p:blipFill>
        <p:spPr>
          <a:xfrm>
            <a:off x="93980" y="0"/>
            <a:ext cx="12193200" cy="68586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空白母版">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9863455" y="6153150"/>
            <a:ext cx="2184400" cy="704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stretch>
            <a:fillRect/>
          </a:stretch>
        </p:blipFill>
        <p:spPr>
          <a:xfrm>
            <a:off x="9863455" y="6153150"/>
            <a:ext cx="2184400" cy="704850"/>
          </a:xfrm>
          <a:prstGeom prst="rect">
            <a:avLst/>
          </a:prstGeom>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内容页模板2">
    <p:spTree>
      <p:nvGrpSpPr>
        <p:cNvPr id="1" name=""/>
        <p:cNvGrpSpPr/>
        <p:nvPr/>
      </p:nvGrpSpPr>
      <p:grpSpPr>
        <a:xfrm>
          <a:off x="0" y="0"/>
          <a:ext cx="0" cy="0"/>
          <a:chOff x="0" y="0"/>
          <a:chExt cx="0" cy="0"/>
        </a:xfrm>
      </p:grpSpPr>
      <p:sp>
        <p:nvSpPr>
          <p:cNvPr id="64" name="Title 63"/>
          <p:cNvSpPr>
            <a:spLocks noGrp="1"/>
          </p:cNvSpPr>
          <p:nvPr>
            <p:ph type="title" hasCustomPrompt="1"/>
          </p:nvPr>
        </p:nvSpPr>
        <p:spPr>
          <a:xfrm>
            <a:off x="747940" y="40445"/>
            <a:ext cx="6036768" cy="582295"/>
          </a:xfrm>
        </p:spPr>
        <p:txBody>
          <a:bodyPr anchor="b" anchorCtr="0"/>
          <a:lstStyle>
            <a:lvl1pPr marL="0" marR="0" lvl="0" algn="l" defTabSz="914400" rtl="0" eaLnBrk="1" fontAlgn="auto" latinLnBrk="0" hangingPunct="1">
              <a:lnSpc>
                <a:spcPts val="4200"/>
              </a:lnSpc>
              <a:spcBef>
                <a:spcPct val="0"/>
              </a:spcBef>
              <a:buClrTx/>
              <a:buSzTx/>
              <a:buFontTx/>
              <a:buNone/>
              <a:defRPr kumimoji="0" lang="zh-CN" altLang="en-US" sz="2600" b="1" i="0" u="none" strike="noStrike" kern="1200" cap="none" spc="0" normalizeH="0" baseline="0" noProof="1" dirty="0">
                <a:solidFill>
                  <a:srgbClr val="3D485D"/>
                </a:solidFill>
                <a:latin typeface="微软雅黑" panose="020B0503020204020204" charset="-122"/>
                <a:ea typeface="微软雅黑" panose="020B0503020204020204" charset="-122"/>
                <a:cs typeface="+mj-cs"/>
                <a:sym typeface="+mn-ea"/>
              </a:defRPr>
            </a:lvl1pPr>
          </a:lstStyle>
          <a:p>
            <a:r>
              <a:rPr lang="zh-CN" altLang="en-US" sz="2600" dirty="0">
                <a:latin typeface="微软雅黑" panose="020B0503020204020204" charset="-122"/>
                <a:ea typeface="微软雅黑" panose="020B0503020204020204" charset="-122"/>
                <a:sym typeface="+mn-ea"/>
              </a:rPr>
              <a:t>请选择“版式”</a:t>
            </a:r>
            <a:r>
              <a:rPr lang="en-US" altLang="zh-CN" sz="2600" dirty="0">
                <a:latin typeface="微软雅黑" panose="020B0503020204020204" charset="-122"/>
                <a:ea typeface="微软雅黑" panose="020B0503020204020204" charset="-122"/>
                <a:sym typeface="+mn-ea"/>
              </a:rPr>
              <a:t>-</a:t>
            </a:r>
            <a:r>
              <a:rPr lang="zh-CN" altLang="en-US" sz="2600" dirty="0">
                <a:latin typeface="微软雅黑" panose="020B0503020204020204" charset="-122"/>
                <a:ea typeface="微软雅黑" panose="020B0503020204020204" charset="-122"/>
                <a:sym typeface="+mn-ea"/>
              </a:rPr>
              <a:t>内容页模板</a:t>
            </a:r>
            <a:r>
              <a:rPr lang="en-US" altLang="zh-CN" sz="2600" dirty="0">
                <a:latin typeface="微软雅黑" panose="020B0503020204020204" charset="-122"/>
                <a:ea typeface="微软雅黑" panose="020B0503020204020204" charset="-122"/>
                <a:sym typeface="+mn-ea"/>
              </a:rPr>
              <a:t>2</a:t>
            </a:r>
            <a:endParaRPr lang="zh-CN" altLang="en-US" sz="2600" dirty="0">
              <a:solidFill>
                <a:schemeClr val="tx2"/>
              </a:solidFill>
              <a:latin typeface="微软雅黑" panose="020B0503020204020204" charset="-122"/>
              <a:ea typeface="微软雅黑" panose="020B0503020204020204" charset="-122"/>
              <a:sym typeface="+mn-ea"/>
            </a:endParaRPr>
          </a:p>
        </p:txBody>
      </p:sp>
      <p:pic>
        <p:nvPicPr>
          <p:cNvPr id="2" name="图片 1"/>
          <p:cNvPicPr>
            <a:picLocks noChangeAspect="1"/>
          </p:cNvPicPr>
          <p:nvPr userDrawn="1"/>
        </p:nvPicPr>
        <p:blipFill>
          <a:blip r:embed="rId2" cstate="print"/>
          <a:stretch>
            <a:fillRect/>
          </a:stretch>
        </p:blipFill>
        <p:spPr>
          <a:xfrm>
            <a:off x="9863455" y="6153150"/>
            <a:ext cx="2184400" cy="704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水墨-内页一">
    <p:spTree>
      <p:nvGrpSpPr>
        <p:cNvPr id="1" name=""/>
        <p:cNvGrpSpPr/>
        <p:nvPr/>
      </p:nvGrpSpPr>
      <p:grpSpPr>
        <a:xfrm>
          <a:off x="0" y="0"/>
          <a:ext cx="0" cy="0"/>
          <a:chOff x="0" y="0"/>
          <a:chExt cx="0" cy="0"/>
        </a:xfrm>
      </p:grpSpPr>
      <p:sp>
        <p:nvSpPr>
          <p:cNvPr id="4" name="矩形 3"/>
          <p:cNvSpPr/>
          <p:nvPr userDrawn="1"/>
        </p:nvSpPr>
        <p:spPr>
          <a:xfrm>
            <a:off x="-47625" y="-37465"/>
            <a:ext cx="12287250" cy="6933565"/>
          </a:xfrm>
          <a:prstGeom prst="rect">
            <a:avLst/>
          </a:prstGeom>
          <a:gradFill>
            <a:gsLst>
              <a:gs pos="0">
                <a:srgbClr val="2C75BC"/>
              </a:gs>
              <a:gs pos="100000">
                <a:srgbClr val="1C55A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8.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9.png"/><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6" Type="http://schemas.openxmlformats.org/officeDocument/2006/relationships/theme" Target="../theme/theme3.xml"/><Relationship Id="rId15" Type="http://schemas.openxmlformats.org/officeDocument/2006/relationships/image" Target="../media/image8.png"/><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60" name="Rectangle 61"/>
          <p:cNvSpPr>
            <a:spLocks noChangeArrowheads="1"/>
          </p:cNvSpPr>
          <p:nvPr userDrawn="1"/>
        </p:nvSpPr>
        <p:spPr bwMode="auto">
          <a:xfrm>
            <a:off x="-6137" y="1"/>
            <a:ext cx="12188967" cy="648000"/>
          </a:xfrm>
          <a:prstGeom prst="rect">
            <a:avLst/>
          </a:prstGeom>
          <a:solidFill>
            <a:srgbClr val="4D78FF"/>
          </a:solidFill>
          <a:ln>
            <a:noFill/>
          </a:ln>
        </p:spPr>
        <p:txBody>
          <a:bodyPr vert="horz" wrap="square" lIns="91440" tIns="45720" rIns="91440" bIns="45720" numCol="1" anchor="t" anchorCtr="0" compatLnSpc="1"/>
          <a:lstStyle/>
          <a:p>
            <a:endParaRPr lang="en-US" sz="1800"/>
          </a:p>
        </p:txBody>
      </p:sp>
      <p:sp>
        <p:nvSpPr>
          <p:cNvPr id="61" name="Freeform 62"/>
          <p:cNvSpPr/>
          <p:nvPr userDrawn="1"/>
        </p:nvSpPr>
        <p:spPr bwMode="auto">
          <a:xfrm>
            <a:off x="1905" y="1"/>
            <a:ext cx="12197080" cy="720090"/>
          </a:xfrm>
          <a:custGeom>
            <a:avLst/>
            <a:gdLst>
              <a:gd name="connsiteX0" fmla="*/ 19208 w 19208"/>
              <a:gd name="connsiteY0" fmla="*/ 0 h 1134"/>
              <a:gd name="connsiteX1" fmla="*/ 19208 w 19208"/>
              <a:gd name="connsiteY1" fmla="*/ 1134 h 1134"/>
              <a:gd name="connsiteX2" fmla="*/ 507 w 19208"/>
              <a:gd name="connsiteY2" fmla="*/ 1132 h 1134"/>
              <a:gd name="connsiteX3" fmla="*/ 0 w 19208"/>
              <a:gd name="connsiteY3" fmla="*/ 566 h 1134"/>
              <a:gd name="connsiteX4" fmla="*/ 0 w 19208"/>
              <a:gd name="connsiteY4" fmla="*/ 0 h 1134"/>
              <a:gd name="connsiteX5" fmla="*/ 19208 w 19208"/>
              <a:gd name="connsiteY5" fmla="*/ 0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0" t="0" r="r" b="b"/>
            <a:pathLst>
              <a:path w="19208" h="1134">
                <a:moveTo>
                  <a:pt x="19208" y="0"/>
                </a:moveTo>
                <a:lnTo>
                  <a:pt x="19208" y="1134"/>
                </a:lnTo>
                <a:lnTo>
                  <a:pt x="507" y="1132"/>
                </a:lnTo>
                <a:lnTo>
                  <a:pt x="0" y="566"/>
                </a:lnTo>
                <a:lnTo>
                  <a:pt x="0" y="0"/>
                </a:lnTo>
                <a:lnTo>
                  <a:pt x="19208" y="0"/>
                </a:lnTo>
                <a:close/>
              </a:path>
            </a:pathLst>
          </a:cu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sz="1800"/>
          </a:p>
        </p:txBody>
      </p:sp>
      <p:pic>
        <p:nvPicPr>
          <p:cNvPr id="7" name="图片 6" descr="/Users/retop/Desktop/临时文件/ppt模版/图片3.png图片3"/>
          <p:cNvPicPr>
            <a:picLocks noChangeAspect="1"/>
          </p:cNvPicPr>
          <p:nvPr userDrawn="1"/>
        </p:nvPicPr>
        <p:blipFill>
          <a:blip r:embed="rId11" cstate="print"/>
          <a:srcRect/>
          <a:stretch>
            <a:fillRect/>
          </a:stretch>
        </p:blipFill>
        <p:spPr>
          <a:xfrm>
            <a:off x="10059670" y="0"/>
            <a:ext cx="2139315" cy="720090"/>
          </a:xfrm>
          <a:prstGeom prst="rect">
            <a:avLst/>
          </a:prstGeom>
        </p:spPr>
      </p:pic>
      <p:sp>
        <p:nvSpPr>
          <p:cNvPr id="2" name="文本框 1"/>
          <p:cNvSpPr txBox="1"/>
          <p:nvPr userDrawn="1"/>
        </p:nvSpPr>
        <p:spPr>
          <a:xfrm>
            <a:off x="883920" y="952500"/>
            <a:ext cx="2970530" cy="368300"/>
          </a:xfrm>
          <a:prstGeom prst="rect">
            <a:avLst/>
          </a:prstGeom>
          <a:noFill/>
        </p:spPr>
        <p:txBody>
          <a:bodyPr wrap="square" rtlCol="0">
            <a:spAutoFit/>
          </a:bodyPr>
          <a:lstStyle/>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txStyles>
    <p:titleStyle>
      <a:lvl1pPr algn="l" defTabSz="914400" rtl="0" eaLnBrk="1" latinLnBrk="0" hangingPunct="1">
        <a:lnSpc>
          <a:spcPts val="42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3" name="图片 2" descr="/Users/retop/Desktop/临时文件/ppt模版/logo_181副本.pnglogo_181副本"/>
          <p:cNvPicPr>
            <a:picLocks noChangeAspect="1"/>
          </p:cNvPicPr>
          <p:nvPr userDrawn="1"/>
        </p:nvPicPr>
        <p:blipFill>
          <a:blip r:embed="rId5" cstate="print"/>
          <a:srcRect/>
          <a:stretch>
            <a:fillRect/>
          </a:stretch>
        </p:blipFill>
        <p:spPr>
          <a:xfrm>
            <a:off x="10692850" y="216603"/>
            <a:ext cx="927100" cy="317500"/>
          </a:xfrm>
          <a:prstGeom prst="rect">
            <a:avLst/>
          </a:prstGeom>
        </p:spPr>
      </p:pic>
      <p:cxnSp>
        <p:nvCxnSpPr>
          <p:cNvPr id="4" name="直接连接符 3"/>
          <p:cNvCxnSpPr/>
          <p:nvPr userDrawn="1"/>
        </p:nvCxnSpPr>
        <p:spPr>
          <a:xfrm>
            <a:off x="540000" y="761915"/>
            <a:ext cx="11113200" cy="0"/>
          </a:xfrm>
          <a:prstGeom prst="line">
            <a:avLst/>
          </a:prstGeom>
          <a:ln w="6350">
            <a:gradFill>
              <a:gsLst>
                <a:gs pos="0">
                  <a:schemeClr val="tx2">
                    <a:lumMod val="95000"/>
                  </a:schemeClr>
                </a:gs>
                <a:gs pos="49000">
                  <a:schemeClr val="accent6">
                    <a:lumMod val="60000"/>
                    <a:lumOff val="40000"/>
                  </a:schemeClr>
                </a:gs>
                <a:gs pos="100000">
                  <a:schemeClr val="tx2">
                    <a:lumMod val="95000"/>
                  </a:schemeClr>
                </a:gs>
              </a:gsLst>
              <a:lin ang="0" scaled="1"/>
            </a:gradFill>
          </a:ln>
        </p:spPr>
        <p:style>
          <a:lnRef idx="1">
            <a:schemeClr val="accent1"/>
          </a:lnRef>
          <a:fillRef idx="0">
            <a:schemeClr val="accent1"/>
          </a:fillRef>
          <a:effectRef idx="0">
            <a:schemeClr val="accent1"/>
          </a:effectRef>
          <a:fontRef idx="minor">
            <a:schemeClr val="tx1"/>
          </a:fontRef>
        </p:style>
      </p:cxnSp>
      <p:sp>
        <p:nvSpPr>
          <p:cNvPr id="5" name="矩形 4"/>
          <p:cNvSpPr/>
          <p:nvPr userDrawn="1"/>
        </p:nvSpPr>
        <p:spPr>
          <a:xfrm>
            <a:off x="604520" y="216000"/>
            <a:ext cx="79375" cy="309245"/>
          </a:xfrm>
          <a:prstGeom prst="rect">
            <a:avLst/>
          </a:pr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mc:AlternateContent xmlns:mc="http://schemas.openxmlformats.org/markup-compatibility/2006">
    <mc:Choice xmlns:p14="http://schemas.microsoft.com/office/powerpoint/2010/main" Requires="p14">
      <p:transition p14:dur="250" advTm="1000">
        <p:fade/>
      </p:transition>
    </mc:Choice>
    <mc:Fallback>
      <p:transition advTm="1000">
        <p:fade/>
      </p:transition>
    </mc:Fallback>
  </mc:AlternateContent>
  <p:hf hdr="0" dt="0"/>
  <p:txStyles>
    <p:titleStyle>
      <a:lvl1pPr algn="l" defTabSz="914400" rtl="0" eaLnBrk="1" latinLnBrk="0" hangingPunct="1">
        <a:lnSpc>
          <a:spcPts val="42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charset="-122"/>
                <a:ea typeface="微软雅黑" panose="020B0503020204020204" charset="-122"/>
              </a:defRPr>
            </a:lvl1pPr>
          </a:lstStyle>
          <a:p>
            <a:fld id="{9A1057F7-6327-4BEE-B661-7C49AC5FF89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charset="-122"/>
                <a:ea typeface="微软雅黑" panose="020B0503020204020204" charset="-122"/>
              </a:defRPr>
            </a:lvl1pPr>
          </a:lstStyle>
          <a:p>
            <a:fld id="{BF369687-1196-4D4C-937E-F836EEF7F681}" type="slidenum">
              <a:rPr lang="zh-CN" altLang="en-US" smtClean="0"/>
            </a:fld>
            <a:endParaRPr lang="zh-CN" altLang="en-US"/>
          </a:p>
        </p:txBody>
      </p:sp>
      <p:sp>
        <p:nvSpPr>
          <p:cNvPr id="11" name="Rectangle 61"/>
          <p:cNvSpPr>
            <a:spLocks noChangeArrowheads="1"/>
          </p:cNvSpPr>
          <p:nvPr userDrawn="1"/>
        </p:nvSpPr>
        <p:spPr bwMode="auto">
          <a:xfrm>
            <a:off x="-6137" y="1"/>
            <a:ext cx="12188967" cy="648000"/>
          </a:xfrm>
          <a:prstGeom prst="rect">
            <a:avLst/>
          </a:prstGeom>
          <a:solidFill>
            <a:srgbClr val="4D78FF"/>
          </a:solidFill>
          <a:ln>
            <a:noFill/>
          </a:ln>
        </p:spPr>
        <p:txBody>
          <a:bodyPr vert="horz" wrap="square" lIns="91440" tIns="45720" rIns="91440" bIns="45720" numCol="1" anchor="t" anchorCtr="0" compatLnSpc="1"/>
          <a:lstStyle/>
          <a:p>
            <a:endParaRPr lang="en-US" sz="1800"/>
          </a:p>
        </p:txBody>
      </p:sp>
      <p:sp>
        <p:nvSpPr>
          <p:cNvPr id="13" name="Freeform 62"/>
          <p:cNvSpPr/>
          <p:nvPr userDrawn="1"/>
        </p:nvSpPr>
        <p:spPr bwMode="auto">
          <a:xfrm>
            <a:off x="1905" y="1"/>
            <a:ext cx="12197080" cy="720090"/>
          </a:xfrm>
          <a:custGeom>
            <a:avLst/>
            <a:gdLst>
              <a:gd name="connsiteX0" fmla="*/ 19208 w 19208"/>
              <a:gd name="connsiteY0" fmla="*/ 0 h 1134"/>
              <a:gd name="connsiteX1" fmla="*/ 19208 w 19208"/>
              <a:gd name="connsiteY1" fmla="*/ 1134 h 1134"/>
              <a:gd name="connsiteX2" fmla="*/ 507 w 19208"/>
              <a:gd name="connsiteY2" fmla="*/ 1132 h 1134"/>
              <a:gd name="connsiteX3" fmla="*/ 0 w 19208"/>
              <a:gd name="connsiteY3" fmla="*/ 566 h 1134"/>
              <a:gd name="connsiteX4" fmla="*/ 0 w 19208"/>
              <a:gd name="connsiteY4" fmla="*/ 0 h 1134"/>
              <a:gd name="connsiteX5" fmla="*/ 19208 w 19208"/>
              <a:gd name="connsiteY5" fmla="*/ 0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0" t="0" r="r" b="b"/>
            <a:pathLst>
              <a:path w="19208" h="1134">
                <a:moveTo>
                  <a:pt x="19208" y="0"/>
                </a:moveTo>
                <a:lnTo>
                  <a:pt x="19208" y="1134"/>
                </a:lnTo>
                <a:lnTo>
                  <a:pt x="507" y="1132"/>
                </a:lnTo>
                <a:lnTo>
                  <a:pt x="0" y="566"/>
                </a:lnTo>
                <a:lnTo>
                  <a:pt x="0" y="0"/>
                </a:lnTo>
                <a:lnTo>
                  <a:pt x="19208" y="0"/>
                </a:lnTo>
                <a:close/>
              </a:path>
            </a:pathLst>
          </a:cu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sz="1800"/>
          </a:p>
        </p:txBody>
      </p:sp>
      <p:pic>
        <p:nvPicPr>
          <p:cNvPr id="15" name="图片 14" descr="/Users/retop/Desktop/临时文件/ppt模版/图片3.png图片3"/>
          <p:cNvPicPr>
            <a:picLocks noChangeAspect="1"/>
          </p:cNvPicPr>
          <p:nvPr userDrawn="1"/>
        </p:nvPicPr>
        <p:blipFill>
          <a:blip r:embed="rId15" cstate="print"/>
          <a:srcRect/>
          <a:stretch>
            <a:fillRect/>
          </a:stretch>
        </p:blipFill>
        <p:spPr>
          <a:xfrm>
            <a:off x="10059670" y="0"/>
            <a:ext cx="2139315" cy="72009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914400" rtl="0" eaLnBrk="1" latinLnBrk="0" hangingPunct="1">
        <a:lnSpc>
          <a:spcPct val="90000"/>
        </a:lnSpc>
        <a:spcBef>
          <a:spcPct val="0"/>
        </a:spcBef>
        <a:buNone/>
        <a:defRPr sz="4400" kern="1200">
          <a:solidFill>
            <a:srgbClr val="0070C0"/>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50000"/>
        </a:lnSpc>
        <a:spcBef>
          <a:spcPts val="1000"/>
        </a:spcBef>
        <a:buFont typeface="Wingdings" panose="05000000000000000000" pitchFamily="2" charset="2"/>
        <a:buChar char="n"/>
        <a:defRPr sz="2800" kern="1200">
          <a:solidFill>
            <a:schemeClr val="tx1">
              <a:lumMod val="50000"/>
              <a:lumOff val="50000"/>
            </a:schemeClr>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lumMod val="50000"/>
              <a:lumOff val="50000"/>
            </a:schemeClr>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lumMod val="50000"/>
              <a:lumOff val="50000"/>
            </a:schemeClr>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slideLayout" Target="../slideLayouts/slideLayout4.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6" Type="http://schemas.openxmlformats.org/officeDocument/2006/relationships/slideLayout" Target="../slideLayouts/slideLayout4.xml"/><Relationship Id="rId25" Type="http://schemas.openxmlformats.org/officeDocument/2006/relationships/tags" Target="../tags/tag41.xml"/><Relationship Id="rId24" Type="http://schemas.openxmlformats.org/officeDocument/2006/relationships/tags" Target="../tags/tag40.xml"/><Relationship Id="rId23" Type="http://schemas.openxmlformats.org/officeDocument/2006/relationships/tags" Target="../tags/tag39.xml"/><Relationship Id="rId22" Type="http://schemas.openxmlformats.org/officeDocument/2006/relationships/tags" Target="../tags/tag38.xml"/><Relationship Id="rId21" Type="http://schemas.openxmlformats.org/officeDocument/2006/relationships/tags" Target="../tags/tag37.xml"/><Relationship Id="rId20" Type="http://schemas.openxmlformats.org/officeDocument/2006/relationships/tags" Target="../tags/tag36.xml"/><Relationship Id="rId2" Type="http://schemas.openxmlformats.org/officeDocument/2006/relationships/tags" Target="../tags/tag18.xml"/><Relationship Id="rId19" Type="http://schemas.openxmlformats.org/officeDocument/2006/relationships/tags" Target="../tags/tag35.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6" Type="http://schemas.openxmlformats.org/officeDocument/2006/relationships/slideLayout" Target="../slideLayouts/slideLayout4.xml"/><Relationship Id="rId25" Type="http://schemas.openxmlformats.org/officeDocument/2006/relationships/tags" Target="../tags/tag66.xml"/><Relationship Id="rId24" Type="http://schemas.openxmlformats.org/officeDocument/2006/relationships/tags" Target="../tags/tag65.xml"/><Relationship Id="rId23" Type="http://schemas.openxmlformats.org/officeDocument/2006/relationships/tags" Target="../tags/tag64.xml"/><Relationship Id="rId22" Type="http://schemas.openxmlformats.org/officeDocument/2006/relationships/tags" Target="../tags/tag63.xml"/><Relationship Id="rId21" Type="http://schemas.openxmlformats.org/officeDocument/2006/relationships/tags" Target="../tags/tag62.xml"/><Relationship Id="rId20" Type="http://schemas.openxmlformats.org/officeDocument/2006/relationships/tags" Target="../tags/tag61.xml"/><Relationship Id="rId2" Type="http://schemas.openxmlformats.org/officeDocument/2006/relationships/tags" Target="../tags/tag43.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9" Type="http://schemas.openxmlformats.org/officeDocument/2006/relationships/diagramColors" Target="../diagrams/colors3.xml"/><Relationship Id="rId8" Type="http://schemas.openxmlformats.org/officeDocument/2006/relationships/diagramQuickStyle" Target="../diagrams/quickStyle3.xml"/><Relationship Id="rId7" Type="http://schemas.openxmlformats.org/officeDocument/2006/relationships/diagramLayout" Target="../diagrams/layout3.xml"/><Relationship Id="rId6" Type="http://schemas.openxmlformats.org/officeDocument/2006/relationships/diagramData" Target="../diagrams/data3.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1" Type="http://schemas.openxmlformats.org/officeDocument/2006/relationships/slideLayout" Target="../slideLayouts/slideLayout4.xml"/><Relationship Id="rId10" Type="http://schemas.microsoft.com/office/2007/relationships/diagramDrawing" Target="../diagrams/drawing3.xml"/><Relationship Id="rId1"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5.svg"/><Relationship Id="rId7" Type="http://schemas.openxmlformats.org/officeDocument/2006/relationships/image" Target="../media/image14.png"/><Relationship Id="rId6" Type="http://schemas.openxmlformats.org/officeDocument/2006/relationships/image" Target="../media/image4.svg"/><Relationship Id="rId5" Type="http://schemas.openxmlformats.org/officeDocument/2006/relationships/image" Target="../media/image13.png"/><Relationship Id="rId4" Type="http://schemas.openxmlformats.org/officeDocument/2006/relationships/image" Target="../media/image3.svg"/><Relationship Id="rId3" Type="http://schemas.openxmlformats.org/officeDocument/2006/relationships/image" Target="../media/image12.png"/><Relationship Id="rId2" Type="http://schemas.openxmlformats.org/officeDocument/2006/relationships/image" Target="../media/image2.sv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3" Type="http://schemas.openxmlformats.org/officeDocument/2006/relationships/slideLayout" Target="../slideLayouts/slideLayout4.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tags" Target="../tags/tag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4.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4.xml"/><Relationship Id="rId2" Type="http://schemas.openxmlformats.org/officeDocument/2006/relationships/image" Target="../media/image26.png"/><Relationship Id="rId1" Type="http://schemas.openxmlformats.org/officeDocument/2006/relationships/image" Target="../media/image25.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xml"/><Relationship Id="rId2" Type="http://schemas.openxmlformats.org/officeDocument/2006/relationships/image" Target="../media/image28.png"/><Relationship Id="rId1"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4.xml"/><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8.png"/><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4.xml"/><Relationship Id="rId2" Type="http://schemas.openxmlformats.org/officeDocument/2006/relationships/image" Target="../media/image40.png"/><Relationship Id="rId1" Type="http://schemas.openxmlformats.org/officeDocument/2006/relationships/image" Target="../media/image39.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xml"/><Relationship Id="rId2" Type="http://schemas.openxmlformats.org/officeDocument/2006/relationships/image" Target="../media/image42.png"/><Relationship Id="rId1"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image" Target="../media/image49.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4.xml"/><Relationship Id="rId2" Type="http://schemas.openxmlformats.org/officeDocument/2006/relationships/image" Target="../media/image51.png"/><Relationship Id="rId1"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image" Target="../media/image55.png"/></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4.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56.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2" Type="http://schemas.openxmlformats.org/officeDocument/2006/relationships/notesSlide" Target="../notesSlides/notesSlide34.xml"/><Relationship Id="rId11" Type="http://schemas.openxmlformats.org/officeDocument/2006/relationships/slideLayout" Target="../slideLayouts/slideLayout4.xml"/><Relationship Id="rId10" Type="http://schemas.openxmlformats.org/officeDocument/2006/relationships/tags" Target="../tags/tag95.xml"/><Relationship Id="rId1" Type="http://schemas.openxmlformats.org/officeDocument/2006/relationships/tags" Target="../tags/tag8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4.xml"/><Relationship Id="rId2" Type="http://schemas.openxmlformats.org/officeDocument/2006/relationships/image" Target="../media/image61.png"/><Relationship Id="rId1" Type="http://schemas.openxmlformats.org/officeDocument/2006/relationships/image" Target="../media/image60.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image" Target="../media/image65.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8.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9.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0.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7" Type="http://schemas.openxmlformats.org/officeDocument/2006/relationships/slideLayout" Target="../slideLayouts/slideLayout4.xml"/><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4.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63918" y="2268855"/>
            <a:ext cx="10601325" cy="706755"/>
          </a:xfrm>
          <a:prstGeom prst="rect">
            <a:avLst/>
          </a:prstGeom>
          <a:noFill/>
          <a:effectLst/>
        </p:spPr>
        <p:txBody>
          <a:bodyPr wrap="square" rtlCol="0">
            <a:spAutoFit/>
            <a:scene3d>
              <a:camera prst="orthographicFront"/>
              <a:lightRig rig="soft" dir="t">
                <a:rot lat="0" lon="0" rev="15600000"/>
              </a:lightRig>
            </a:scene3d>
            <a:sp3d prstMaterial="softEdge">
              <a:bevelT w="0" h="0"/>
            </a:sp3d>
          </a:bodyPr>
          <a:lstStyle/>
          <a:p>
            <a:pPr algn="ctr" fontAlgn="auto"/>
            <a:r>
              <a:rPr lang="zh-CN" altLang="en-US" sz="4000" b="1" dirty="0">
                <a:solidFill>
                  <a:schemeClr val="tx2"/>
                </a:solidFill>
                <a:latin typeface="微软雅黑" panose="020B0503020204020204" charset="-122"/>
                <a:ea typeface="微软雅黑" panose="020B0503020204020204" charset="-122"/>
                <a:sym typeface="+mn-ea"/>
              </a:rPr>
              <a:t>强化预算管理信息化建设的实践与探索</a:t>
            </a:r>
            <a:endParaRPr lang="zh-CN" sz="4000" kern="1600" spc="500" dirty="0">
              <a:gradFill>
                <a:gsLst>
                  <a:gs pos="0">
                    <a:srgbClr val="FFFFFF">
                      <a:lumMod val="0"/>
                      <a:lumOff val="100000"/>
                    </a:srgbClr>
                  </a:gs>
                  <a:gs pos="100000">
                    <a:schemeClr val="accent5">
                      <a:lumMod val="20000"/>
                      <a:lumOff val="80000"/>
                    </a:schemeClr>
                  </a:gs>
                </a:gsLst>
                <a:lin ang="5400000" scaled="0"/>
              </a:gradFill>
              <a:effectLst/>
              <a:uFillTx/>
              <a:latin typeface="微软雅黑" panose="020B0503020204020204" charset="-122"/>
              <a:ea typeface="微软雅黑" panose="020B0503020204020204" charset="-122"/>
            </a:endParaRPr>
          </a:p>
        </p:txBody>
      </p:sp>
      <p:sp>
        <p:nvSpPr>
          <p:cNvPr id="6" name="文本框 5"/>
          <p:cNvSpPr txBox="1"/>
          <p:nvPr/>
        </p:nvSpPr>
        <p:spPr>
          <a:xfrm>
            <a:off x="2547620" y="5612130"/>
            <a:ext cx="5949315" cy="398780"/>
          </a:xfrm>
          <a:prstGeom prst="rect">
            <a:avLst/>
          </a:prstGeom>
          <a:noFill/>
        </p:spPr>
        <p:txBody>
          <a:bodyPr wrap="square" rtlCol="0">
            <a:spAutoFit/>
          </a:bodyPr>
          <a:lstStyle/>
          <a:p>
            <a:pPr algn="l"/>
            <a:r>
              <a:rPr lang="zh-CN" altLang="en-US" sz="2000" b="1" dirty="0">
                <a:solidFill>
                  <a:srgbClr val="0D0D0D"/>
                </a:solidFill>
                <a:latin typeface="微软雅黑" panose="020B0503020204020204" charset="-122"/>
                <a:ea typeface="微软雅黑" panose="020B0503020204020204" charset="-122"/>
                <a:cs typeface="微软雅黑" panose="020B0503020204020204" charset="-122"/>
              </a:rPr>
              <a:t>汇报人：李辛培       汇报时间：2020年11月</a:t>
            </a:r>
            <a:r>
              <a:rPr lang="en-US" altLang="zh-CN" sz="2000" b="1" dirty="0">
                <a:solidFill>
                  <a:srgbClr val="0D0D0D"/>
                </a:solidFill>
                <a:latin typeface="微软雅黑" panose="020B0503020204020204" charset="-122"/>
                <a:ea typeface="微软雅黑" panose="020B0503020204020204" charset="-122"/>
                <a:cs typeface="微软雅黑" panose="020B0503020204020204" charset="-122"/>
              </a:rPr>
              <a:t>3</a:t>
            </a:r>
            <a:r>
              <a:rPr lang="zh-CN" altLang="en-US" sz="2000" b="1" dirty="0">
                <a:solidFill>
                  <a:srgbClr val="0D0D0D"/>
                </a:solidFill>
                <a:latin typeface="微软雅黑" panose="020B0503020204020204" charset="-122"/>
                <a:ea typeface="微软雅黑" panose="020B0503020204020204" charset="-122"/>
                <a:cs typeface="微软雅黑" panose="020B0503020204020204" charset="-122"/>
              </a:rPr>
              <a:t>日</a:t>
            </a:r>
            <a:endParaRPr lang="zh-CN" altLang="en-US" sz="1600" dirty="0">
              <a:solidFill>
                <a:srgbClr val="0D0D0D"/>
              </a:solidFill>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cstate="print"/>
          <a:stretch>
            <a:fillRect/>
          </a:stretch>
        </p:blipFill>
        <p:spPr>
          <a:xfrm>
            <a:off x="8199120" y="5427980"/>
            <a:ext cx="3992880" cy="12884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81663" y="100331"/>
            <a:ext cx="10400306" cy="521970"/>
          </a:xfrm>
          <a:prstGeom prst="rect">
            <a:avLst/>
          </a:prstGeom>
          <a:noFill/>
        </p:spPr>
        <p:txBody>
          <a:bodyPr wrap="square" rtlCol="0">
            <a:spAutoFit/>
          </a:bodyPr>
          <a:lstStyle/>
          <a:p>
            <a:r>
              <a:rPr lang="zh-CN" altLang="en-US" sz="2600" b="1">
                <a:solidFill>
                  <a:schemeClr val="tx2"/>
                </a:solidFill>
                <a:latin typeface="微软雅黑" panose="020B0503020204020204" charset="-122"/>
                <a:ea typeface="微软雅黑" panose="020B0503020204020204" charset="-122"/>
                <a:cs typeface="+mj-cs"/>
              </a:rPr>
              <a:t>社会主义先行示范区——深圳</a:t>
            </a:r>
            <a:endParaRPr lang="zh-CN" altLang="en-US" sz="2800" dirty="0">
              <a:solidFill>
                <a:schemeClr val="tx2"/>
              </a:solidFill>
              <a:latin typeface="微软雅黑" panose="020B0503020204020204" charset="-122"/>
              <a:ea typeface="微软雅黑" panose="020B0503020204020204" charset="-122"/>
            </a:endParaRPr>
          </a:p>
        </p:txBody>
      </p:sp>
      <p:sp>
        <p:nvSpPr>
          <p:cNvPr id="8" name="矩形 7"/>
          <p:cNvSpPr/>
          <p:nvPr/>
        </p:nvSpPr>
        <p:spPr>
          <a:xfrm>
            <a:off x="442665" y="1674857"/>
            <a:ext cx="9687297" cy="2862322"/>
          </a:xfrm>
          <a:prstGeom prst="rect">
            <a:avLst/>
          </a:prstGeom>
        </p:spPr>
        <p:txBody>
          <a:bodyPr wrap="square">
            <a:spAutoFit/>
          </a:bodyPr>
          <a:lstStyle/>
          <a:p>
            <a:pPr marL="171450" lvl="1" indent="-171450" eaLnBrk="0" fontAlgn="base" hangingPunct="0">
              <a:spcBef>
                <a:spcPts val="1200"/>
              </a:spcBef>
              <a:spcAft>
                <a:spcPts val="1200"/>
              </a:spcAft>
              <a:buFont typeface="Wingdings" panose="05000000000000000000" pitchFamily="2" charset="2"/>
              <a:buChar char="n"/>
              <a:defRPr/>
            </a:pPr>
            <a:r>
              <a:rPr lang="zh-CN" altLang="en-US" sz="2000" dirty="0">
                <a:solidFill>
                  <a:schemeClr val="bg1"/>
                </a:solidFill>
                <a:latin typeface="微软雅黑" panose="020B0503020204020204" charset="-122"/>
                <a:ea typeface="微软雅黑" panose="020B0503020204020204" charset="-122"/>
              </a:rPr>
              <a:t>“</a:t>
            </a:r>
            <a:r>
              <a:rPr lang="zh-CN" altLang="zh-CN" sz="2000" dirty="0">
                <a:solidFill>
                  <a:schemeClr val="bg1"/>
                </a:solidFill>
                <a:latin typeface="微软雅黑" panose="020B0503020204020204" charset="-122"/>
                <a:ea typeface="微软雅黑" panose="020B0503020204020204" charset="-122"/>
              </a:rPr>
              <a:t>改革创新</a:t>
            </a:r>
            <a:r>
              <a:rPr lang="zh-CN" altLang="en-US" sz="2000" dirty="0">
                <a:solidFill>
                  <a:schemeClr val="bg1"/>
                </a:solidFill>
                <a:latin typeface="微软雅黑" panose="020B0503020204020204" charset="-122"/>
                <a:ea typeface="微软雅黑" panose="020B0503020204020204" charset="-122"/>
              </a:rPr>
              <a:t>”</a:t>
            </a:r>
            <a:r>
              <a:rPr lang="zh-CN" altLang="zh-CN" sz="2000" dirty="0">
                <a:solidFill>
                  <a:schemeClr val="bg1"/>
                </a:solidFill>
                <a:latin typeface="微软雅黑" panose="020B0503020204020204" charset="-122"/>
                <a:ea typeface="微软雅黑" panose="020B0503020204020204" charset="-122"/>
              </a:rPr>
              <a:t>：预算编制执行改革、事权与支出责任划分改革、地方政府债券改革、专项资金管理改革、预算绩效管理改革、“智慧财政”建设，一系列的改革都走在全国前列，贡献了深圳经验、深圳样本。</a:t>
            </a:r>
            <a:endParaRPr lang="zh-CN" altLang="zh-CN" sz="2000" dirty="0">
              <a:solidFill>
                <a:schemeClr val="bg1"/>
              </a:solidFill>
              <a:latin typeface="微软雅黑" panose="020B0503020204020204" charset="-122"/>
              <a:ea typeface="微软雅黑" panose="020B0503020204020204" charset="-122"/>
            </a:endParaRPr>
          </a:p>
          <a:p>
            <a:pPr marL="171450" lvl="1" indent="-171450" eaLnBrk="0" fontAlgn="base" hangingPunct="0">
              <a:spcBef>
                <a:spcPts val="1200"/>
              </a:spcBef>
              <a:spcAft>
                <a:spcPts val="1200"/>
              </a:spcAft>
              <a:buFont typeface="Wingdings" panose="05000000000000000000" pitchFamily="2" charset="2"/>
              <a:buChar char="n"/>
              <a:defRPr/>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深圳发挥预算管理改革的“龙头”作用，使各单位“理财用财”理念得到转变。进一步深化预算管理体制改革，优化项目库建设，完善预算支出标准体系，编早编细编实部门预算。同时，落实预算管理主体责任，强化预算执行管理，建立预算执行情况与预算安排挂钩机制。此外，持续深入推进财政预决算公开，以公开透明和强化监督，转变各单位各部门理财用财理念。</a:t>
            </a:r>
            <a:endParaRPr lang="en-US" altLang="zh-CN" sz="2000" dirty="0">
              <a:solidFill>
                <a:schemeClr val="bg1"/>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86900" y="1646449"/>
            <a:ext cx="3106445" cy="3108877"/>
            <a:chOff x="495676" y="1846755"/>
            <a:chExt cx="3339551" cy="3164490"/>
          </a:xfrm>
        </p:grpSpPr>
        <p:sp>
          <p:nvSpPr>
            <p:cNvPr id="5" name="Oval 2"/>
            <p:cNvSpPr/>
            <p:nvPr/>
          </p:nvSpPr>
          <p:spPr bwMode="auto">
            <a:xfrm>
              <a:off x="495676" y="1846755"/>
              <a:ext cx="3339551" cy="3164490"/>
            </a:xfrm>
            <a:prstGeom prst="ellipse">
              <a:avLst/>
            </a:prstGeom>
            <a:solidFill>
              <a:srgbClr val="F8534D"/>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nb-NO" altLang="zh-CN" sz="4800" b="1" dirty="0">
                <a:solidFill>
                  <a:schemeClr val="bg1"/>
                </a:solidFill>
                <a:latin typeface="微软雅黑" panose="020B0503020204020204" charset="-122"/>
                <a:ea typeface="微软雅黑" panose="020B0503020204020204" charset="-122"/>
              </a:endParaRPr>
            </a:p>
          </p:txBody>
        </p:sp>
        <p:sp>
          <p:nvSpPr>
            <p:cNvPr id="6" name="矩形 5"/>
            <p:cNvSpPr/>
            <p:nvPr/>
          </p:nvSpPr>
          <p:spPr>
            <a:xfrm>
              <a:off x="598507" y="2734044"/>
              <a:ext cx="3133888" cy="1597739"/>
            </a:xfrm>
            <a:prstGeom prst="rect">
              <a:avLst/>
            </a:prstGeom>
          </p:spPr>
          <p:txBody>
            <a:bodyPr wrap="square">
              <a:spAutoFit/>
            </a:bodyPr>
            <a:lstStyle/>
            <a:p>
              <a:pPr algn="ctr"/>
              <a:r>
                <a:rPr lang="zh-CN" altLang="en-US" sz="3200" dirty="0">
                  <a:solidFill>
                    <a:schemeClr val="tx2"/>
                  </a:solidFill>
                  <a:latin typeface="微软雅黑" panose="020B0503020204020204" charset="-122"/>
                  <a:ea typeface="微软雅黑" panose="020B0503020204020204" charset="-122"/>
                </a:rPr>
                <a:t>如何在更高水平上深化内部控制建设</a:t>
              </a:r>
              <a:endParaRPr lang="zh-CN" altLang="en-US" sz="3200" dirty="0">
                <a:solidFill>
                  <a:schemeClr val="tx2"/>
                </a:solidFill>
                <a:latin typeface="微软雅黑" panose="020B0503020204020204" charset="-122"/>
                <a:ea typeface="微软雅黑" panose="020B0503020204020204" charset="-122"/>
              </a:endParaRPr>
            </a:p>
          </p:txBody>
        </p:sp>
      </p:grpSp>
      <p:grpSp>
        <p:nvGrpSpPr>
          <p:cNvPr id="8" name="组合 7"/>
          <p:cNvGrpSpPr/>
          <p:nvPr/>
        </p:nvGrpSpPr>
        <p:grpSpPr>
          <a:xfrm>
            <a:off x="4687818" y="1646449"/>
            <a:ext cx="3106445" cy="3108877"/>
            <a:chOff x="4594667" y="2158147"/>
            <a:chExt cx="3339551" cy="3164490"/>
          </a:xfrm>
        </p:grpSpPr>
        <p:sp>
          <p:nvSpPr>
            <p:cNvPr id="9" name="Oval 38"/>
            <p:cNvSpPr/>
            <p:nvPr/>
          </p:nvSpPr>
          <p:spPr bwMode="auto">
            <a:xfrm>
              <a:off x="4594667" y="2158147"/>
              <a:ext cx="3339551" cy="3164490"/>
            </a:xfrm>
            <a:prstGeom prst="ellips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nb-NO" altLang="zh-CN" sz="4800" b="1" dirty="0">
                <a:solidFill>
                  <a:schemeClr val="bg1"/>
                </a:solidFill>
                <a:latin typeface="微软雅黑" panose="020B0503020204020204" charset="-122"/>
                <a:ea typeface="微软雅黑" panose="020B0503020204020204" charset="-122"/>
              </a:endParaRPr>
            </a:p>
          </p:txBody>
        </p:sp>
        <p:sp>
          <p:nvSpPr>
            <p:cNvPr id="10" name="矩形 9"/>
            <p:cNvSpPr/>
            <p:nvPr/>
          </p:nvSpPr>
          <p:spPr>
            <a:xfrm>
              <a:off x="4734653" y="3071165"/>
              <a:ext cx="3133888" cy="1597739"/>
            </a:xfrm>
            <a:prstGeom prst="rect">
              <a:avLst/>
            </a:prstGeom>
          </p:spPr>
          <p:txBody>
            <a:bodyPr wrap="square">
              <a:spAutoFit/>
            </a:bodyPr>
            <a:lstStyle/>
            <a:p>
              <a:pPr algn="ctr"/>
              <a:r>
                <a:rPr lang="zh-CN" altLang="en-US" sz="3200" dirty="0">
                  <a:solidFill>
                    <a:schemeClr val="tx2"/>
                  </a:solidFill>
                  <a:latin typeface="微软雅黑" panose="020B0503020204020204" charset="-122"/>
                  <a:ea typeface="微软雅黑" panose="020B0503020204020204" charset="-122"/>
                </a:rPr>
                <a:t>如何在更高质量上全面实施绩效管理</a:t>
              </a:r>
              <a:endParaRPr lang="zh-CN" altLang="en-US" sz="3200" dirty="0">
                <a:solidFill>
                  <a:schemeClr val="tx2"/>
                </a:solidFill>
                <a:latin typeface="微软雅黑" panose="020B0503020204020204" charset="-122"/>
                <a:ea typeface="微软雅黑" panose="020B0503020204020204" charset="-122"/>
              </a:endParaRPr>
            </a:p>
          </p:txBody>
        </p:sp>
      </p:grpSp>
      <p:grpSp>
        <p:nvGrpSpPr>
          <p:cNvPr id="14" name="组合 13"/>
          <p:cNvGrpSpPr/>
          <p:nvPr/>
        </p:nvGrpSpPr>
        <p:grpSpPr>
          <a:xfrm>
            <a:off x="8288737" y="1670016"/>
            <a:ext cx="3105703" cy="3108025"/>
            <a:chOff x="8151111" y="2023638"/>
            <a:chExt cx="3338753" cy="3163623"/>
          </a:xfrm>
        </p:grpSpPr>
        <p:sp>
          <p:nvSpPr>
            <p:cNvPr id="15" name="Oval 40"/>
            <p:cNvSpPr/>
            <p:nvPr/>
          </p:nvSpPr>
          <p:spPr bwMode="auto">
            <a:xfrm>
              <a:off x="8151111" y="2023638"/>
              <a:ext cx="3338753" cy="3163623"/>
            </a:xfrm>
            <a:prstGeom prst="ellipse">
              <a:avLst/>
            </a:prstGeom>
            <a:solidFill>
              <a:srgbClr val="1C56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4800" b="1" dirty="0">
                <a:solidFill>
                  <a:schemeClr val="bg1"/>
                </a:solidFill>
                <a:latin typeface="微软雅黑" panose="020B0503020204020204" charset="-122"/>
                <a:ea typeface="微软雅黑" panose="020B0503020204020204" charset="-122"/>
              </a:endParaRPr>
            </a:p>
          </p:txBody>
        </p:sp>
        <p:sp>
          <p:nvSpPr>
            <p:cNvPr id="16" name="矩形 15"/>
            <p:cNvSpPr/>
            <p:nvPr/>
          </p:nvSpPr>
          <p:spPr>
            <a:xfrm>
              <a:off x="8301549" y="2864440"/>
              <a:ext cx="3133888" cy="1597739"/>
            </a:xfrm>
            <a:prstGeom prst="rect">
              <a:avLst/>
            </a:prstGeom>
          </p:spPr>
          <p:txBody>
            <a:bodyPr wrap="square">
              <a:spAutoFit/>
            </a:bodyPr>
            <a:lstStyle/>
            <a:p>
              <a:pPr algn="ctr"/>
              <a:r>
                <a:rPr lang="zh-CN" altLang="en-US" sz="3200" dirty="0">
                  <a:solidFill>
                    <a:schemeClr val="tx2"/>
                  </a:solidFill>
                  <a:latin typeface="微软雅黑" panose="020B0503020204020204" charset="-122"/>
                  <a:ea typeface="微软雅黑" panose="020B0503020204020204" charset="-122"/>
                </a:rPr>
                <a:t>如何在更高层次上推进信息化建设</a:t>
              </a:r>
              <a:endParaRPr lang="zh-CN" altLang="en-US" sz="3200" dirty="0">
                <a:solidFill>
                  <a:schemeClr val="tx2"/>
                </a:solidFill>
                <a:latin typeface="微软雅黑" panose="020B0503020204020204" charset="-122"/>
                <a:ea typeface="微软雅黑" panose="020B0503020204020204" charset="-122"/>
              </a:endParaRPr>
            </a:p>
          </p:txBody>
        </p:sp>
      </p:grpSp>
      <p:sp>
        <p:nvSpPr>
          <p:cNvPr id="17" name="箭头: 左右 16"/>
          <p:cNvSpPr/>
          <p:nvPr/>
        </p:nvSpPr>
        <p:spPr>
          <a:xfrm>
            <a:off x="4067747" y="2950018"/>
            <a:ext cx="689194" cy="523875"/>
          </a:xfrm>
          <a:prstGeom prst="leftRightArrow">
            <a:avLst>
              <a:gd name="adj1" fmla="val 55371"/>
              <a:gd name="adj2" fmla="val 5000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左右 17"/>
          <p:cNvSpPr/>
          <p:nvPr/>
        </p:nvSpPr>
        <p:spPr>
          <a:xfrm>
            <a:off x="7688852" y="2950017"/>
            <a:ext cx="689194" cy="523875"/>
          </a:xfrm>
          <a:prstGeom prst="leftRightArrow">
            <a:avLst>
              <a:gd name="adj1" fmla="val 55371"/>
              <a:gd name="adj2" fmla="val 5000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876134" y="149870"/>
            <a:ext cx="9159903" cy="521970"/>
          </a:xfrm>
          <a:prstGeom prst="rect">
            <a:avLst/>
          </a:prstGeom>
          <a:noFill/>
        </p:spPr>
        <p:txBody>
          <a:bodyPr wrap="square" rtlCol="0">
            <a:spAutoFit/>
          </a:bodyPr>
          <a:lstStyle/>
          <a:p>
            <a:r>
              <a:rPr lang="zh-CN" altLang="en-US" sz="2600" b="1">
                <a:solidFill>
                  <a:schemeClr val="tx2"/>
                </a:solidFill>
                <a:latin typeface="微软雅黑" panose="020B0503020204020204" charset="-122"/>
                <a:ea typeface="微软雅黑" panose="020B0503020204020204" charset="-122"/>
                <a:cs typeface="+mj-cs"/>
              </a:rPr>
              <a:t>行政事业单位内部控制与预算绩效管理、信息系统的融合</a:t>
            </a:r>
            <a:endParaRPr lang="zh-CN" altLang="en-US" sz="2800" dirty="0">
              <a:solidFill>
                <a:schemeClr val="tx2"/>
              </a:solidFill>
              <a:latin typeface="微软雅黑" panose="020B0503020204020204" charset="-122"/>
              <a:ea typeface="微软雅黑" panose="020B0503020204020204" charset="-122"/>
            </a:endParaRPr>
          </a:p>
        </p:txBody>
      </p:sp>
      <p:sp>
        <p:nvSpPr>
          <p:cNvPr id="20" name="文本框 19"/>
          <p:cNvSpPr txBox="1"/>
          <p:nvPr/>
        </p:nvSpPr>
        <p:spPr>
          <a:xfrm>
            <a:off x="1796995" y="5092810"/>
            <a:ext cx="2300696" cy="1198880"/>
          </a:xfrm>
          <a:prstGeom prst="rect">
            <a:avLst/>
          </a:prstGeom>
          <a:noFill/>
        </p:spPr>
        <p:txBody>
          <a:bodyPr wrap="square" rtlCol="0">
            <a:spAutoFit/>
          </a:bodyPr>
          <a:lstStyle/>
          <a:p>
            <a:r>
              <a:rPr kumimoji="1" lang="zh-CN" altLang="en-US" sz="3200" b="1" dirty="0">
                <a:solidFill>
                  <a:srgbClr val="4D78FF"/>
                </a:solidFill>
                <a:latin typeface="微软雅黑" panose="020B0503020204020204" charset="-122"/>
                <a:ea typeface="微软雅黑" panose="020B0503020204020204" charset="-122"/>
              </a:rPr>
              <a:t>防风险：</a:t>
            </a:r>
            <a:endParaRPr lang="zh-CN" altLang="en-US" sz="3200" dirty="0">
              <a:solidFill>
                <a:srgbClr val="92D050"/>
              </a:solidFill>
              <a:latin typeface="微软雅黑" panose="020B0503020204020204" charset="-122"/>
              <a:ea typeface="微软雅黑" panose="020B0503020204020204" charset="-122"/>
            </a:endParaRPr>
          </a:p>
          <a:p>
            <a:r>
              <a:rPr lang="en-US" altLang="zh-CN" sz="2000" dirty="0">
                <a:solidFill>
                  <a:schemeClr val="bg1"/>
                </a:solidFill>
                <a:latin typeface="微软雅黑" panose="020B0503020204020204" charset="-122"/>
                <a:ea typeface="微软雅黑" panose="020B0503020204020204" charset="-122"/>
              </a:rPr>
              <a:t>——</a:t>
            </a:r>
            <a:r>
              <a:rPr lang="zh-CN" altLang="en-US" sz="2000" dirty="0">
                <a:solidFill>
                  <a:schemeClr val="bg1"/>
                </a:solidFill>
                <a:latin typeface="微软雅黑" panose="020B0503020204020204" charset="-122"/>
                <a:ea typeface="微软雅黑" panose="020B0503020204020204" charset="-122"/>
              </a:rPr>
              <a:t>用制度管钱</a:t>
            </a:r>
            <a:endParaRPr lang="zh-CN" altLang="en-US" sz="2000" dirty="0">
              <a:solidFill>
                <a:schemeClr val="bg1"/>
              </a:solidFill>
              <a:latin typeface="微软雅黑" panose="020B0503020204020204" charset="-122"/>
              <a:ea typeface="微软雅黑" panose="020B0503020204020204" charset="-122"/>
            </a:endParaRPr>
          </a:p>
          <a:p>
            <a:r>
              <a:rPr lang="en-US" altLang="zh-CN" sz="2000" dirty="0">
                <a:solidFill>
                  <a:schemeClr val="bg1"/>
                </a:solidFill>
                <a:latin typeface="微软雅黑" panose="020B0503020204020204" charset="-122"/>
                <a:ea typeface="微软雅黑" panose="020B0503020204020204" charset="-122"/>
              </a:rPr>
              <a:t>——</a:t>
            </a:r>
            <a:r>
              <a:rPr lang="zh-CN" altLang="en-US" sz="2000" dirty="0">
                <a:solidFill>
                  <a:schemeClr val="bg1"/>
                </a:solidFill>
                <a:latin typeface="微软雅黑" panose="020B0503020204020204" charset="-122"/>
                <a:ea typeface="微软雅黑" panose="020B0503020204020204" charset="-122"/>
              </a:rPr>
              <a:t>按流程办事</a:t>
            </a:r>
            <a:endParaRPr lang="zh-CN" altLang="en-US" sz="2000" dirty="0">
              <a:solidFill>
                <a:schemeClr val="bg1"/>
              </a:solidFill>
              <a:latin typeface="微软雅黑" panose="020B0503020204020204" charset="-122"/>
              <a:ea typeface="微软雅黑" panose="020B0503020204020204" charset="-122"/>
            </a:endParaRPr>
          </a:p>
        </p:txBody>
      </p:sp>
      <p:sp>
        <p:nvSpPr>
          <p:cNvPr id="21" name="文本框 20"/>
          <p:cNvSpPr txBox="1"/>
          <p:nvPr/>
        </p:nvSpPr>
        <p:spPr>
          <a:xfrm>
            <a:off x="5458569" y="5092809"/>
            <a:ext cx="2031559" cy="1198880"/>
          </a:xfrm>
          <a:prstGeom prst="rect">
            <a:avLst/>
          </a:prstGeom>
          <a:noFill/>
        </p:spPr>
        <p:txBody>
          <a:bodyPr wrap="square" rtlCol="0">
            <a:spAutoFit/>
          </a:bodyPr>
          <a:lstStyle/>
          <a:p>
            <a:pPr algn="l">
              <a:buClrTx/>
              <a:buSzTx/>
              <a:buFontTx/>
            </a:pPr>
            <a:r>
              <a:rPr kumimoji="1" lang="zh-CN" altLang="en-US" sz="3200" b="1" dirty="0">
                <a:solidFill>
                  <a:srgbClr val="4D78FF"/>
                </a:solidFill>
                <a:latin typeface="微软雅黑" panose="020B0503020204020204" charset="-122"/>
                <a:ea typeface="微软雅黑" panose="020B0503020204020204" charset="-122"/>
              </a:rPr>
              <a:t>提绩效：</a:t>
            </a:r>
            <a:endParaRPr kumimoji="1" lang="zh-CN" altLang="en-US" sz="3200" b="1" dirty="0">
              <a:solidFill>
                <a:srgbClr val="FFFF00"/>
              </a:solidFill>
              <a:latin typeface="微软雅黑" panose="020B0503020204020204" charset="-122"/>
              <a:ea typeface="微软雅黑" panose="020B0503020204020204" charset="-122"/>
            </a:endParaRPr>
          </a:p>
          <a:p>
            <a:r>
              <a:rPr lang="en-US" altLang="zh-CN" sz="2000" dirty="0">
                <a:solidFill>
                  <a:schemeClr val="bg1"/>
                </a:solidFill>
                <a:latin typeface="微软雅黑" panose="020B0503020204020204" charset="-122"/>
                <a:ea typeface="微软雅黑" panose="020B0503020204020204" charset="-122"/>
              </a:rPr>
              <a:t>——</a:t>
            </a:r>
            <a:r>
              <a:rPr lang="zh-CN" altLang="en-US" sz="2000" dirty="0">
                <a:solidFill>
                  <a:schemeClr val="bg1"/>
                </a:solidFill>
                <a:latin typeface="微软雅黑" panose="020B0503020204020204" charset="-122"/>
                <a:ea typeface="微软雅黑" panose="020B0503020204020204" charset="-122"/>
              </a:rPr>
              <a:t>钱花的放心</a:t>
            </a:r>
            <a:endParaRPr lang="zh-CN" altLang="en-US" sz="2000" dirty="0">
              <a:solidFill>
                <a:schemeClr val="bg1"/>
              </a:solidFill>
              <a:latin typeface="微软雅黑" panose="020B0503020204020204" charset="-122"/>
              <a:ea typeface="微软雅黑" panose="020B0503020204020204" charset="-122"/>
            </a:endParaRPr>
          </a:p>
          <a:p>
            <a:r>
              <a:rPr lang="en-US" altLang="zh-CN" sz="2000" dirty="0">
                <a:solidFill>
                  <a:schemeClr val="bg1"/>
                </a:solidFill>
                <a:latin typeface="微软雅黑" panose="020B0503020204020204" charset="-122"/>
                <a:ea typeface="微软雅黑" panose="020B0503020204020204" charset="-122"/>
              </a:rPr>
              <a:t>——</a:t>
            </a:r>
            <a:r>
              <a:rPr lang="zh-CN" altLang="en-US" sz="2000" dirty="0">
                <a:solidFill>
                  <a:schemeClr val="bg1"/>
                </a:solidFill>
                <a:latin typeface="微软雅黑" panose="020B0503020204020204" charset="-122"/>
                <a:ea typeface="微软雅黑" panose="020B0503020204020204" charset="-122"/>
              </a:rPr>
              <a:t>事干的漂亮</a:t>
            </a:r>
            <a:endParaRPr lang="zh-CN" altLang="en-US" sz="2000" dirty="0">
              <a:solidFill>
                <a:schemeClr val="bg1"/>
              </a:solidFill>
              <a:latin typeface="微软雅黑" panose="020B0503020204020204" charset="-122"/>
              <a:ea typeface="微软雅黑" panose="020B0503020204020204" charset="-122"/>
            </a:endParaRPr>
          </a:p>
        </p:txBody>
      </p:sp>
      <p:sp>
        <p:nvSpPr>
          <p:cNvPr id="22" name="文本框 21"/>
          <p:cNvSpPr txBox="1"/>
          <p:nvPr/>
        </p:nvSpPr>
        <p:spPr>
          <a:xfrm>
            <a:off x="9201508" y="5092809"/>
            <a:ext cx="2300696" cy="1198880"/>
          </a:xfrm>
          <a:prstGeom prst="rect">
            <a:avLst/>
          </a:prstGeom>
          <a:noFill/>
        </p:spPr>
        <p:txBody>
          <a:bodyPr wrap="square" rtlCol="0">
            <a:spAutoFit/>
          </a:bodyPr>
          <a:lstStyle/>
          <a:p>
            <a:pPr algn="l">
              <a:buClrTx/>
              <a:buSzTx/>
              <a:buFontTx/>
            </a:pPr>
            <a:r>
              <a:rPr kumimoji="1" lang="zh-CN" altLang="en-US" sz="3200" b="1" dirty="0">
                <a:solidFill>
                  <a:srgbClr val="4D78FF"/>
                </a:solidFill>
                <a:latin typeface="微软雅黑" panose="020B0503020204020204" charset="-122"/>
                <a:ea typeface="微软雅黑" panose="020B0503020204020204" charset="-122"/>
              </a:rPr>
              <a:t>强管理：</a:t>
            </a:r>
            <a:endParaRPr kumimoji="1" lang="zh-CN" altLang="en-US" sz="3200" b="1" dirty="0">
              <a:solidFill>
                <a:srgbClr val="FFFF00"/>
              </a:solidFill>
              <a:latin typeface="微软雅黑" panose="020B0503020204020204" charset="-122"/>
              <a:ea typeface="微软雅黑" panose="020B0503020204020204" charset="-122"/>
            </a:endParaRPr>
          </a:p>
          <a:p>
            <a:r>
              <a:rPr lang="en-US" altLang="zh-CN" sz="2000" dirty="0">
                <a:solidFill>
                  <a:schemeClr val="bg1"/>
                </a:solidFill>
                <a:latin typeface="微软雅黑" panose="020B0503020204020204" charset="-122"/>
                <a:ea typeface="微软雅黑" panose="020B0503020204020204" charset="-122"/>
              </a:rPr>
              <a:t>——</a:t>
            </a:r>
            <a:r>
              <a:rPr lang="zh-CN" altLang="en-US" sz="2000" dirty="0">
                <a:solidFill>
                  <a:schemeClr val="bg1"/>
                </a:solidFill>
                <a:latin typeface="微软雅黑" panose="020B0503020204020204" charset="-122"/>
                <a:ea typeface="微软雅黑" panose="020B0503020204020204" charset="-122"/>
              </a:rPr>
              <a:t>运用现代技术</a:t>
            </a:r>
            <a:endParaRPr lang="zh-CN" altLang="en-US" sz="2000" dirty="0">
              <a:solidFill>
                <a:schemeClr val="bg1"/>
              </a:solidFill>
              <a:latin typeface="微软雅黑" panose="020B0503020204020204" charset="-122"/>
              <a:ea typeface="微软雅黑" panose="020B0503020204020204" charset="-122"/>
            </a:endParaRPr>
          </a:p>
          <a:p>
            <a:r>
              <a:rPr lang="en-US" altLang="zh-CN" sz="2000" dirty="0">
                <a:solidFill>
                  <a:schemeClr val="bg1"/>
                </a:solidFill>
                <a:latin typeface="微软雅黑" panose="020B0503020204020204" charset="-122"/>
                <a:ea typeface="微软雅黑" panose="020B0503020204020204" charset="-122"/>
              </a:rPr>
              <a:t>——</a:t>
            </a:r>
            <a:r>
              <a:rPr lang="zh-CN" altLang="en-US" sz="2000" dirty="0">
                <a:solidFill>
                  <a:schemeClr val="bg1"/>
                </a:solidFill>
                <a:latin typeface="微软雅黑" panose="020B0503020204020204" charset="-122"/>
                <a:ea typeface="微软雅黑" panose="020B0503020204020204" charset="-122"/>
              </a:rPr>
              <a:t>提高运行效率</a:t>
            </a:r>
            <a:endParaRPr lang="zh-CN" altLang="en-US" sz="2000" dirty="0">
              <a:solidFill>
                <a:schemeClr val="bg1"/>
              </a:solidFill>
              <a:latin typeface="微软雅黑" panose="020B0503020204020204" charset="-122"/>
              <a:ea typeface="微软雅黑" panose="020B0503020204020204"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custDataLst>
              <p:tags r:id="rId1"/>
            </p:custDataLst>
          </p:nvPr>
        </p:nvGrpSpPr>
        <p:grpSpPr>
          <a:xfrm>
            <a:off x="3400023" y="2024578"/>
            <a:ext cx="5643010" cy="635000"/>
            <a:chOff x="3400023" y="2024578"/>
            <a:chExt cx="5643010" cy="635000"/>
          </a:xfrm>
        </p:grpSpPr>
        <p:sp>
          <p:nvSpPr>
            <p:cNvPr id="5" name="矩形 4"/>
            <p:cNvSpPr/>
            <p:nvPr>
              <p:custDataLst>
                <p:tags r:id="rId2"/>
              </p:custDataLst>
            </p:nvPr>
          </p:nvSpPr>
          <p:spPr>
            <a:xfrm>
              <a:off x="8408033" y="2025278"/>
              <a:ext cx="319087" cy="633600"/>
            </a:xfrm>
            <a:prstGeom prst="rect">
              <a:avLst/>
            </a:prstGeom>
            <a:solidFill>
              <a:srgbClr val="DEAB81">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a:endParaRPr lang="zh-CN" altLang="en-US">
                <a:solidFill>
                  <a:srgbClr val="5F5F5F"/>
                </a:solidFill>
                <a:sym typeface="Arial" panose="020B0604020202020204" pitchFamily="34" charset="0"/>
              </a:endParaRPr>
            </a:p>
          </p:txBody>
        </p:sp>
        <p:sp>
          <p:nvSpPr>
            <p:cNvPr id="6" name="矩形 5"/>
            <p:cNvSpPr/>
            <p:nvPr>
              <p:custDataLst>
                <p:tags r:id="rId3"/>
              </p:custDataLst>
            </p:nvPr>
          </p:nvSpPr>
          <p:spPr>
            <a:xfrm>
              <a:off x="3400023" y="2126178"/>
              <a:ext cx="5302650"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a:r>
                <a:rPr lang="en-US" altLang="zh-CN" b="1" dirty="0">
                  <a:solidFill>
                    <a:srgbClr val="5F5F5F"/>
                  </a:solidFill>
                  <a:sym typeface="Arial" panose="020B0604020202020204" pitchFamily="34" charset="0"/>
                </a:rPr>
                <a:t>对预算管理重要性认识不够</a:t>
              </a:r>
              <a:endParaRPr lang="en-US" altLang="zh-CN" b="1" dirty="0">
                <a:solidFill>
                  <a:srgbClr val="5F5F5F"/>
                </a:solidFill>
                <a:sym typeface="Arial" panose="020B0604020202020204" pitchFamily="34" charset="0"/>
              </a:endParaRPr>
            </a:p>
          </p:txBody>
        </p:sp>
        <p:sp>
          <p:nvSpPr>
            <p:cNvPr id="7" name="燕尾形 6"/>
            <p:cNvSpPr/>
            <p:nvPr>
              <p:custDataLst>
                <p:tags r:id="rId4"/>
              </p:custDataLst>
            </p:nvPr>
          </p:nvSpPr>
          <p:spPr>
            <a:xfrm>
              <a:off x="8408033" y="2024578"/>
              <a:ext cx="635000" cy="635000"/>
            </a:xfrm>
            <a:prstGeom prst="chevron">
              <a:avLst>
                <a:gd name="adj" fmla="val 45500"/>
              </a:avLst>
            </a:prstGeom>
            <a:ln>
              <a:noFill/>
            </a:ln>
          </p:spPr>
          <p:style>
            <a:lnRef idx="2">
              <a:srgbClr val="DEAB81">
                <a:shade val="50000"/>
              </a:srgbClr>
            </a:lnRef>
            <a:fillRef idx="1">
              <a:srgbClr val="DEAB81"/>
            </a:fillRef>
            <a:effectRef idx="0">
              <a:srgbClr val="DEAB81"/>
            </a:effectRef>
            <a:fontRef idx="minor">
              <a:srgbClr val="FFFFFF"/>
            </a:fontRef>
          </p:style>
          <p:txBody>
            <a:bodyPr tIns="36000" bIns="36000" rtlCol="0" anchor="ctr">
              <a:normAutofit/>
            </a:bodyPr>
            <a:lstStyle/>
            <a:p>
              <a:pPr algn="r"/>
              <a:endParaRPr lang="zh-CN" altLang="en-US" sz="2400" dirty="0">
                <a:solidFill>
                  <a:srgbClr val="FFFFFF"/>
                </a:solidFill>
                <a:sym typeface="Arial" panose="020B0604020202020204" pitchFamily="34" charset="0"/>
              </a:endParaRPr>
            </a:p>
          </p:txBody>
        </p:sp>
      </p:grpSp>
      <p:grpSp>
        <p:nvGrpSpPr>
          <p:cNvPr id="8" name="组合 7"/>
          <p:cNvGrpSpPr/>
          <p:nvPr>
            <p:custDataLst>
              <p:tags r:id="rId5"/>
            </p:custDataLst>
          </p:nvPr>
        </p:nvGrpSpPr>
        <p:grpSpPr>
          <a:xfrm>
            <a:off x="3400023" y="4146512"/>
            <a:ext cx="5643010" cy="635000"/>
            <a:chOff x="3400023" y="4146512"/>
            <a:chExt cx="5643010" cy="635000"/>
          </a:xfrm>
        </p:grpSpPr>
        <p:sp>
          <p:nvSpPr>
            <p:cNvPr id="13" name="矩形 12"/>
            <p:cNvSpPr/>
            <p:nvPr>
              <p:custDataLst>
                <p:tags r:id="rId6"/>
              </p:custDataLst>
            </p:nvPr>
          </p:nvSpPr>
          <p:spPr>
            <a:xfrm>
              <a:off x="8408033" y="4147212"/>
              <a:ext cx="319087" cy="633600"/>
            </a:xfrm>
            <a:prstGeom prst="rect">
              <a:avLst/>
            </a:prstGeom>
            <a:solidFill>
              <a:srgbClr val="D26078">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a:endParaRPr lang="zh-CN" altLang="en-US">
                <a:solidFill>
                  <a:srgbClr val="5F5F5F"/>
                </a:solidFill>
                <a:sym typeface="Arial" panose="020B0604020202020204" pitchFamily="34" charset="0"/>
              </a:endParaRPr>
            </a:p>
          </p:txBody>
        </p:sp>
        <p:sp>
          <p:nvSpPr>
            <p:cNvPr id="14" name="矩形 13"/>
            <p:cNvSpPr/>
            <p:nvPr>
              <p:custDataLst>
                <p:tags r:id="rId7"/>
              </p:custDataLst>
            </p:nvPr>
          </p:nvSpPr>
          <p:spPr>
            <a:xfrm>
              <a:off x="3400023" y="4248112"/>
              <a:ext cx="5302650"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a:r>
                <a:rPr lang="en-US" altLang="zh-CN" b="1" dirty="0">
                  <a:solidFill>
                    <a:srgbClr val="5F5F5F"/>
                  </a:solidFill>
                  <a:sym typeface="Arial" panose="020B0604020202020204" pitchFamily="34" charset="0"/>
                </a:rPr>
                <a:t>在预算环节上忽视绩效管理；</a:t>
              </a:r>
              <a:endParaRPr lang="en-US" altLang="zh-CN" b="1" dirty="0">
                <a:solidFill>
                  <a:srgbClr val="5F5F5F"/>
                </a:solidFill>
                <a:sym typeface="Arial" panose="020B0604020202020204" pitchFamily="34" charset="0"/>
              </a:endParaRPr>
            </a:p>
          </p:txBody>
        </p:sp>
        <p:sp>
          <p:nvSpPr>
            <p:cNvPr id="15" name="燕尾形 14"/>
            <p:cNvSpPr/>
            <p:nvPr>
              <p:custDataLst>
                <p:tags r:id="rId8"/>
              </p:custDataLst>
            </p:nvPr>
          </p:nvSpPr>
          <p:spPr>
            <a:xfrm>
              <a:off x="8408033" y="4146512"/>
              <a:ext cx="635000" cy="635000"/>
            </a:xfrm>
            <a:prstGeom prst="chevron">
              <a:avLst>
                <a:gd name="adj" fmla="val 45500"/>
              </a:avLst>
            </a:prstGeom>
            <a:solidFill>
              <a:srgbClr val="D26078"/>
            </a:solidFill>
            <a:ln>
              <a:noFill/>
            </a:ln>
          </p:spPr>
          <p:style>
            <a:lnRef idx="2">
              <a:srgbClr val="DEAB81">
                <a:shade val="50000"/>
              </a:srgbClr>
            </a:lnRef>
            <a:fillRef idx="1">
              <a:srgbClr val="DEAB81"/>
            </a:fillRef>
            <a:effectRef idx="0">
              <a:srgbClr val="DEAB81"/>
            </a:effectRef>
            <a:fontRef idx="minor">
              <a:srgbClr val="FFFFFF"/>
            </a:fontRef>
          </p:style>
          <p:txBody>
            <a:bodyPr tIns="36000" bIns="36000" rtlCol="0" anchor="ctr">
              <a:normAutofit/>
            </a:bodyPr>
            <a:lstStyle/>
            <a:p>
              <a:pPr algn="r"/>
              <a:endParaRPr lang="zh-CN" altLang="en-US" sz="2400" dirty="0">
                <a:solidFill>
                  <a:srgbClr val="FFFFFF"/>
                </a:solidFill>
                <a:sym typeface="Arial" panose="020B0604020202020204" pitchFamily="34" charset="0"/>
              </a:endParaRPr>
            </a:p>
          </p:txBody>
        </p:sp>
      </p:grpSp>
      <p:grpSp>
        <p:nvGrpSpPr>
          <p:cNvPr id="21" name="组合 20"/>
          <p:cNvGrpSpPr/>
          <p:nvPr>
            <p:custDataLst>
              <p:tags r:id="rId9"/>
            </p:custDataLst>
          </p:nvPr>
        </p:nvGrpSpPr>
        <p:grpSpPr>
          <a:xfrm>
            <a:off x="3152332" y="3085545"/>
            <a:ext cx="5505636" cy="635000"/>
            <a:chOff x="3152332" y="3085545"/>
            <a:chExt cx="5505636" cy="635000"/>
          </a:xfrm>
        </p:grpSpPr>
        <p:sp>
          <p:nvSpPr>
            <p:cNvPr id="9" name="矩形 8"/>
            <p:cNvSpPr/>
            <p:nvPr>
              <p:custDataLst>
                <p:tags r:id="rId10"/>
              </p:custDataLst>
            </p:nvPr>
          </p:nvSpPr>
          <p:spPr>
            <a:xfrm flipH="1">
              <a:off x="3468245" y="3086245"/>
              <a:ext cx="319087" cy="633600"/>
            </a:xfrm>
            <a:prstGeom prst="rect">
              <a:avLst/>
            </a:prstGeom>
            <a:solidFill>
              <a:srgbClr val="869ACD">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a:endParaRPr lang="zh-CN" altLang="en-US">
                <a:solidFill>
                  <a:srgbClr val="5F5F5F"/>
                </a:solidFill>
                <a:sym typeface="Arial" panose="020B0604020202020204" pitchFamily="34" charset="0"/>
              </a:endParaRPr>
            </a:p>
          </p:txBody>
        </p:sp>
        <p:sp>
          <p:nvSpPr>
            <p:cNvPr id="10" name="矩形 9"/>
            <p:cNvSpPr/>
            <p:nvPr>
              <p:custDataLst>
                <p:tags r:id="rId11"/>
              </p:custDataLst>
            </p:nvPr>
          </p:nvSpPr>
          <p:spPr>
            <a:xfrm flipH="1">
              <a:off x="3492692" y="3187145"/>
              <a:ext cx="5165276"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a:r>
                <a:rPr lang="en-US" altLang="zh-CN" b="1" dirty="0">
                  <a:solidFill>
                    <a:srgbClr val="5F5F5F"/>
                  </a:solidFill>
                  <a:sym typeface="Arial" panose="020B0604020202020204" pitchFamily="34" charset="0"/>
                </a:rPr>
                <a:t>预算执行具有一定盲目性</a:t>
              </a:r>
              <a:endParaRPr lang="en-US" altLang="zh-CN" b="1" dirty="0">
                <a:solidFill>
                  <a:srgbClr val="5F5F5F"/>
                </a:solidFill>
                <a:sym typeface="Arial" panose="020B0604020202020204" pitchFamily="34" charset="0"/>
              </a:endParaRPr>
            </a:p>
          </p:txBody>
        </p:sp>
        <p:sp>
          <p:nvSpPr>
            <p:cNvPr id="11" name="燕尾形 10"/>
            <p:cNvSpPr/>
            <p:nvPr>
              <p:custDataLst>
                <p:tags r:id="rId12"/>
              </p:custDataLst>
            </p:nvPr>
          </p:nvSpPr>
          <p:spPr>
            <a:xfrm flipH="1">
              <a:off x="3152332" y="3085545"/>
              <a:ext cx="635000" cy="635000"/>
            </a:xfrm>
            <a:prstGeom prst="chevron">
              <a:avLst>
                <a:gd name="adj" fmla="val 45500"/>
              </a:avLst>
            </a:prstGeom>
            <a:solidFill>
              <a:srgbClr val="869ACD"/>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a:endParaRPr lang="zh-CN" altLang="en-US">
                <a:solidFill>
                  <a:srgbClr val="5F5F5F"/>
                </a:solidFill>
                <a:sym typeface="Arial" panose="020B0604020202020204" pitchFamily="34" charset="0"/>
              </a:endParaRPr>
            </a:p>
          </p:txBody>
        </p:sp>
      </p:grpSp>
      <p:grpSp>
        <p:nvGrpSpPr>
          <p:cNvPr id="12" name="组合 11"/>
          <p:cNvGrpSpPr/>
          <p:nvPr>
            <p:custDataLst>
              <p:tags r:id="rId13"/>
            </p:custDataLst>
          </p:nvPr>
        </p:nvGrpSpPr>
        <p:grpSpPr>
          <a:xfrm>
            <a:off x="3152332" y="5207478"/>
            <a:ext cx="5505636" cy="635000"/>
            <a:chOff x="3152332" y="5207478"/>
            <a:chExt cx="5505636" cy="635000"/>
          </a:xfrm>
        </p:grpSpPr>
        <p:sp>
          <p:nvSpPr>
            <p:cNvPr id="17" name="矩形 16"/>
            <p:cNvSpPr/>
            <p:nvPr>
              <p:custDataLst>
                <p:tags r:id="rId14"/>
              </p:custDataLst>
            </p:nvPr>
          </p:nvSpPr>
          <p:spPr>
            <a:xfrm flipH="1">
              <a:off x="3468245" y="5208178"/>
              <a:ext cx="319087" cy="633600"/>
            </a:xfrm>
            <a:prstGeom prst="rect">
              <a:avLst/>
            </a:prstGeom>
            <a:solidFill>
              <a:srgbClr val="EDC51B">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a:endParaRPr lang="zh-CN" altLang="en-US">
                <a:solidFill>
                  <a:srgbClr val="5F5F5F"/>
                </a:solidFill>
                <a:sym typeface="Arial" panose="020B0604020202020204" pitchFamily="34" charset="0"/>
              </a:endParaRPr>
            </a:p>
          </p:txBody>
        </p:sp>
        <p:sp>
          <p:nvSpPr>
            <p:cNvPr id="18" name="矩形 17"/>
            <p:cNvSpPr/>
            <p:nvPr>
              <p:custDataLst>
                <p:tags r:id="rId15"/>
              </p:custDataLst>
            </p:nvPr>
          </p:nvSpPr>
          <p:spPr>
            <a:xfrm flipH="1">
              <a:off x="3492692" y="5309078"/>
              <a:ext cx="5165276"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a:r>
                <a:rPr lang="en-US" altLang="zh-CN" b="1" dirty="0">
                  <a:solidFill>
                    <a:srgbClr val="5F5F5F"/>
                  </a:solidFill>
                  <a:sym typeface="Arial" panose="020B0604020202020204" pitchFamily="34" charset="0"/>
                </a:rPr>
                <a:t>预算管理软件系统使用范围有限</a:t>
              </a:r>
              <a:endParaRPr lang="en-US" altLang="zh-CN" b="1" dirty="0">
                <a:solidFill>
                  <a:srgbClr val="5F5F5F"/>
                </a:solidFill>
                <a:sym typeface="Arial" panose="020B0604020202020204" pitchFamily="34" charset="0"/>
              </a:endParaRPr>
            </a:p>
          </p:txBody>
        </p:sp>
        <p:sp>
          <p:nvSpPr>
            <p:cNvPr id="19" name="燕尾形 18"/>
            <p:cNvSpPr/>
            <p:nvPr>
              <p:custDataLst>
                <p:tags r:id="rId16"/>
              </p:custDataLst>
            </p:nvPr>
          </p:nvSpPr>
          <p:spPr>
            <a:xfrm flipH="1">
              <a:off x="3152332" y="5207478"/>
              <a:ext cx="635000" cy="635000"/>
            </a:xfrm>
            <a:prstGeom prst="chevron">
              <a:avLst>
                <a:gd name="adj" fmla="val 45500"/>
              </a:avLst>
            </a:prstGeom>
            <a:solidFill>
              <a:srgbClr val="EDC51B"/>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a:endParaRPr lang="zh-CN" altLang="en-US">
                <a:solidFill>
                  <a:srgbClr val="5F5F5F"/>
                </a:solidFill>
                <a:sym typeface="Arial" panose="020B0604020202020204" pitchFamily="34" charset="0"/>
              </a:endParaRPr>
            </a:p>
          </p:txBody>
        </p:sp>
      </p:grpSp>
      <p:sp>
        <p:nvSpPr>
          <p:cNvPr id="20" name="文本框 19"/>
          <p:cNvSpPr txBox="1"/>
          <p:nvPr/>
        </p:nvSpPr>
        <p:spPr>
          <a:xfrm>
            <a:off x="266728" y="123604"/>
            <a:ext cx="7543137" cy="521970"/>
          </a:xfrm>
          <a:prstGeom prst="rect">
            <a:avLst/>
          </a:prstGeom>
          <a:noFill/>
        </p:spPr>
        <p:txBody>
          <a:bodyPr wrap="square" rtlCol="0">
            <a:spAutoFit/>
          </a:bodyPr>
          <a:lstStyle/>
          <a:p>
            <a:r>
              <a:rPr lang="zh-CN" altLang="en-US" sz="2600" b="1">
                <a:solidFill>
                  <a:schemeClr val="tx2"/>
                </a:solidFill>
                <a:latin typeface="微软雅黑" panose="020B0503020204020204" charset="-122"/>
                <a:ea typeface="微软雅黑" panose="020B0503020204020204" charset="-122"/>
                <a:cs typeface="+mj-cs"/>
              </a:rPr>
              <a:t>学校预算绩效管理现状</a:t>
            </a:r>
            <a:endParaRPr lang="zh-CN" altLang="en-US" sz="2800" dirty="0">
              <a:solidFill>
                <a:schemeClr val="tx2"/>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20090" y="36195"/>
            <a:ext cx="8607425" cy="582295"/>
          </a:xfrm>
        </p:spPr>
        <p:txBody>
          <a:bodyPr/>
          <a:lstStyle/>
          <a:p>
            <a:r>
              <a:rPr lang="zh-CN" altLang="en-US"/>
              <a:t>学校信息化建设现状（未建立预算绩效信息化系统）</a:t>
            </a:r>
            <a:endParaRPr lang="zh-CN" altLang="en-US"/>
          </a:p>
        </p:txBody>
      </p:sp>
      <p:sp>
        <p:nvSpPr>
          <p:cNvPr id="62" name="矩形 39"/>
          <p:cNvSpPr>
            <a:spLocks noChangeArrowheads="1"/>
          </p:cNvSpPr>
          <p:nvPr>
            <p:custDataLst>
              <p:tags r:id="rId1"/>
            </p:custDataLst>
          </p:nvPr>
        </p:nvSpPr>
        <p:spPr bwMode="auto">
          <a:xfrm>
            <a:off x="579171" y="3871184"/>
            <a:ext cx="2626010" cy="369332"/>
          </a:xfrm>
          <a:prstGeom prst="rect">
            <a:avLst/>
          </a:prstGeom>
          <a:solidFill>
            <a:srgbClr val="E4A903"/>
          </a:solidFill>
          <a:ln>
            <a:noFill/>
          </a:ln>
        </p:spPr>
        <p:txBody>
          <a:bodyPr wrap="none">
            <a:normAutofit fontScale="97500"/>
          </a:bodyPr>
          <a:lstStyle>
            <a:lvl1pPr>
              <a:lnSpc>
                <a:spcPct val="90000"/>
              </a:lnSpc>
              <a:spcBef>
                <a:spcPts val="750"/>
              </a:spcBef>
              <a:buFont typeface="Arial" panose="020B0604020202020204" pitchFamily="34" charset="0"/>
              <a:buChar char="•"/>
              <a:defRPr sz="21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pPr>
            <a:r>
              <a:rPr lang="zh-CN" altLang="en-US" sz="1800" b="1">
                <a:solidFill>
                  <a:srgbClr val="FFFFFF"/>
                </a:solidFill>
                <a:latin typeface="Arial" panose="020B0604020202020204" pitchFamily="34" charset="0"/>
                <a:ea typeface="微软雅黑" panose="020B0503020204020204" charset="-122"/>
                <a:sym typeface="Arial" panose="020B0604020202020204" pitchFamily="34" charset="0"/>
              </a:rPr>
              <a:t>预算编报</a:t>
            </a:r>
            <a:endParaRPr lang="zh-CN" altLang="en-US" sz="1800"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3" name="矩形 27"/>
          <p:cNvSpPr>
            <a:spLocks noChangeArrowheads="1"/>
          </p:cNvSpPr>
          <p:nvPr>
            <p:custDataLst>
              <p:tags r:id="rId2"/>
            </p:custDataLst>
          </p:nvPr>
        </p:nvSpPr>
        <p:spPr bwMode="auto">
          <a:xfrm>
            <a:off x="579170" y="4320502"/>
            <a:ext cx="1875835" cy="369332"/>
          </a:xfrm>
          <a:prstGeom prst="rect">
            <a:avLst/>
          </a:prstGeom>
          <a:solidFill>
            <a:srgbClr val="E4A903"/>
          </a:solidFill>
          <a:ln>
            <a:noFill/>
          </a:ln>
        </p:spPr>
        <p:txBody>
          <a:bodyPr wrap="none">
            <a:normAutofit fontScale="97500"/>
          </a:bodyPr>
          <a:lstStyle/>
          <a:p>
            <a:pPr>
              <a:spcBef>
                <a:spcPct val="0"/>
              </a:spcBef>
              <a:buFont typeface="Arial" panose="020B0604020202020204" pitchFamily="34" charset="0"/>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编报方式</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7" name="矩形 39"/>
          <p:cNvSpPr>
            <a:spLocks noChangeArrowheads="1"/>
          </p:cNvSpPr>
          <p:nvPr>
            <p:custDataLst>
              <p:tags r:id="rId3"/>
            </p:custDataLst>
          </p:nvPr>
        </p:nvSpPr>
        <p:spPr bwMode="auto">
          <a:xfrm>
            <a:off x="3464263" y="3871185"/>
            <a:ext cx="2626010" cy="369332"/>
          </a:xfrm>
          <a:prstGeom prst="rect">
            <a:avLst/>
          </a:prstGeom>
          <a:solidFill>
            <a:srgbClr val="E4A903"/>
          </a:solidFill>
          <a:ln>
            <a:noFill/>
          </a:ln>
        </p:spPr>
        <p:txBody>
          <a:bodyPr wrap="none">
            <a:normAutofit fontScale="97500"/>
          </a:bodyPr>
          <a:lstStyle/>
          <a:p>
            <a:pPr algn="l">
              <a:spcBef>
                <a:spcPct val="0"/>
              </a:spcBef>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预算指标</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8" name="矩形 33"/>
          <p:cNvSpPr>
            <a:spLocks noChangeArrowheads="1"/>
          </p:cNvSpPr>
          <p:nvPr>
            <p:custDataLst>
              <p:tags r:id="rId4"/>
            </p:custDataLst>
          </p:nvPr>
        </p:nvSpPr>
        <p:spPr bwMode="auto">
          <a:xfrm>
            <a:off x="3464263" y="4320762"/>
            <a:ext cx="1875835" cy="369332"/>
          </a:xfrm>
          <a:prstGeom prst="rect">
            <a:avLst/>
          </a:prstGeom>
          <a:solidFill>
            <a:srgbClr val="E4A903"/>
          </a:solidFill>
          <a:ln>
            <a:noFill/>
          </a:ln>
        </p:spPr>
        <p:txBody>
          <a:bodyPr wrap="none">
            <a:normAutofit fontScale="97500"/>
          </a:bodyPr>
          <a:lstStyle/>
          <a:p>
            <a:pPr>
              <a:spcBef>
                <a:spcPct val="0"/>
              </a:spcBef>
              <a:buFont typeface="Arial" panose="020B0604020202020204" pitchFamily="34" charset="0"/>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管理方式</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2" name="矩形 39"/>
          <p:cNvSpPr>
            <a:spLocks noChangeArrowheads="1"/>
          </p:cNvSpPr>
          <p:nvPr>
            <p:custDataLst>
              <p:tags r:id="rId5"/>
            </p:custDataLst>
          </p:nvPr>
        </p:nvSpPr>
        <p:spPr bwMode="auto">
          <a:xfrm>
            <a:off x="6349280" y="3871185"/>
            <a:ext cx="2626010" cy="369332"/>
          </a:xfrm>
          <a:prstGeom prst="rect">
            <a:avLst/>
          </a:prstGeom>
          <a:solidFill>
            <a:srgbClr val="E4A903"/>
          </a:solidFill>
          <a:ln>
            <a:noFill/>
          </a:ln>
        </p:spPr>
        <p:txBody>
          <a:bodyPr wrap="none">
            <a:normAutofit fontScale="97500"/>
          </a:bodyPr>
          <a:lstStyle/>
          <a:p>
            <a:pPr>
              <a:spcBef>
                <a:spcPct val="0"/>
              </a:spcBef>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预算绩效</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3" name="矩形 38"/>
          <p:cNvSpPr>
            <a:spLocks noChangeArrowheads="1"/>
          </p:cNvSpPr>
          <p:nvPr>
            <p:custDataLst>
              <p:tags r:id="rId6"/>
            </p:custDataLst>
          </p:nvPr>
        </p:nvSpPr>
        <p:spPr bwMode="auto">
          <a:xfrm>
            <a:off x="6349280" y="4320762"/>
            <a:ext cx="1875835" cy="369332"/>
          </a:xfrm>
          <a:prstGeom prst="rect">
            <a:avLst/>
          </a:prstGeom>
          <a:solidFill>
            <a:srgbClr val="E4A903"/>
          </a:solidFill>
          <a:ln>
            <a:noFill/>
          </a:ln>
        </p:spPr>
        <p:txBody>
          <a:bodyPr wrap="none">
            <a:normAutofit fontScale="97500"/>
          </a:bodyPr>
          <a:lstStyle/>
          <a:p>
            <a:pPr>
              <a:spcBef>
                <a:spcPct val="0"/>
              </a:spcBef>
              <a:buFont typeface="Arial" panose="020B0604020202020204" pitchFamily="34" charset="0"/>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管理方式</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7" name="矩形 39"/>
          <p:cNvSpPr>
            <a:spLocks noChangeArrowheads="1"/>
          </p:cNvSpPr>
          <p:nvPr>
            <p:custDataLst>
              <p:tags r:id="rId7"/>
            </p:custDataLst>
          </p:nvPr>
        </p:nvSpPr>
        <p:spPr bwMode="auto">
          <a:xfrm>
            <a:off x="9234296" y="3871185"/>
            <a:ext cx="2626010" cy="369332"/>
          </a:xfrm>
          <a:prstGeom prst="rect">
            <a:avLst/>
          </a:prstGeom>
          <a:solidFill>
            <a:srgbClr val="E4A903"/>
          </a:solidFill>
          <a:ln>
            <a:noFill/>
          </a:ln>
        </p:spPr>
        <p:txBody>
          <a:bodyPr wrap="none">
            <a:normAutofit fontScale="97500"/>
          </a:bodyPr>
          <a:lstStyle/>
          <a:p>
            <a:pPr algn="l">
              <a:spcBef>
                <a:spcPct val="0"/>
              </a:spcBef>
              <a:buNone/>
            </a:pPr>
            <a:r>
              <a:rPr lang="zh-CN" altLang="en-US" b="1" dirty="0">
                <a:solidFill>
                  <a:srgbClr val="FFFFFF"/>
                </a:solidFill>
                <a:latin typeface="Arial" panose="020B0604020202020204" pitchFamily="34" charset="0"/>
                <a:ea typeface="微软雅黑" panose="020B0503020204020204" charset="-122"/>
                <a:sym typeface="Arial" panose="020B0604020202020204" pitchFamily="34" charset="0"/>
              </a:rPr>
              <a:t>预算支出</a:t>
            </a:r>
            <a:endParaRPr lang="zh-CN" altLang="en-US" b="1"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8" name="矩形 43"/>
          <p:cNvSpPr>
            <a:spLocks noChangeArrowheads="1"/>
          </p:cNvSpPr>
          <p:nvPr>
            <p:custDataLst>
              <p:tags r:id="rId8"/>
            </p:custDataLst>
          </p:nvPr>
        </p:nvSpPr>
        <p:spPr bwMode="auto">
          <a:xfrm>
            <a:off x="9234296" y="4320762"/>
            <a:ext cx="1875835" cy="369332"/>
          </a:xfrm>
          <a:prstGeom prst="rect">
            <a:avLst/>
          </a:prstGeom>
          <a:solidFill>
            <a:srgbClr val="E4A903"/>
          </a:solidFill>
          <a:ln>
            <a:noFill/>
          </a:ln>
        </p:spPr>
        <p:txBody>
          <a:bodyPr wrap="none">
            <a:normAutofit fontScale="97500"/>
          </a:bodyPr>
          <a:lstStyle/>
          <a:p>
            <a:pPr>
              <a:spcBef>
                <a:spcPct val="0"/>
              </a:spcBef>
              <a:buFont typeface="Arial" panose="020B0604020202020204" pitchFamily="34" charset="0"/>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管理方式</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80" name="Freeform 63"/>
          <p:cNvSpPr>
            <a:spLocks noChangeAspect="1" noChangeArrowheads="1"/>
          </p:cNvSpPr>
          <p:nvPr>
            <p:custDataLst>
              <p:tags r:id="rId9"/>
            </p:custDataLst>
          </p:nvPr>
        </p:nvSpPr>
        <p:spPr bwMode="auto">
          <a:xfrm>
            <a:off x="1297299" y="2097988"/>
            <a:ext cx="779369" cy="756095"/>
          </a:xfrm>
          <a:custGeom>
            <a:avLst/>
            <a:gdLst>
              <a:gd name="T0" fmla="*/ 2147483647 w 312"/>
              <a:gd name="T1" fmla="*/ 0 h 303"/>
              <a:gd name="T2" fmla="*/ 2147483647 w 312"/>
              <a:gd name="T3" fmla="*/ 2147483647 h 303"/>
              <a:gd name="T4" fmla="*/ 2147483647 w 312"/>
              <a:gd name="T5" fmla="*/ 2147483647 h 303"/>
              <a:gd name="T6" fmla="*/ 2147483647 w 312"/>
              <a:gd name="T7" fmla="*/ 2147483647 h 303"/>
              <a:gd name="T8" fmla="*/ 2147483647 w 312"/>
              <a:gd name="T9" fmla="*/ 2147483647 h 303"/>
              <a:gd name="T10" fmla="*/ 2147483647 w 312"/>
              <a:gd name="T11" fmla="*/ 2147483647 h 303"/>
              <a:gd name="T12" fmla="*/ 2147483647 w 312"/>
              <a:gd name="T13" fmla="*/ 2147483647 h 303"/>
              <a:gd name="T14" fmla="*/ 2147483647 w 312"/>
              <a:gd name="T15" fmla="*/ 2147483647 h 303"/>
              <a:gd name="T16" fmla="*/ 2147483647 w 312"/>
              <a:gd name="T17" fmla="*/ 2147483647 h 303"/>
              <a:gd name="T18" fmla="*/ 2147483647 w 312"/>
              <a:gd name="T19" fmla="*/ 2147483647 h 303"/>
              <a:gd name="T20" fmla="*/ 2147483647 w 312"/>
              <a:gd name="T21" fmla="*/ 2147483647 h 303"/>
              <a:gd name="T22" fmla="*/ 2147483647 w 312"/>
              <a:gd name="T23" fmla="*/ 2147483647 h 303"/>
              <a:gd name="T24" fmla="*/ 2147483647 w 312"/>
              <a:gd name="T25" fmla="*/ 2147483647 h 303"/>
              <a:gd name="T26" fmla="*/ 2147483647 w 312"/>
              <a:gd name="T27" fmla="*/ 2147483647 h 303"/>
              <a:gd name="T28" fmla="*/ 2147483647 w 312"/>
              <a:gd name="T29" fmla="*/ 2147483647 h 303"/>
              <a:gd name="T30" fmla="*/ 2147483647 w 312"/>
              <a:gd name="T31" fmla="*/ 2147483647 h 303"/>
              <a:gd name="T32" fmla="*/ 2147483647 w 312"/>
              <a:gd name="T33" fmla="*/ 2147483647 h 303"/>
              <a:gd name="T34" fmla="*/ 2147483647 w 312"/>
              <a:gd name="T35" fmla="*/ 2147483647 h 303"/>
              <a:gd name="T36" fmla="*/ 2147483647 w 312"/>
              <a:gd name="T37" fmla="*/ 2147483647 h 303"/>
              <a:gd name="T38" fmla="*/ 2147483647 w 312"/>
              <a:gd name="T39" fmla="*/ 2147483647 h 303"/>
              <a:gd name="T40" fmla="*/ 2147483647 w 312"/>
              <a:gd name="T41" fmla="*/ 2147483647 h 303"/>
              <a:gd name="T42" fmla="*/ 2147483647 w 312"/>
              <a:gd name="T43" fmla="*/ 2147483647 h 303"/>
              <a:gd name="T44" fmla="*/ 2147483647 w 312"/>
              <a:gd name="T45" fmla="*/ 2147483647 h 303"/>
              <a:gd name="T46" fmla="*/ 2147483647 w 312"/>
              <a:gd name="T47" fmla="*/ 2147483647 h 303"/>
              <a:gd name="T48" fmla="*/ 2147483647 w 312"/>
              <a:gd name="T49" fmla="*/ 2147483647 h 303"/>
              <a:gd name="T50" fmla="*/ 2147483647 w 312"/>
              <a:gd name="T51" fmla="*/ 2147483647 h 303"/>
              <a:gd name="T52" fmla="*/ 2147483647 w 312"/>
              <a:gd name="T53" fmla="*/ 2147483647 h 303"/>
              <a:gd name="T54" fmla="*/ 2147483647 w 312"/>
              <a:gd name="T55" fmla="*/ 2147483647 h 303"/>
              <a:gd name="T56" fmla="*/ 2147483647 w 312"/>
              <a:gd name="T57" fmla="*/ 2147483647 h 303"/>
              <a:gd name="T58" fmla="*/ 2147483647 w 312"/>
              <a:gd name="T59" fmla="*/ 0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
              <a:gd name="T91" fmla="*/ 0 h 303"/>
              <a:gd name="T92" fmla="*/ 312 w 312"/>
              <a:gd name="T93" fmla="*/ 303 h 3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rgbClr val="E4A903"/>
          </a:solidFill>
          <a:ln>
            <a:noFill/>
          </a:ln>
        </p:spPr>
        <p:txBody>
          <a:bodyPr lIns="91440" tIns="45720" rIns="91440" bIns="45720">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81" name="任意多边形 53"/>
          <p:cNvSpPr>
            <a:spLocks noChangeArrowheads="1"/>
          </p:cNvSpPr>
          <p:nvPr>
            <p:custDataLst>
              <p:tags r:id="rId10"/>
            </p:custDataLst>
          </p:nvPr>
        </p:nvSpPr>
        <p:spPr bwMode="auto">
          <a:xfrm rot="10800000">
            <a:off x="1104901" y="1896336"/>
            <a:ext cx="1164167" cy="1325033"/>
          </a:xfrm>
          <a:custGeom>
            <a:avLst/>
            <a:gdLst>
              <a:gd name="T0" fmla="*/ 908968 w 826161"/>
              <a:gd name="T1" fmla="*/ 1109414 h 940604"/>
              <a:gd name="T2" fmla="*/ 65461 w 826161"/>
              <a:gd name="T3" fmla="*/ 1109414 h 940604"/>
              <a:gd name="T4" fmla="*/ 0 w 826161"/>
              <a:gd name="T5" fmla="*/ 1043954 h 940604"/>
              <a:gd name="T6" fmla="*/ 0 w 826161"/>
              <a:gd name="T7" fmla="*/ 200444 h 940604"/>
              <a:gd name="T8" fmla="*/ 65461 w 826161"/>
              <a:gd name="T9" fmla="*/ 134981 h 940604"/>
              <a:gd name="T10" fmla="*/ 408927 w 826161"/>
              <a:gd name="T11" fmla="*/ 134981 h 940604"/>
              <a:gd name="T12" fmla="*/ 487216 w 826161"/>
              <a:gd name="T13" fmla="*/ 0 h 940604"/>
              <a:gd name="T14" fmla="*/ 565504 w 826161"/>
              <a:gd name="T15" fmla="*/ 134981 h 940604"/>
              <a:gd name="T16" fmla="*/ 908968 w 826161"/>
              <a:gd name="T17" fmla="*/ 134981 h 940604"/>
              <a:gd name="T18" fmla="*/ 974430 w 826161"/>
              <a:gd name="T19" fmla="*/ 200444 h 940604"/>
              <a:gd name="T20" fmla="*/ 974430 w 826161"/>
              <a:gd name="T21" fmla="*/ 1043954 h 940604"/>
              <a:gd name="T22" fmla="*/ 908968 w 826161"/>
              <a:gd name="T23" fmla="*/ 1109414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noFill/>
          <a:ln w="28575" cap="flat" cmpd="sng">
            <a:solidFill>
              <a:srgbClr val="E4A903"/>
            </a:solidFill>
            <a:bevel/>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85" name="Freeform 45"/>
          <p:cNvSpPr>
            <a:spLocks noChangeArrowheads="1"/>
          </p:cNvSpPr>
          <p:nvPr>
            <p:custDataLst>
              <p:tags r:id="rId11"/>
            </p:custDataLst>
          </p:nvPr>
        </p:nvSpPr>
        <p:spPr bwMode="auto">
          <a:xfrm>
            <a:off x="4148717" y="2097989"/>
            <a:ext cx="684743" cy="601276"/>
          </a:xfrm>
          <a:custGeom>
            <a:avLst/>
            <a:gdLst>
              <a:gd name="T0" fmla="*/ 9368 w 327"/>
              <a:gd name="T1" fmla="*/ 498 h 287"/>
              <a:gd name="T2" fmla="*/ 12377 w 327"/>
              <a:gd name="T3" fmla="*/ 410 h 287"/>
              <a:gd name="T4" fmla="*/ 20229 w 327"/>
              <a:gd name="T5" fmla="*/ 3729 h 287"/>
              <a:gd name="T6" fmla="*/ 22545 w 327"/>
              <a:gd name="T7" fmla="*/ 3943 h 287"/>
              <a:gd name="T8" fmla="*/ 30094 w 327"/>
              <a:gd name="T9" fmla="*/ 1103 h 287"/>
              <a:gd name="T10" fmla="*/ 32192 w 327"/>
              <a:gd name="T11" fmla="*/ 912 h 287"/>
              <a:gd name="T12" fmla="*/ 32713 w 327"/>
              <a:gd name="T13" fmla="*/ 2923 h 287"/>
              <a:gd name="T14" fmla="*/ 32713 w 327"/>
              <a:gd name="T15" fmla="*/ 13411 h 287"/>
              <a:gd name="T16" fmla="*/ 29880 w 327"/>
              <a:gd name="T17" fmla="*/ 10488 h 287"/>
              <a:gd name="T18" fmla="*/ 29792 w 327"/>
              <a:gd name="T19" fmla="*/ 4441 h 287"/>
              <a:gd name="T20" fmla="*/ 21527 w 327"/>
              <a:gd name="T21" fmla="*/ 7257 h 287"/>
              <a:gd name="T22" fmla="*/ 10968 w 327"/>
              <a:gd name="T23" fmla="*/ 2923 h 287"/>
              <a:gd name="T24" fmla="*/ 2726 w 327"/>
              <a:gd name="T25" fmla="*/ 6759 h 287"/>
              <a:gd name="T26" fmla="*/ 2726 w 327"/>
              <a:gd name="T27" fmla="*/ 25114 h 287"/>
              <a:gd name="T28" fmla="*/ 9456 w 327"/>
              <a:gd name="T29" fmla="*/ 22079 h 287"/>
              <a:gd name="T30" fmla="*/ 10559 w 327"/>
              <a:gd name="T31" fmla="*/ 24918 h 287"/>
              <a:gd name="T32" fmla="*/ 2316 w 327"/>
              <a:gd name="T33" fmla="*/ 28540 h 287"/>
              <a:gd name="T34" fmla="*/ 195 w 327"/>
              <a:gd name="T35" fmla="*/ 28754 h 287"/>
              <a:gd name="T36" fmla="*/ 195 w 327"/>
              <a:gd name="T37" fmla="*/ 4636 h 287"/>
              <a:gd name="T38" fmla="*/ 9368 w 327"/>
              <a:gd name="T39" fmla="*/ 498 h 2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7"/>
              <a:gd name="T61" fmla="*/ 0 h 287"/>
              <a:gd name="T62" fmla="*/ 327 w 327"/>
              <a:gd name="T63" fmla="*/ 287 h 2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7" h="287">
                <a:moveTo>
                  <a:pt x="93" y="5"/>
                </a:moveTo>
                <a:cubicBezTo>
                  <a:pt x="102" y="0"/>
                  <a:pt x="113" y="0"/>
                  <a:pt x="123" y="4"/>
                </a:cubicBezTo>
                <a:cubicBezTo>
                  <a:pt x="149" y="15"/>
                  <a:pt x="175" y="25"/>
                  <a:pt x="201" y="37"/>
                </a:cubicBezTo>
                <a:cubicBezTo>
                  <a:pt x="208" y="41"/>
                  <a:pt x="216" y="42"/>
                  <a:pt x="224" y="39"/>
                </a:cubicBezTo>
                <a:cubicBezTo>
                  <a:pt x="249" y="30"/>
                  <a:pt x="274" y="20"/>
                  <a:pt x="299" y="11"/>
                </a:cubicBezTo>
                <a:cubicBezTo>
                  <a:pt x="305" y="8"/>
                  <a:pt x="313" y="7"/>
                  <a:pt x="320" y="9"/>
                </a:cubicBezTo>
                <a:cubicBezTo>
                  <a:pt x="327" y="13"/>
                  <a:pt x="325" y="22"/>
                  <a:pt x="325" y="29"/>
                </a:cubicBezTo>
                <a:cubicBezTo>
                  <a:pt x="325" y="64"/>
                  <a:pt x="326" y="99"/>
                  <a:pt x="325" y="133"/>
                </a:cubicBezTo>
                <a:cubicBezTo>
                  <a:pt x="316" y="123"/>
                  <a:pt x="307" y="113"/>
                  <a:pt x="297" y="104"/>
                </a:cubicBezTo>
                <a:cubicBezTo>
                  <a:pt x="296" y="84"/>
                  <a:pt x="297" y="64"/>
                  <a:pt x="296" y="44"/>
                </a:cubicBezTo>
                <a:cubicBezTo>
                  <a:pt x="268" y="50"/>
                  <a:pt x="242" y="66"/>
                  <a:pt x="214" y="72"/>
                </a:cubicBezTo>
                <a:cubicBezTo>
                  <a:pt x="178" y="61"/>
                  <a:pt x="144" y="43"/>
                  <a:pt x="109" y="29"/>
                </a:cubicBezTo>
                <a:cubicBezTo>
                  <a:pt x="98" y="34"/>
                  <a:pt x="44" y="59"/>
                  <a:pt x="27" y="67"/>
                </a:cubicBezTo>
                <a:cubicBezTo>
                  <a:pt x="26" y="81"/>
                  <a:pt x="25" y="203"/>
                  <a:pt x="27" y="249"/>
                </a:cubicBezTo>
                <a:cubicBezTo>
                  <a:pt x="50" y="241"/>
                  <a:pt x="72" y="229"/>
                  <a:pt x="94" y="219"/>
                </a:cubicBezTo>
                <a:cubicBezTo>
                  <a:pt x="101" y="227"/>
                  <a:pt x="103" y="237"/>
                  <a:pt x="105" y="247"/>
                </a:cubicBezTo>
                <a:cubicBezTo>
                  <a:pt x="77" y="258"/>
                  <a:pt x="51" y="272"/>
                  <a:pt x="23" y="283"/>
                </a:cubicBezTo>
                <a:cubicBezTo>
                  <a:pt x="16" y="287"/>
                  <a:pt x="9" y="285"/>
                  <a:pt x="2" y="285"/>
                </a:cubicBezTo>
                <a:cubicBezTo>
                  <a:pt x="1" y="235"/>
                  <a:pt x="0" y="77"/>
                  <a:pt x="2" y="46"/>
                </a:cubicBezTo>
                <a:cubicBezTo>
                  <a:pt x="32" y="32"/>
                  <a:pt x="63" y="19"/>
                  <a:pt x="93" y="5"/>
                </a:cubicBezTo>
                <a:close/>
              </a:path>
            </a:pathLst>
          </a:custGeom>
          <a:solidFill>
            <a:srgbClr val="E4A903"/>
          </a:solidFill>
          <a:ln>
            <a:noFill/>
          </a:ln>
        </p:spPr>
        <p:txBody>
          <a:bodyPr lIns="91440" tIns="45720" rIns="91440" bIns="45720">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86" name="Freeform 46"/>
          <p:cNvSpPr>
            <a:spLocks noEditPoints="1" noChangeArrowheads="1"/>
          </p:cNvSpPr>
          <p:nvPr>
            <p:custDataLst>
              <p:tags r:id="rId12"/>
            </p:custDataLst>
          </p:nvPr>
        </p:nvSpPr>
        <p:spPr bwMode="auto">
          <a:xfrm>
            <a:off x="4372913" y="2305465"/>
            <a:ext cx="554637" cy="548619"/>
          </a:xfrm>
          <a:custGeom>
            <a:avLst/>
            <a:gdLst>
              <a:gd name="T0" fmla="*/ 1297 w 265"/>
              <a:gd name="T1" fmla="*/ 11883 h 262"/>
              <a:gd name="T2" fmla="*/ 9856 w 265"/>
              <a:gd name="T3" fmla="*/ 195 h 262"/>
              <a:gd name="T4" fmla="*/ 16774 w 265"/>
              <a:gd name="T5" fmla="*/ 2122 h 262"/>
              <a:gd name="T6" fmla="*/ 19907 w 265"/>
              <a:gd name="T7" fmla="*/ 5844 h 262"/>
              <a:gd name="T8" fmla="*/ 20707 w 265"/>
              <a:gd name="T9" fmla="*/ 11083 h 262"/>
              <a:gd name="T10" fmla="*/ 18480 w 265"/>
              <a:gd name="T11" fmla="*/ 16819 h 262"/>
              <a:gd name="T12" fmla="*/ 21613 w 265"/>
              <a:gd name="T13" fmla="*/ 18229 h 262"/>
              <a:gd name="T14" fmla="*/ 25635 w 265"/>
              <a:gd name="T15" fmla="*/ 22165 h 262"/>
              <a:gd name="T16" fmla="*/ 22501 w 265"/>
              <a:gd name="T17" fmla="*/ 25371 h 262"/>
              <a:gd name="T18" fmla="*/ 17787 w 265"/>
              <a:gd name="T19" fmla="*/ 21258 h 262"/>
              <a:gd name="T20" fmla="*/ 16165 w 265"/>
              <a:gd name="T21" fmla="*/ 18420 h 262"/>
              <a:gd name="T22" fmla="*/ 9033 w 265"/>
              <a:gd name="T23" fmla="*/ 19634 h 262"/>
              <a:gd name="T24" fmla="*/ 1297 w 265"/>
              <a:gd name="T25" fmla="*/ 11883 h 262"/>
              <a:gd name="T26" fmla="*/ 10051 w 265"/>
              <a:gd name="T27" fmla="*/ 3615 h 262"/>
              <a:gd name="T28" fmla="*/ 5016 w 265"/>
              <a:gd name="T29" fmla="*/ 7449 h 262"/>
              <a:gd name="T30" fmla="*/ 8233 w 265"/>
              <a:gd name="T31" fmla="*/ 15912 h 262"/>
              <a:gd name="T32" fmla="*/ 17183 w 265"/>
              <a:gd name="T33" fmla="*/ 11581 h 262"/>
              <a:gd name="T34" fmla="*/ 10051 w 265"/>
              <a:gd name="T35" fmla="*/ 3615 h 2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5"/>
              <a:gd name="T55" fmla="*/ 0 h 262"/>
              <a:gd name="T56" fmla="*/ 265 w 265"/>
              <a:gd name="T57" fmla="*/ 262 h 2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5" h="262">
                <a:moveTo>
                  <a:pt x="13" y="118"/>
                </a:moveTo>
                <a:cubicBezTo>
                  <a:pt x="0" y="64"/>
                  <a:pt x="44" y="7"/>
                  <a:pt x="98" y="2"/>
                </a:cubicBezTo>
                <a:cubicBezTo>
                  <a:pt x="120" y="0"/>
                  <a:pt x="150" y="7"/>
                  <a:pt x="167" y="21"/>
                </a:cubicBezTo>
                <a:cubicBezTo>
                  <a:pt x="180" y="30"/>
                  <a:pt x="190" y="44"/>
                  <a:pt x="198" y="58"/>
                </a:cubicBezTo>
                <a:cubicBezTo>
                  <a:pt x="205" y="72"/>
                  <a:pt x="207" y="95"/>
                  <a:pt x="206" y="110"/>
                </a:cubicBezTo>
                <a:cubicBezTo>
                  <a:pt x="205" y="131"/>
                  <a:pt x="192" y="148"/>
                  <a:pt x="184" y="167"/>
                </a:cubicBezTo>
                <a:cubicBezTo>
                  <a:pt x="195" y="170"/>
                  <a:pt x="207" y="172"/>
                  <a:pt x="215" y="181"/>
                </a:cubicBezTo>
                <a:cubicBezTo>
                  <a:pt x="228" y="195"/>
                  <a:pt x="246" y="204"/>
                  <a:pt x="255" y="220"/>
                </a:cubicBezTo>
                <a:cubicBezTo>
                  <a:pt x="265" y="239"/>
                  <a:pt x="242" y="262"/>
                  <a:pt x="224" y="252"/>
                </a:cubicBezTo>
                <a:cubicBezTo>
                  <a:pt x="207" y="240"/>
                  <a:pt x="192" y="225"/>
                  <a:pt x="177" y="211"/>
                </a:cubicBezTo>
                <a:cubicBezTo>
                  <a:pt x="168" y="204"/>
                  <a:pt x="172" y="189"/>
                  <a:pt x="161" y="183"/>
                </a:cubicBezTo>
                <a:cubicBezTo>
                  <a:pt x="139" y="193"/>
                  <a:pt x="114" y="202"/>
                  <a:pt x="90" y="195"/>
                </a:cubicBezTo>
                <a:cubicBezTo>
                  <a:pt x="51" y="188"/>
                  <a:pt x="20" y="156"/>
                  <a:pt x="13" y="118"/>
                </a:cubicBezTo>
                <a:close/>
                <a:moveTo>
                  <a:pt x="100" y="36"/>
                </a:moveTo>
                <a:cubicBezTo>
                  <a:pt x="78" y="40"/>
                  <a:pt x="59" y="54"/>
                  <a:pt x="50" y="74"/>
                </a:cubicBezTo>
                <a:cubicBezTo>
                  <a:pt x="38" y="105"/>
                  <a:pt x="50" y="145"/>
                  <a:pt x="82" y="158"/>
                </a:cubicBezTo>
                <a:cubicBezTo>
                  <a:pt x="117" y="175"/>
                  <a:pt x="163" y="153"/>
                  <a:pt x="171" y="115"/>
                </a:cubicBezTo>
                <a:cubicBezTo>
                  <a:pt x="184" y="73"/>
                  <a:pt x="142" y="28"/>
                  <a:pt x="100" y="36"/>
                </a:cubicBezTo>
                <a:close/>
              </a:path>
            </a:pathLst>
          </a:custGeom>
          <a:solidFill>
            <a:srgbClr val="E4A903"/>
          </a:solidFill>
          <a:ln>
            <a:noFill/>
          </a:ln>
        </p:spPr>
        <p:txBody>
          <a:bodyPr lIns="91440" tIns="45720" rIns="91440" bIns="45720">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87" name="Freeform 47"/>
          <p:cNvSpPr>
            <a:spLocks noChangeArrowheads="1"/>
          </p:cNvSpPr>
          <p:nvPr>
            <p:custDataLst>
              <p:tags r:id="rId13"/>
            </p:custDataLst>
          </p:nvPr>
        </p:nvSpPr>
        <p:spPr bwMode="auto">
          <a:xfrm>
            <a:off x="4485911" y="2500340"/>
            <a:ext cx="125604" cy="133667"/>
          </a:xfrm>
          <a:custGeom>
            <a:avLst/>
            <a:gdLst>
              <a:gd name="T0" fmla="*/ 0 w 60"/>
              <a:gd name="T1" fmla="*/ 988 h 64"/>
              <a:gd name="T2" fmla="*/ 1902 w 60"/>
              <a:gd name="T3" fmla="*/ 107 h 64"/>
              <a:gd name="T4" fmla="*/ 3116 w 60"/>
              <a:gd name="T5" fmla="*/ 2692 h 64"/>
              <a:gd name="T6" fmla="*/ 5924 w 60"/>
              <a:gd name="T7" fmla="*/ 4200 h 64"/>
              <a:gd name="T8" fmla="*/ 6031 w 60"/>
              <a:gd name="T9" fmla="*/ 5792 h 64"/>
              <a:gd name="T10" fmla="*/ 0 w 60"/>
              <a:gd name="T11" fmla="*/ 988 h 64"/>
              <a:gd name="T12" fmla="*/ 0 60000 65536"/>
              <a:gd name="T13" fmla="*/ 0 60000 65536"/>
              <a:gd name="T14" fmla="*/ 0 60000 65536"/>
              <a:gd name="T15" fmla="*/ 0 60000 65536"/>
              <a:gd name="T16" fmla="*/ 0 60000 65536"/>
              <a:gd name="T17" fmla="*/ 0 60000 65536"/>
              <a:gd name="T18" fmla="*/ 0 w 60"/>
              <a:gd name="T19" fmla="*/ 0 h 64"/>
              <a:gd name="T20" fmla="*/ 60 w 6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0" h="64">
                <a:moveTo>
                  <a:pt x="0" y="10"/>
                </a:moveTo>
                <a:cubicBezTo>
                  <a:pt x="1" y="0"/>
                  <a:pt x="12" y="0"/>
                  <a:pt x="19" y="1"/>
                </a:cubicBezTo>
                <a:cubicBezTo>
                  <a:pt x="21" y="10"/>
                  <a:pt x="24" y="20"/>
                  <a:pt x="31" y="27"/>
                </a:cubicBezTo>
                <a:cubicBezTo>
                  <a:pt x="38" y="35"/>
                  <a:pt x="49" y="38"/>
                  <a:pt x="59" y="42"/>
                </a:cubicBezTo>
                <a:cubicBezTo>
                  <a:pt x="60" y="47"/>
                  <a:pt x="60" y="52"/>
                  <a:pt x="60" y="58"/>
                </a:cubicBezTo>
                <a:cubicBezTo>
                  <a:pt x="31" y="64"/>
                  <a:pt x="4" y="38"/>
                  <a:pt x="0" y="10"/>
                </a:cubicBezTo>
                <a:close/>
              </a:path>
            </a:pathLst>
          </a:custGeom>
          <a:solidFill>
            <a:srgbClr val="E4A903"/>
          </a:solidFill>
          <a:ln>
            <a:noFill/>
          </a:ln>
        </p:spPr>
        <p:txBody>
          <a:bodyPr lIns="91440" tIns="45720" rIns="91440" bIns="45720">
            <a:normAutofit fontScale="25000" lnSpcReduction="20000"/>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84" name="任意多边形 56"/>
          <p:cNvSpPr>
            <a:spLocks noChangeArrowheads="1"/>
          </p:cNvSpPr>
          <p:nvPr>
            <p:custDataLst>
              <p:tags r:id="rId14"/>
            </p:custDataLst>
          </p:nvPr>
        </p:nvSpPr>
        <p:spPr bwMode="auto">
          <a:xfrm rot="10800000">
            <a:off x="3956051" y="1896336"/>
            <a:ext cx="1164167" cy="1325033"/>
          </a:xfrm>
          <a:custGeom>
            <a:avLst/>
            <a:gdLst>
              <a:gd name="T0" fmla="*/ 908968 w 826161"/>
              <a:gd name="T1" fmla="*/ 1109414 h 940604"/>
              <a:gd name="T2" fmla="*/ 65461 w 826161"/>
              <a:gd name="T3" fmla="*/ 1109414 h 940604"/>
              <a:gd name="T4" fmla="*/ 0 w 826161"/>
              <a:gd name="T5" fmla="*/ 1043954 h 940604"/>
              <a:gd name="T6" fmla="*/ 0 w 826161"/>
              <a:gd name="T7" fmla="*/ 200444 h 940604"/>
              <a:gd name="T8" fmla="*/ 65461 w 826161"/>
              <a:gd name="T9" fmla="*/ 134981 h 940604"/>
              <a:gd name="T10" fmla="*/ 408927 w 826161"/>
              <a:gd name="T11" fmla="*/ 134981 h 940604"/>
              <a:gd name="T12" fmla="*/ 487216 w 826161"/>
              <a:gd name="T13" fmla="*/ 0 h 940604"/>
              <a:gd name="T14" fmla="*/ 565504 w 826161"/>
              <a:gd name="T15" fmla="*/ 134981 h 940604"/>
              <a:gd name="T16" fmla="*/ 908968 w 826161"/>
              <a:gd name="T17" fmla="*/ 134981 h 940604"/>
              <a:gd name="T18" fmla="*/ 974430 w 826161"/>
              <a:gd name="T19" fmla="*/ 200444 h 940604"/>
              <a:gd name="T20" fmla="*/ 974430 w 826161"/>
              <a:gd name="T21" fmla="*/ 1043954 h 940604"/>
              <a:gd name="T22" fmla="*/ 908968 w 826161"/>
              <a:gd name="T23" fmla="*/ 1109414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noFill/>
          <a:ln w="28575" cap="flat" cmpd="sng">
            <a:solidFill>
              <a:srgbClr val="E4A903"/>
            </a:solidFill>
            <a:bevel/>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102" name="任意多边形 101"/>
          <p:cNvSpPr>
            <a:spLocks noChangeArrowheads="1"/>
          </p:cNvSpPr>
          <p:nvPr>
            <p:custDataLst>
              <p:tags r:id="rId15"/>
            </p:custDataLst>
          </p:nvPr>
        </p:nvSpPr>
        <p:spPr bwMode="auto">
          <a:xfrm>
            <a:off x="10009928" y="2101471"/>
            <a:ext cx="622897" cy="745214"/>
          </a:xfrm>
          <a:custGeom>
            <a:avLst/>
            <a:gdLst>
              <a:gd name="connsiteX0" fmla="*/ 475450 w 622897"/>
              <a:gd name="connsiteY0" fmla="*/ 434862 h 745214"/>
              <a:gd name="connsiteX1" fmla="*/ 539615 w 622897"/>
              <a:gd name="connsiteY1" fmla="*/ 573869 h 745214"/>
              <a:gd name="connsiteX2" fmla="*/ 539615 w 622897"/>
              <a:gd name="connsiteY2" fmla="*/ 741559 h 745214"/>
              <a:gd name="connsiteX3" fmla="*/ 433411 w 622897"/>
              <a:gd name="connsiteY3" fmla="*/ 743766 h 745214"/>
              <a:gd name="connsiteX4" fmla="*/ 431198 w 622897"/>
              <a:gd name="connsiteY4" fmla="*/ 573869 h 745214"/>
              <a:gd name="connsiteX5" fmla="*/ 382521 w 622897"/>
              <a:gd name="connsiteY5" fmla="*/ 498849 h 745214"/>
              <a:gd name="connsiteX6" fmla="*/ 382521 w 622897"/>
              <a:gd name="connsiteY6" fmla="*/ 490023 h 745214"/>
              <a:gd name="connsiteX7" fmla="*/ 475450 w 622897"/>
              <a:gd name="connsiteY7" fmla="*/ 434862 h 745214"/>
              <a:gd name="connsiteX8" fmla="*/ 495216 w 622897"/>
              <a:gd name="connsiteY8" fmla="*/ 578 h 745214"/>
              <a:gd name="connsiteX9" fmla="*/ 528804 w 622897"/>
              <a:gd name="connsiteY9" fmla="*/ 28518 h 745214"/>
              <a:gd name="connsiteX10" fmla="*/ 617266 w 622897"/>
              <a:gd name="connsiteY10" fmla="*/ 134480 h 745214"/>
              <a:gd name="connsiteX11" fmla="*/ 615054 w 622897"/>
              <a:gd name="connsiteY11" fmla="*/ 172009 h 745214"/>
              <a:gd name="connsiteX12" fmla="*/ 550920 w 622897"/>
              <a:gd name="connsiteY12" fmla="*/ 178631 h 745214"/>
              <a:gd name="connsiteX13" fmla="*/ 464669 w 622897"/>
              <a:gd name="connsiteY13" fmla="*/ 366273 h 745214"/>
              <a:gd name="connsiteX14" fmla="*/ 276688 w 622897"/>
              <a:gd name="connsiteY14" fmla="*/ 481066 h 745214"/>
              <a:gd name="connsiteX15" fmla="*/ 201496 w 622897"/>
              <a:gd name="connsiteY15" fmla="*/ 545085 h 745214"/>
              <a:gd name="connsiteX16" fmla="*/ 186015 w 622897"/>
              <a:gd name="connsiteY16" fmla="*/ 741557 h 745214"/>
              <a:gd name="connsiteX17" fmla="*/ 86496 w 622897"/>
              <a:gd name="connsiteY17" fmla="*/ 743765 h 745214"/>
              <a:gd name="connsiteX18" fmla="*/ 86496 w 622897"/>
              <a:gd name="connsiteY18" fmla="*/ 582613 h 745214"/>
              <a:gd name="connsiteX19" fmla="*/ 110823 w 622897"/>
              <a:gd name="connsiteY19" fmla="*/ 489896 h 745214"/>
              <a:gd name="connsiteX20" fmla="*/ 203707 w 622897"/>
              <a:gd name="connsiteY20" fmla="*/ 399386 h 745214"/>
              <a:gd name="connsiteX21" fmla="*/ 320919 w 622897"/>
              <a:gd name="connsiteY21" fmla="*/ 328745 h 745214"/>
              <a:gd name="connsiteX22" fmla="*/ 424862 w 622897"/>
              <a:gd name="connsiteY22" fmla="*/ 247065 h 745214"/>
              <a:gd name="connsiteX23" fmla="*/ 435919 w 622897"/>
              <a:gd name="connsiteY23" fmla="*/ 178631 h 745214"/>
              <a:gd name="connsiteX24" fmla="*/ 362938 w 622897"/>
              <a:gd name="connsiteY24" fmla="*/ 165386 h 745214"/>
              <a:gd name="connsiteX25" fmla="*/ 389477 w 622897"/>
              <a:gd name="connsiteY25" fmla="*/ 105782 h 745214"/>
              <a:gd name="connsiteX26" fmla="*/ 480150 w 622897"/>
              <a:gd name="connsiteY26" fmla="*/ 2027 h 745214"/>
              <a:gd name="connsiteX27" fmla="*/ 495216 w 622897"/>
              <a:gd name="connsiteY27" fmla="*/ 578 h 745214"/>
              <a:gd name="connsiteX28" fmla="*/ 136152 w 622897"/>
              <a:gd name="connsiteY28" fmla="*/ 383 h 745214"/>
              <a:gd name="connsiteX29" fmla="*/ 157183 w 622897"/>
              <a:gd name="connsiteY29" fmla="*/ 11403 h 745214"/>
              <a:gd name="connsiteX30" fmla="*/ 254592 w 622897"/>
              <a:gd name="connsiteY30" fmla="*/ 126013 h 745214"/>
              <a:gd name="connsiteX31" fmla="*/ 254592 w 622897"/>
              <a:gd name="connsiteY31" fmla="*/ 174502 h 745214"/>
              <a:gd name="connsiteX32" fmla="*/ 185963 w 622897"/>
              <a:gd name="connsiteY32" fmla="*/ 178910 h 745214"/>
              <a:gd name="connsiteX33" fmla="*/ 250165 w 622897"/>
              <a:gd name="connsiteY33" fmla="*/ 297928 h 745214"/>
              <a:gd name="connsiteX34" fmla="*/ 143900 w 622897"/>
              <a:gd name="connsiteY34" fmla="*/ 355233 h 745214"/>
              <a:gd name="connsiteX35" fmla="*/ 79698 w 622897"/>
              <a:gd name="connsiteY35" fmla="*/ 178910 h 745214"/>
              <a:gd name="connsiteX36" fmla="*/ 0 w 622897"/>
              <a:gd name="connsiteY36" fmla="*/ 150257 h 745214"/>
              <a:gd name="connsiteX37" fmla="*/ 46491 w 622897"/>
              <a:gd name="connsiteY37" fmla="*/ 88544 h 745214"/>
              <a:gd name="connsiteX38" fmla="*/ 115120 w 622897"/>
              <a:gd name="connsiteY38" fmla="*/ 9199 h 745214"/>
              <a:gd name="connsiteX39" fmla="*/ 136152 w 622897"/>
              <a:gd name="connsiteY39" fmla="*/ 383 h 7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2897" h="745214">
                <a:moveTo>
                  <a:pt x="475450" y="434862"/>
                </a:moveTo>
                <a:cubicBezTo>
                  <a:pt x="508639" y="474578"/>
                  <a:pt x="539615" y="520914"/>
                  <a:pt x="539615" y="573869"/>
                </a:cubicBezTo>
                <a:cubicBezTo>
                  <a:pt x="539615" y="629030"/>
                  <a:pt x="541828" y="686398"/>
                  <a:pt x="539615" y="741559"/>
                </a:cubicBezTo>
                <a:cubicBezTo>
                  <a:pt x="504214" y="745972"/>
                  <a:pt x="468812" y="745972"/>
                  <a:pt x="433411" y="743766"/>
                </a:cubicBezTo>
                <a:cubicBezTo>
                  <a:pt x="431198" y="686398"/>
                  <a:pt x="435623" y="629030"/>
                  <a:pt x="431198" y="573869"/>
                </a:cubicBezTo>
                <a:cubicBezTo>
                  <a:pt x="428986" y="542978"/>
                  <a:pt x="404647" y="520914"/>
                  <a:pt x="382521" y="498849"/>
                </a:cubicBezTo>
                <a:cubicBezTo>
                  <a:pt x="382521" y="496643"/>
                  <a:pt x="382521" y="492230"/>
                  <a:pt x="382521" y="490023"/>
                </a:cubicBezTo>
                <a:cubicBezTo>
                  <a:pt x="413497" y="470165"/>
                  <a:pt x="444474" y="452514"/>
                  <a:pt x="475450" y="434862"/>
                </a:cubicBezTo>
                <a:close/>
                <a:moveTo>
                  <a:pt x="495216" y="578"/>
                </a:moveTo>
                <a:cubicBezTo>
                  <a:pt x="508901" y="3683"/>
                  <a:pt x="518852" y="18584"/>
                  <a:pt x="528804" y="28518"/>
                </a:cubicBezTo>
                <a:cubicBezTo>
                  <a:pt x="557554" y="63839"/>
                  <a:pt x="590727" y="96952"/>
                  <a:pt x="617266" y="134480"/>
                </a:cubicBezTo>
                <a:cubicBezTo>
                  <a:pt x="626112" y="145518"/>
                  <a:pt x="623900" y="163178"/>
                  <a:pt x="615054" y="172009"/>
                </a:cubicBezTo>
                <a:cubicBezTo>
                  <a:pt x="595150" y="180839"/>
                  <a:pt x="573035" y="176424"/>
                  <a:pt x="550920" y="178631"/>
                </a:cubicBezTo>
                <a:cubicBezTo>
                  <a:pt x="546496" y="247065"/>
                  <a:pt x="524381" y="322122"/>
                  <a:pt x="464669" y="366273"/>
                </a:cubicBezTo>
                <a:cubicBezTo>
                  <a:pt x="404958" y="406009"/>
                  <a:pt x="338611" y="441330"/>
                  <a:pt x="276688" y="481066"/>
                </a:cubicBezTo>
                <a:cubicBezTo>
                  <a:pt x="250150" y="498726"/>
                  <a:pt x="214765" y="511972"/>
                  <a:pt x="201496" y="545085"/>
                </a:cubicBezTo>
                <a:cubicBezTo>
                  <a:pt x="177169" y="606896"/>
                  <a:pt x="194861" y="677538"/>
                  <a:pt x="186015" y="741557"/>
                </a:cubicBezTo>
                <a:cubicBezTo>
                  <a:pt x="152842" y="745972"/>
                  <a:pt x="119669" y="745972"/>
                  <a:pt x="86496" y="743765"/>
                </a:cubicBezTo>
                <a:cubicBezTo>
                  <a:pt x="84284" y="690783"/>
                  <a:pt x="86496" y="635595"/>
                  <a:pt x="86496" y="582613"/>
                </a:cubicBezTo>
                <a:cubicBezTo>
                  <a:pt x="86496" y="549500"/>
                  <a:pt x="90919" y="516387"/>
                  <a:pt x="110823" y="489896"/>
                </a:cubicBezTo>
                <a:cubicBezTo>
                  <a:pt x="139573" y="456783"/>
                  <a:pt x="174957" y="430292"/>
                  <a:pt x="203707" y="399386"/>
                </a:cubicBezTo>
                <a:cubicBezTo>
                  <a:pt x="241304" y="370688"/>
                  <a:pt x="283323" y="355235"/>
                  <a:pt x="320919" y="328745"/>
                </a:cubicBezTo>
                <a:cubicBezTo>
                  <a:pt x="356304" y="302254"/>
                  <a:pt x="402746" y="286801"/>
                  <a:pt x="424862" y="247065"/>
                </a:cubicBezTo>
                <a:cubicBezTo>
                  <a:pt x="435919" y="224990"/>
                  <a:pt x="444766" y="200707"/>
                  <a:pt x="435919" y="178631"/>
                </a:cubicBezTo>
                <a:cubicBezTo>
                  <a:pt x="411592" y="174216"/>
                  <a:pt x="382842" y="183046"/>
                  <a:pt x="362938" y="165386"/>
                </a:cubicBezTo>
                <a:cubicBezTo>
                  <a:pt x="354092" y="141103"/>
                  <a:pt x="376208" y="123442"/>
                  <a:pt x="389477" y="105782"/>
                </a:cubicBezTo>
                <a:cubicBezTo>
                  <a:pt x="420438" y="72669"/>
                  <a:pt x="446977" y="32933"/>
                  <a:pt x="480150" y="2027"/>
                </a:cubicBezTo>
                <a:cubicBezTo>
                  <a:pt x="485679" y="-180"/>
                  <a:pt x="490655" y="-456"/>
                  <a:pt x="495216" y="578"/>
                </a:cubicBezTo>
                <a:close/>
                <a:moveTo>
                  <a:pt x="136152" y="383"/>
                </a:moveTo>
                <a:cubicBezTo>
                  <a:pt x="144454" y="934"/>
                  <a:pt x="152756" y="4791"/>
                  <a:pt x="157183" y="11403"/>
                </a:cubicBezTo>
                <a:cubicBezTo>
                  <a:pt x="188177" y="51076"/>
                  <a:pt x="221385" y="88544"/>
                  <a:pt x="254592" y="126013"/>
                </a:cubicBezTo>
                <a:cubicBezTo>
                  <a:pt x="267875" y="139237"/>
                  <a:pt x="272303" y="163482"/>
                  <a:pt x="254592" y="174502"/>
                </a:cubicBezTo>
                <a:cubicBezTo>
                  <a:pt x="232454" y="178910"/>
                  <a:pt x="210315" y="176706"/>
                  <a:pt x="185963" y="178910"/>
                </a:cubicBezTo>
                <a:cubicBezTo>
                  <a:pt x="179321" y="227399"/>
                  <a:pt x="210315" y="271479"/>
                  <a:pt x="250165" y="297928"/>
                </a:cubicBezTo>
                <a:cubicBezTo>
                  <a:pt x="214743" y="315560"/>
                  <a:pt x="181535" y="339805"/>
                  <a:pt x="143900" y="355233"/>
                </a:cubicBezTo>
                <a:cubicBezTo>
                  <a:pt x="101837" y="306744"/>
                  <a:pt x="73057" y="245031"/>
                  <a:pt x="79698" y="178910"/>
                </a:cubicBezTo>
                <a:cubicBezTo>
                  <a:pt x="53132" y="174502"/>
                  <a:pt x="2214" y="189930"/>
                  <a:pt x="0" y="150257"/>
                </a:cubicBezTo>
                <a:cubicBezTo>
                  <a:pt x="8855" y="126013"/>
                  <a:pt x="28780" y="108381"/>
                  <a:pt x="46491" y="88544"/>
                </a:cubicBezTo>
                <a:cubicBezTo>
                  <a:pt x="68629" y="64300"/>
                  <a:pt x="90768" y="35648"/>
                  <a:pt x="115120" y="9199"/>
                </a:cubicBezTo>
                <a:cubicBezTo>
                  <a:pt x="119548" y="2587"/>
                  <a:pt x="127850" y="-168"/>
                  <a:pt x="136152" y="383"/>
                </a:cubicBezTo>
                <a:close/>
              </a:path>
            </a:pathLst>
          </a:custGeom>
          <a:solidFill>
            <a:srgbClr val="E4A903"/>
          </a:solidFill>
          <a:ln>
            <a:noFill/>
          </a:ln>
        </p:spPr>
        <p:txBody>
          <a:bodyPr wrap="square" lIns="91440" tIns="45720" rIns="91440" bIns="45720">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95" name="任意多边形 68"/>
          <p:cNvSpPr>
            <a:spLocks noChangeArrowheads="1"/>
          </p:cNvSpPr>
          <p:nvPr>
            <p:custDataLst>
              <p:tags r:id="rId16"/>
            </p:custDataLst>
          </p:nvPr>
        </p:nvSpPr>
        <p:spPr bwMode="auto">
          <a:xfrm rot="10800000">
            <a:off x="9740901" y="1896336"/>
            <a:ext cx="1164167" cy="1325033"/>
          </a:xfrm>
          <a:custGeom>
            <a:avLst/>
            <a:gdLst>
              <a:gd name="T0" fmla="*/ 908968 w 826161"/>
              <a:gd name="T1" fmla="*/ 1109414 h 940604"/>
              <a:gd name="T2" fmla="*/ 65461 w 826161"/>
              <a:gd name="T3" fmla="*/ 1109414 h 940604"/>
              <a:gd name="T4" fmla="*/ 0 w 826161"/>
              <a:gd name="T5" fmla="*/ 1043954 h 940604"/>
              <a:gd name="T6" fmla="*/ 0 w 826161"/>
              <a:gd name="T7" fmla="*/ 200444 h 940604"/>
              <a:gd name="T8" fmla="*/ 65461 w 826161"/>
              <a:gd name="T9" fmla="*/ 134981 h 940604"/>
              <a:gd name="T10" fmla="*/ 408927 w 826161"/>
              <a:gd name="T11" fmla="*/ 134981 h 940604"/>
              <a:gd name="T12" fmla="*/ 487216 w 826161"/>
              <a:gd name="T13" fmla="*/ 0 h 940604"/>
              <a:gd name="T14" fmla="*/ 565504 w 826161"/>
              <a:gd name="T15" fmla="*/ 134981 h 940604"/>
              <a:gd name="T16" fmla="*/ 908968 w 826161"/>
              <a:gd name="T17" fmla="*/ 134981 h 940604"/>
              <a:gd name="T18" fmla="*/ 974430 w 826161"/>
              <a:gd name="T19" fmla="*/ 200444 h 940604"/>
              <a:gd name="T20" fmla="*/ 974430 w 826161"/>
              <a:gd name="T21" fmla="*/ 1043954 h 940604"/>
              <a:gd name="T22" fmla="*/ 908968 w 826161"/>
              <a:gd name="T23" fmla="*/ 1109414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noFill/>
          <a:ln w="28575" cap="flat" cmpd="sng">
            <a:solidFill>
              <a:srgbClr val="E4A903"/>
            </a:solidFill>
            <a:bevel/>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38" name="任意多边形 68"/>
          <p:cNvSpPr>
            <a:spLocks noChangeArrowheads="1"/>
          </p:cNvSpPr>
          <p:nvPr>
            <p:custDataLst>
              <p:tags r:id="rId17"/>
            </p:custDataLst>
          </p:nvPr>
        </p:nvSpPr>
        <p:spPr bwMode="auto">
          <a:xfrm rot="10800000">
            <a:off x="6949814" y="1917257"/>
            <a:ext cx="1164167" cy="1325033"/>
          </a:xfrm>
          <a:custGeom>
            <a:avLst/>
            <a:gdLst>
              <a:gd name="T0" fmla="*/ 908968 w 826161"/>
              <a:gd name="T1" fmla="*/ 1109414 h 940604"/>
              <a:gd name="T2" fmla="*/ 65461 w 826161"/>
              <a:gd name="T3" fmla="*/ 1109414 h 940604"/>
              <a:gd name="T4" fmla="*/ 0 w 826161"/>
              <a:gd name="T5" fmla="*/ 1043954 h 940604"/>
              <a:gd name="T6" fmla="*/ 0 w 826161"/>
              <a:gd name="T7" fmla="*/ 200444 h 940604"/>
              <a:gd name="T8" fmla="*/ 65461 w 826161"/>
              <a:gd name="T9" fmla="*/ 134981 h 940604"/>
              <a:gd name="T10" fmla="*/ 408927 w 826161"/>
              <a:gd name="T11" fmla="*/ 134981 h 940604"/>
              <a:gd name="T12" fmla="*/ 487216 w 826161"/>
              <a:gd name="T13" fmla="*/ 0 h 940604"/>
              <a:gd name="T14" fmla="*/ 565504 w 826161"/>
              <a:gd name="T15" fmla="*/ 134981 h 940604"/>
              <a:gd name="T16" fmla="*/ 908968 w 826161"/>
              <a:gd name="T17" fmla="*/ 134981 h 940604"/>
              <a:gd name="T18" fmla="*/ 974430 w 826161"/>
              <a:gd name="T19" fmla="*/ 200444 h 940604"/>
              <a:gd name="T20" fmla="*/ 974430 w 826161"/>
              <a:gd name="T21" fmla="*/ 1043954 h 940604"/>
              <a:gd name="T22" fmla="*/ 908968 w 826161"/>
              <a:gd name="T23" fmla="*/ 1109414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noFill/>
          <a:ln w="28575" cap="flat" cmpd="sng">
            <a:solidFill>
              <a:srgbClr val="E4A903"/>
            </a:solidFill>
            <a:bevel/>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39" name="任意多边形 6"/>
          <p:cNvSpPr>
            <a:spLocks noChangeArrowheads="1"/>
          </p:cNvSpPr>
          <p:nvPr>
            <p:custDataLst>
              <p:tags r:id="rId18"/>
            </p:custDataLst>
          </p:nvPr>
        </p:nvSpPr>
        <p:spPr bwMode="auto">
          <a:xfrm>
            <a:off x="7100358" y="2386737"/>
            <a:ext cx="668167" cy="489254"/>
          </a:xfrm>
          <a:custGeom>
            <a:avLst/>
            <a:gdLst>
              <a:gd name="T0" fmla="*/ 1383752 w 4433135"/>
              <a:gd name="T1" fmla="*/ 867104 h 3249065"/>
              <a:gd name="T2" fmla="*/ 1258108 w 4433135"/>
              <a:gd name="T3" fmla="*/ 868142 h 3249065"/>
              <a:gd name="T4" fmla="*/ 1210263 w 4433135"/>
              <a:gd name="T5" fmla="*/ 944893 h 3249065"/>
              <a:gd name="T6" fmla="*/ 1459057 w 4433135"/>
              <a:gd name="T7" fmla="*/ 2196531 h 3249065"/>
              <a:gd name="T8" fmla="*/ 1733368 w 4433135"/>
              <a:gd name="T9" fmla="*/ 2583239 h 3249065"/>
              <a:gd name="T10" fmla="*/ 2049146 w 4433135"/>
              <a:gd name="T11" fmla="*/ 2583239 h 3249065"/>
              <a:gd name="T12" fmla="*/ 2103371 w 4433135"/>
              <a:gd name="T13" fmla="*/ 2456304 h 3249065"/>
              <a:gd name="T14" fmla="*/ 1832248 w 4433135"/>
              <a:gd name="T15" fmla="*/ 1054116 h 3249065"/>
              <a:gd name="T16" fmla="*/ 1720610 w 4433135"/>
              <a:gd name="T17" fmla="*/ 868142 h 3249065"/>
              <a:gd name="T18" fmla="*/ 1511289 w 4433135"/>
              <a:gd name="T19" fmla="*/ 867589 h 3249065"/>
              <a:gd name="T20" fmla="*/ 1383752 w 4433135"/>
              <a:gd name="T21" fmla="*/ 867104 h 3249065"/>
              <a:gd name="T22" fmla="*/ 146071 w 4433135"/>
              <a:gd name="T23" fmla="*/ 0 h 3249065"/>
              <a:gd name="T24" fmla="*/ 882914 w 4433135"/>
              <a:gd name="T25" fmla="*/ 0 h 3249065"/>
              <a:gd name="T26" fmla="*/ 880954 w 4433135"/>
              <a:gd name="T27" fmla="*/ 74488 h 3249065"/>
              <a:gd name="T28" fmla="*/ 1122741 w 4433135"/>
              <a:gd name="T29" fmla="*/ 461420 h 3249065"/>
              <a:gd name="T30" fmla="*/ 1786399 w 4433135"/>
              <a:gd name="T31" fmla="*/ 283593 h 3249065"/>
              <a:gd name="T32" fmla="*/ 1950131 w 4433135"/>
              <a:gd name="T33" fmla="*/ 0 h 3249065"/>
              <a:gd name="T34" fmla="*/ 2992123 w 4433135"/>
              <a:gd name="T35" fmla="*/ 0 h 3249065"/>
              <a:gd name="T36" fmla="*/ 2975391 w 4433135"/>
              <a:gd name="T37" fmla="*/ 34734 h 3249065"/>
              <a:gd name="T38" fmla="*/ 2853142 w 4433135"/>
              <a:gd name="T39" fmla="*/ 640253 h 3249065"/>
              <a:gd name="T40" fmla="*/ 2861174 w 4433135"/>
              <a:gd name="T41" fmla="*/ 799307 h 3249065"/>
              <a:gd name="T42" fmla="*/ 2870542 w 4433135"/>
              <a:gd name="T43" fmla="*/ 860687 h 3249065"/>
              <a:gd name="T44" fmla="*/ 2849298 w 4433135"/>
              <a:gd name="T45" fmla="*/ 859746 h 3249065"/>
              <a:gd name="T46" fmla="*/ 2617108 w 4433135"/>
              <a:gd name="T47" fmla="*/ 855875 h 3249065"/>
              <a:gd name="T48" fmla="*/ 2511161 w 4433135"/>
              <a:gd name="T49" fmla="*/ 856055 h 3249065"/>
              <a:gd name="T50" fmla="*/ 2397787 w 4433135"/>
              <a:gd name="T51" fmla="*/ 858300 h 3249065"/>
              <a:gd name="T52" fmla="*/ 2267900 w 4433135"/>
              <a:gd name="T53" fmla="*/ 1007867 h 3249065"/>
              <a:gd name="T54" fmla="*/ 2452890 w 4433135"/>
              <a:gd name="T55" fmla="*/ 2491724 h 3249065"/>
              <a:gd name="T56" fmla="*/ 2523737 w 4433135"/>
              <a:gd name="T57" fmla="*/ 2594059 h 3249065"/>
              <a:gd name="T58" fmla="*/ 2783511 w 4433135"/>
              <a:gd name="T59" fmla="*/ 2590123 h 3249065"/>
              <a:gd name="T60" fmla="*/ 2846486 w 4433135"/>
              <a:gd name="T61" fmla="*/ 2479916 h 3249065"/>
              <a:gd name="T62" fmla="*/ 2980514 w 4433135"/>
              <a:gd name="T63" fmla="*/ 1369603 h 3249065"/>
              <a:gd name="T64" fmla="*/ 2991426 w 4433135"/>
              <a:gd name="T65" fmla="*/ 1279059 h 3249065"/>
              <a:gd name="T66" fmla="*/ 3040898 w 4433135"/>
              <a:gd name="T67" fmla="*/ 1381756 h 3249065"/>
              <a:gd name="T68" fmla="*/ 3308774 w 4433135"/>
              <a:gd name="T69" fmla="*/ 1740245 h 3249065"/>
              <a:gd name="T70" fmla="*/ 3336412 w 4433135"/>
              <a:gd name="T71" fmla="*/ 1765365 h 3249065"/>
              <a:gd name="T72" fmla="*/ 3296438 w 4433135"/>
              <a:gd name="T73" fmla="*/ 1973342 h 3249065"/>
              <a:gd name="T74" fmla="*/ 3203877 w 4433135"/>
              <a:gd name="T75" fmla="*/ 2456304 h 3249065"/>
              <a:gd name="T76" fmla="*/ 3258102 w 4433135"/>
              <a:gd name="T77" fmla="*/ 2583239 h 3249065"/>
              <a:gd name="T78" fmla="*/ 3573880 w 4433135"/>
              <a:gd name="T79" fmla="*/ 2583239 h 3249065"/>
              <a:gd name="T80" fmla="*/ 3848192 w 4433135"/>
              <a:gd name="T81" fmla="*/ 2196531 h 3249065"/>
              <a:gd name="T82" fmla="*/ 3860345 w 4433135"/>
              <a:gd name="T83" fmla="*/ 2138945 h 3249065"/>
              <a:gd name="T84" fmla="*/ 3868876 w 4433135"/>
              <a:gd name="T85" fmla="*/ 2097649 h 3249065"/>
              <a:gd name="T86" fmla="*/ 3946171 w 4433135"/>
              <a:gd name="T87" fmla="*/ 2125939 h 3249065"/>
              <a:gd name="T88" fmla="*/ 4408766 w 4433135"/>
              <a:gd name="T89" fmla="*/ 2195877 h 3249065"/>
              <a:gd name="T90" fmla="*/ 4433135 w 4433135"/>
              <a:gd name="T91" fmla="*/ 2194647 h 3249065"/>
              <a:gd name="T92" fmla="*/ 4229977 w 4433135"/>
              <a:gd name="T93" fmla="*/ 2999465 h 3249065"/>
              <a:gd name="T94" fmla="*/ 3976107 w 4433135"/>
              <a:gd name="T95" fmla="*/ 3247430 h 3249065"/>
              <a:gd name="T96" fmla="*/ 1337046 w 4433135"/>
              <a:gd name="T97" fmla="*/ 3247430 h 3249065"/>
              <a:gd name="T98" fmla="*/ 1035944 w 4433135"/>
              <a:gd name="T99" fmla="*/ 3023080 h 3249065"/>
              <a:gd name="T100" fmla="*/ 507540 w 4433135"/>
              <a:gd name="T101" fmla="*/ 904676 h 3249065"/>
              <a:gd name="T102" fmla="*/ 501007 w 4433135"/>
              <a:gd name="T103" fmla="*/ 876408 h 3249065"/>
              <a:gd name="T104" fmla="*/ 146071 w 4433135"/>
              <a:gd name="T105" fmla="*/ 876408 h 3249065"/>
              <a:gd name="T106" fmla="*/ 0 w 4433135"/>
              <a:gd name="T107" fmla="*/ 730337 h 3249065"/>
              <a:gd name="T108" fmla="*/ 0 w 4433135"/>
              <a:gd name="T109" fmla="*/ 146071 h 3249065"/>
              <a:gd name="T110" fmla="*/ 146071 w 4433135"/>
              <a:gd name="T111" fmla="*/ 0 h 32490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33135"/>
              <a:gd name="T169" fmla="*/ 0 h 3249065"/>
              <a:gd name="T170" fmla="*/ 4433135 w 4433135"/>
              <a:gd name="T171" fmla="*/ 3249065 h 32490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33135" h="3249065">
                <a:moveTo>
                  <a:pt x="1383752" y="867104"/>
                </a:moveTo>
                <a:cubicBezTo>
                  <a:pt x="1340842" y="867128"/>
                  <a:pt x="1298245" y="867404"/>
                  <a:pt x="1258108" y="868142"/>
                </a:cubicBezTo>
                <a:cubicBezTo>
                  <a:pt x="1226200" y="868728"/>
                  <a:pt x="1200798" y="897345"/>
                  <a:pt x="1210263" y="944893"/>
                </a:cubicBezTo>
                <a:cubicBezTo>
                  <a:pt x="1255501" y="1172141"/>
                  <a:pt x="1399244" y="1917234"/>
                  <a:pt x="1459057" y="2196531"/>
                </a:cubicBezTo>
                <a:cubicBezTo>
                  <a:pt x="1517533" y="2469589"/>
                  <a:pt x="1583985" y="2577827"/>
                  <a:pt x="1733368" y="2583239"/>
                </a:cubicBezTo>
                <a:cubicBezTo>
                  <a:pt x="1882751" y="2588652"/>
                  <a:pt x="1965151" y="2586683"/>
                  <a:pt x="2049146" y="2583239"/>
                </a:cubicBezTo>
                <a:cubicBezTo>
                  <a:pt x="2114849" y="2580546"/>
                  <a:pt x="2126761" y="2578319"/>
                  <a:pt x="2103371" y="2456304"/>
                </a:cubicBezTo>
                <a:cubicBezTo>
                  <a:pt x="2054855" y="2203216"/>
                  <a:pt x="1887410" y="1326877"/>
                  <a:pt x="1832248" y="1054116"/>
                </a:cubicBezTo>
                <a:cubicBezTo>
                  <a:pt x="1820648" y="996757"/>
                  <a:pt x="1822680" y="866667"/>
                  <a:pt x="1720610" y="868142"/>
                </a:cubicBezTo>
                <a:cubicBezTo>
                  <a:pt x="1669576" y="868880"/>
                  <a:pt x="1594087" y="868142"/>
                  <a:pt x="1511289" y="867589"/>
                </a:cubicBezTo>
                <a:cubicBezTo>
                  <a:pt x="1469890" y="867313"/>
                  <a:pt x="1426663" y="867082"/>
                  <a:pt x="1383752" y="867104"/>
                </a:cubicBezTo>
                <a:close/>
                <a:moveTo>
                  <a:pt x="146071" y="0"/>
                </a:moveTo>
                <a:lnTo>
                  <a:pt x="882914" y="0"/>
                </a:lnTo>
                <a:lnTo>
                  <a:pt x="880954" y="74488"/>
                </a:lnTo>
                <a:cubicBezTo>
                  <a:pt x="891949" y="230061"/>
                  <a:pt x="977510" y="377571"/>
                  <a:pt x="1122741" y="461420"/>
                </a:cubicBezTo>
                <a:cubicBezTo>
                  <a:pt x="1355110" y="595579"/>
                  <a:pt x="1652240" y="515962"/>
                  <a:pt x="1786399" y="283593"/>
                </a:cubicBezTo>
                <a:lnTo>
                  <a:pt x="1950131" y="0"/>
                </a:lnTo>
                <a:lnTo>
                  <a:pt x="2992123" y="0"/>
                </a:lnTo>
                <a:lnTo>
                  <a:pt x="2975391" y="34734"/>
                </a:lnTo>
                <a:cubicBezTo>
                  <a:pt x="2896672" y="220847"/>
                  <a:pt x="2853142" y="425466"/>
                  <a:pt x="2853142" y="640253"/>
                </a:cubicBezTo>
                <a:cubicBezTo>
                  <a:pt x="2853142" y="693950"/>
                  <a:pt x="2855863" y="747011"/>
                  <a:pt x="2861174" y="799307"/>
                </a:cubicBezTo>
                <a:lnTo>
                  <a:pt x="2870542" y="860687"/>
                </a:lnTo>
                <a:lnTo>
                  <a:pt x="2849298" y="859746"/>
                </a:lnTo>
                <a:cubicBezTo>
                  <a:pt x="2785069" y="857540"/>
                  <a:pt x="2699546" y="856201"/>
                  <a:pt x="2617108" y="855875"/>
                </a:cubicBezTo>
                <a:cubicBezTo>
                  <a:pt x="2580470" y="855730"/>
                  <a:pt x="2544440" y="855786"/>
                  <a:pt x="2511161" y="856055"/>
                </a:cubicBezTo>
                <a:cubicBezTo>
                  <a:pt x="2466789" y="856415"/>
                  <a:pt x="2427307" y="857152"/>
                  <a:pt x="2397787" y="858300"/>
                </a:cubicBezTo>
                <a:cubicBezTo>
                  <a:pt x="2279708" y="862892"/>
                  <a:pt x="2261098" y="953733"/>
                  <a:pt x="2267900" y="1007867"/>
                </a:cubicBezTo>
                <a:cubicBezTo>
                  <a:pt x="2330617" y="1506995"/>
                  <a:pt x="2441738" y="2400541"/>
                  <a:pt x="2452890" y="2491724"/>
                </a:cubicBezTo>
                <a:cubicBezTo>
                  <a:pt x="2464042" y="2582907"/>
                  <a:pt x="2468634" y="2577660"/>
                  <a:pt x="2523737" y="2594059"/>
                </a:cubicBezTo>
                <a:lnTo>
                  <a:pt x="2783511" y="2590123"/>
                </a:lnTo>
                <a:cubicBezTo>
                  <a:pt x="2840561" y="2589259"/>
                  <a:pt x="2834023" y="2573068"/>
                  <a:pt x="2846486" y="2479916"/>
                </a:cubicBezTo>
                <a:cubicBezTo>
                  <a:pt x="2855055" y="2415875"/>
                  <a:pt x="2930735" y="1783074"/>
                  <a:pt x="2980514" y="1369603"/>
                </a:cubicBezTo>
                <a:lnTo>
                  <a:pt x="2991426" y="1279059"/>
                </a:lnTo>
                <a:lnTo>
                  <a:pt x="3040898" y="1381756"/>
                </a:lnTo>
                <a:cubicBezTo>
                  <a:pt x="3112742" y="1514009"/>
                  <a:pt x="3203207" y="1634678"/>
                  <a:pt x="3308774" y="1740245"/>
                </a:cubicBezTo>
                <a:lnTo>
                  <a:pt x="3336412" y="1765365"/>
                </a:lnTo>
                <a:lnTo>
                  <a:pt x="3296438" y="1973342"/>
                </a:lnTo>
                <a:cubicBezTo>
                  <a:pt x="3256989" y="2178844"/>
                  <a:pt x="3222071" y="2361396"/>
                  <a:pt x="3203877" y="2456304"/>
                </a:cubicBezTo>
                <a:cubicBezTo>
                  <a:pt x="3180486" y="2578319"/>
                  <a:pt x="3192398" y="2580546"/>
                  <a:pt x="3258102" y="2583239"/>
                </a:cubicBezTo>
                <a:cubicBezTo>
                  <a:pt x="3342096" y="2586683"/>
                  <a:pt x="3424497" y="2588652"/>
                  <a:pt x="3573880" y="2583239"/>
                </a:cubicBezTo>
                <a:cubicBezTo>
                  <a:pt x="3723264" y="2577827"/>
                  <a:pt x="3789714" y="2469589"/>
                  <a:pt x="3848192" y="2196531"/>
                </a:cubicBezTo>
                <a:cubicBezTo>
                  <a:pt x="3851930" y="2179075"/>
                  <a:pt x="3855996" y="2159800"/>
                  <a:pt x="3860345" y="2138945"/>
                </a:cubicBezTo>
                <a:lnTo>
                  <a:pt x="3868876" y="2097649"/>
                </a:lnTo>
                <a:lnTo>
                  <a:pt x="3946171" y="2125939"/>
                </a:lnTo>
                <a:cubicBezTo>
                  <a:pt x="4092305" y="2171392"/>
                  <a:pt x="4247676" y="2195877"/>
                  <a:pt x="4408766" y="2195877"/>
                </a:cubicBezTo>
                <a:lnTo>
                  <a:pt x="4433135" y="2194647"/>
                </a:lnTo>
                <a:lnTo>
                  <a:pt x="4229977" y="2999465"/>
                </a:lnTo>
                <a:cubicBezTo>
                  <a:pt x="4192585" y="3135255"/>
                  <a:pt x="4084504" y="3248248"/>
                  <a:pt x="3976107" y="3247430"/>
                </a:cubicBezTo>
                <a:cubicBezTo>
                  <a:pt x="3103632" y="3240841"/>
                  <a:pt x="1474260" y="3253335"/>
                  <a:pt x="1337046" y="3247430"/>
                </a:cubicBezTo>
                <a:cubicBezTo>
                  <a:pt x="1199831" y="3241526"/>
                  <a:pt x="1075123" y="3182143"/>
                  <a:pt x="1035944" y="3023080"/>
                </a:cubicBezTo>
                <a:cubicBezTo>
                  <a:pt x="943259" y="2646780"/>
                  <a:pt x="638350" y="1461446"/>
                  <a:pt x="507540" y="904676"/>
                </a:cubicBezTo>
                <a:lnTo>
                  <a:pt x="501007" y="876408"/>
                </a:lnTo>
                <a:lnTo>
                  <a:pt x="146071" y="876408"/>
                </a:lnTo>
                <a:cubicBezTo>
                  <a:pt x="65398" y="876408"/>
                  <a:pt x="0" y="811010"/>
                  <a:pt x="0" y="730337"/>
                </a:cubicBezTo>
                <a:lnTo>
                  <a:pt x="0" y="146071"/>
                </a:lnTo>
                <a:cubicBezTo>
                  <a:pt x="0" y="65398"/>
                  <a:pt x="65398" y="0"/>
                  <a:pt x="146071" y="0"/>
                </a:cubicBezTo>
                <a:close/>
              </a:path>
            </a:pathLst>
          </a:custGeom>
          <a:solidFill>
            <a:srgbClr val="E4A903"/>
          </a:solidFill>
          <a:ln>
            <a:noFill/>
          </a:ln>
        </p:spPr>
        <p:txBody>
          <a:bodyPr anchor="t" anchorCtr="0">
            <a:normAutofit/>
          </a:bodyPr>
          <a:lstStyle/>
          <a:p>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0" name="圆角矩形 7"/>
          <p:cNvSpPr>
            <a:spLocks noChangeArrowheads="1"/>
          </p:cNvSpPr>
          <p:nvPr>
            <p:custDataLst>
              <p:tags r:id="rId19"/>
            </p:custDataLst>
          </p:nvPr>
        </p:nvSpPr>
        <p:spPr bwMode="auto">
          <a:xfrm rot="18000000">
            <a:off x="7203752" y="2234366"/>
            <a:ext cx="324016" cy="100201"/>
          </a:xfrm>
          <a:prstGeom prst="roundRect">
            <a:avLst>
              <a:gd name="adj" fmla="val 50000"/>
            </a:avLst>
          </a:prstGeom>
          <a:solidFill>
            <a:srgbClr val="E4A903"/>
          </a:solidFill>
          <a:ln>
            <a:noFill/>
          </a:ln>
        </p:spPr>
        <p:txBody>
          <a:bodyPr anchor="t" anchorCtr="0">
            <a:normAutofit fontScale="25000" lnSpcReduction="20000"/>
          </a:bodyPr>
          <a:lstStyle>
            <a:lvl1pPr>
              <a:lnSpc>
                <a:spcPct val="90000"/>
              </a:lnSpc>
              <a:spcBef>
                <a:spcPts val="750"/>
              </a:spcBef>
              <a:buFont typeface="Arial" panose="020B0604020202020204" pitchFamily="34" charset="0"/>
              <a:buChar char="•"/>
              <a:defRPr sz="21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latin typeface="Arial" panose="020B0604020202020204" pitchFamily="34" charset="0"/>
              <a:ea typeface="微软雅黑" panose="020B0503020204020204" charset="-122"/>
              <a:sym typeface="Arial" panose="020B0604020202020204" pitchFamily="34" charset="0"/>
            </a:endParaRPr>
          </a:p>
        </p:txBody>
      </p:sp>
      <p:sp>
        <p:nvSpPr>
          <p:cNvPr id="41" name="任意多边形 8"/>
          <p:cNvSpPr>
            <a:spLocks noChangeArrowheads="1"/>
          </p:cNvSpPr>
          <p:nvPr>
            <p:custDataLst>
              <p:tags r:id="rId20"/>
            </p:custDataLst>
          </p:nvPr>
        </p:nvSpPr>
        <p:spPr bwMode="auto">
          <a:xfrm rot="3600000" flipH="1">
            <a:off x="7533513" y="2163862"/>
            <a:ext cx="161195" cy="100201"/>
          </a:xfrm>
          <a:custGeom>
            <a:avLst/>
            <a:gdLst>
              <a:gd name="T0" fmla="*/ 1013702 w 1070472"/>
              <a:gd name="T1" fmla="*/ 146555 h 664814"/>
              <a:gd name="T2" fmla="*/ 738065 w 1070472"/>
              <a:gd name="T3" fmla="*/ 0 h 664814"/>
              <a:gd name="T4" fmla="*/ 0 w 1070472"/>
              <a:gd name="T5" fmla="*/ 0 h 664814"/>
              <a:gd name="T6" fmla="*/ 4980 w 1070472"/>
              <a:gd name="T7" fmla="*/ 17857 h 664814"/>
              <a:gd name="T8" fmla="*/ 21373 w 1070472"/>
              <a:gd name="T9" fmla="*/ 616834 h 664814"/>
              <a:gd name="T10" fmla="*/ 10941 w 1070472"/>
              <a:gd name="T11" fmla="*/ 664814 h 664814"/>
              <a:gd name="T12" fmla="*/ 738065 w 1070472"/>
              <a:gd name="T13" fmla="*/ 664814 h 664814"/>
              <a:gd name="T14" fmla="*/ 1070472 w 1070472"/>
              <a:gd name="T15" fmla="*/ 332407 h 664814"/>
              <a:gd name="T16" fmla="*/ 1013702 w 1070472"/>
              <a:gd name="T17" fmla="*/ 146555 h 6648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0472"/>
              <a:gd name="T28" fmla="*/ 0 h 664814"/>
              <a:gd name="T29" fmla="*/ 1070472 w 1070472"/>
              <a:gd name="T30" fmla="*/ 664814 h 6648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0472" h="664814">
                <a:moveTo>
                  <a:pt x="1013702" y="146555"/>
                </a:moveTo>
                <a:cubicBezTo>
                  <a:pt x="953966" y="58134"/>
                  <a:pt x="852804" y="0"/>
                  <a:pt x="738065" y="0"/>
                </a:cubicBezTo>
                <a:lnTo>
                  <a:pt x="0" y="0"/>
                </a:lnTo>
                <a:lnTo>
                  <a:pt x="4980" y="17857"/>
                </a:lnTo>
                <a:cubicBezTo>
                  <a:pt x="49918" y="216899"/>
                  <a:pt x="54365" y="420356"/>
                  <a:pt x="21373" y="616834"/>
                </a:cubicBezTo>
                <a:lnTo>
                  <a:pt x="10941" y="664814"/>
                </a:lnTo>
                <a:lnTo>
                  <a:pt x="738065" y="664814"/>
                </a:lnTo>
                <a:cubicBezTo>
                  <a:pt x="921648" y="664814"/>
                  <a:pt x="1070472" y="515990"/>
                  <a:pt x="1070472" y="332407"/>
                </a:cubicBezTo>
                <a:cubicBezTo>
                  <a:pt x="1070472" y="263563"/>
                  <a:pt x="1049544" y="199608"/>
                  <a:pt x="1013702" y="146555"/>
                </a:cubicBezTo>
                <a:close/>
              </a:path>
            </a:pathLst>
          </a:custGeom>
          <a:solidFill>
            <a:srgbClr val="E4A903"/>
          </a:solidFill>
          <a:ln>
            <a:noFill/>
          </a:ln>
        </p:spPr>
        <p:txBody>
          <a:bodyPr anchor="t" anchorCtr="0">
            <a:normAutofit fontScale="25000" lnSpcReduction="20000"/>
          </a:bodyPr>
          <a:lstStyle/>
          <a:p>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2" name="任意多边形 9"/>
          <p:cNvSpPr>
            <a:spLocks noChangeArrowheads="1"/>
          </p:cNvSpPr>
          <p:nvPr>
            <p:custDataLst>
              <p:tags r:id="rId21"/>
            </p:custDataLst>
          </p:nvPr>
        </p:nvSpPr>
        <p:spPr bwMode="auto">
          <a:xfrm>
            <a:off x="7576329" y="2294798"/>
            <a:ext cx="377046" cy="376701"/>
          </a:xfrm>
          <a:custGeom>
            <a:avLst/>
            <a:gdLst>
              <a:gd name="T0" fmla="*/ 1250808 w 2501616"/>
              <a:gd name="T1" fmla="*/ 432015 h 2501616"/>
              <a:gd name="T2" fmla="*/ 1054370 w 2501616"/>
              <a:gd name="T3" fmla="*/ 628453 h 2501616"/>
              <a:gd name="T4" fmla="*/ 1054370 w 2501616"/>
              <a:gd name="T5" fmla="*/ 1086456 h 2501616"/>
              <a:gd name="T6" fmla="*/ 628453 w 2501616"/>
              <a:gd name="T7" fmla="*/ 1086456 h 2501616"/>
              <a:gd name="T8" fmla="*/ 432015 w 2501616"/>
              <a:gd name="T9" fmla="*/ 1282894 h 2501616"/>
              <a:gd name="T10" fmla="*/ 628453 w 2501616"/>
              <a:gd name="T11" fmla="*/ 1479332 h 2501616"/>
              <a:gd name="T12" fmla="*/ 1054370 w 2501616"/>
              <a:gd name="T13" fmla="*/ 1479332 h 2501616"/>
              <a:gd name="T14" fmla="*/ 1054370 w 2501616"/>
              <a:gd name="T15" fmla="*/ 1873163 h 2501616"/>
              <a:gd name="T16" fmla="*/ 1250808 w 2501616"/>
              <a:gd name="T17" fmla="*/ 2069601 h 2501616"/>
              <a:gd name="T18" fmla="*/ 1447246 w 2501616"/>
              <a:gd name="T19" fmla="*/ 1873163 h 2501616"/>
              <a:gd name="T20" fmla="*/ 1447246 w 2501616"/>
              <a:gd name="T21" fmla="*/ 1479332 h 2501616"/>
              <a:gd name="T22" fmla="*/ 1873163 w 2501616"/>
              <a:gd name="T23" fmla="*/ 1479332 h 2501616"/>
              <a:gd name="T24" fmla="*/ 2069601 w 2501616"/>
              <a:gd name="T25" fmla="*/ 1282894 h 2501616"/>
              <a:gd name="T26" fmla="*/ 1873163 w 2501616"/>
              <a:gd name="T27" fmla="*/ 1086456 h 2501616"/>
              <a:gd name="T28" fmla="*/ 1447246 w 2501616"/>
              <a:gd name="T29" fmla="*/ 1086456 h 2501616"/>
              <a:gd name="T30" fmla="*/ 1447246 w 2501616"/>
              <a:gd name="T31" fmla="*/ 628453 h 2501616"/>
              <a:gd name="T32" fmla="*/ 1250808 w 2501616"/>
              <a:gd name="T33" fmla="*/ 432015 h 2501616"/>
              <a:gd name="T34" fmla="*/ 1250808 w 2501616"/>
              <a:gd name="T35" fmla="*/ 0 h 2501616"/>
              <a:gd name="T36" fmla="*/ 2501616 w 2501616"/>
              <a:gd name="T37" fmla="*/ 1250808 h 2501616"/>
              <a:gd name="T38" fmla="*/ 1250808 w 2501616"/>
              <a:gd name="T39" fmla="*/ 2501616 h 2501616"/>
              <a:gd name="T40" fmla="*/ 0 w 2501616"/>
              <a:gd name="T41" fmla="*/ 1250808 h 2501616"/>
              <a:gd name="T42" fmla="*/ 1250808 w 2501616"/>
              <a:gd name="T43" fmla="*/ 0 h 25016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01616"/>
              <a:gd name="T67" fmla="*/ 0 h 2501616"/>
              <a:gd name="T68" fmla="*/ 2501616 w 2501616"/>
              <a:gd name="T69" fmla="*/ 2501616 h 25016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01616" h="2501616">
                <a:moveTo>
                  <a:pt x="1250808" y="432015"/>
                </a:moveTo>
                <a:cubicBezTo>
                  <a:pt x="1142318" y="432015"/>
                  <a:pt x="1054370" y="519963"/>
                  <a:pt x="1054370" y="628453"/>
                </a:cubicBezTo>
                <a:lnTo>
                  <a:pt x="1054370" y="1086456"/>
                </a:lnTo>
                <a:lnTo>
                  <a:pt x="628453" y="1086456"/>
                </a:lnTo>
                <a:cubicBezTo>
                  <a:pt x="519963" y="1086456"/>
                  <a:pt x="432015" y="1174404"/>
                  <a:pt x="432015" y="1282894"/>
                </a:cubicBezTo>
                <a:cubicBezTo>
                  <a:pt x="432015" y="1391384"/>
                  <a:pt x="519963" y="1479332"/>
                  <a:pt x="628453" y="1479332"/>
                </a:cubicBezTo>
                <a:lnTo>
                  <a:pt x="1054370" y="1479332"/>
                </a:lnTo>
                <a:lnTo>
                  <a:pt x="1054370" y="1873163"/>
                </a:lnTo>
                <a:cubicBezTo>
                  <a:pt x="1054370" y="1981653"/>
                  <a:pt x="1142318" y="2069601"/>
                  <a:pt x="1250808" y="2069601"/>
                </a:cubicBezTo>
                <a:cubicBezTo>
                  <a:pt x="1359298" y="2069601"/>
                  <a:pt x="1447246" y="1981653"/>
                  <a:pt x="1447246" y="1873163"/>
                </a:cubicBezTo>
                <a:lnTo>
                  <a:pt x="1447246" y="1479332"/>
                </a:lnTo>
                <a:lnTo>
                  <a:pt x="1873163" y="1479332"/>
                </a:lnTo>
                <a:cubicBezTo>
                  <a:pt x="1981653" y="1479332"/>
                  <a:pt x="2069601" y="1391384"/>
                  <a:pt x="2069601" y="1282894"/>
                </a:cubicBezTo>
                <a:cubicBezTo>
                  <a:pt x="2069601" y="1174404"/>
                  <a:pt x="1981653" y="1086456"/>
                  <a:pt x="1873163" y="1086456"/>
                </a:cubicBezTo>
                <a:lnTo>
                  <a:pt x="1447246" y="1086456"/>
                </a:lnTo>
                <a:lnTo>
                  <a:pt x="1447246" y="628453"/>
                </a:lnTo>
                <a:cubicBezTo>
                  <a:pt x="1447246" y="519963"/>
                  <a:pt x="1359298" y="432015"/>
                  <a:pt x="1250808" y="432015"/>
                </a:cubicBezTo>
                <a:close/>
                <a:moveTo>
                  <a:pt x="1250808" y="0"/>
                </a:moveTo>
                <a:cubicBezTo>
                  <a:pt x="1941610" y="0"/>
                  <a:pt x="2501616" y="560006"/>
                  <a:pt x="2501616" y="1250808"/>
                </a:cubicBezTo>
                <a:cubicBezTo>
                  <a:pt x="2501616" y="1941610"/>
                  <a:pt x="1941610" y="2501616"/>
                  <a:pt x="1250808" y="2501616"/>
                </a:cubicBezTo>
                <a:cubicBezTo>
                  <a:pt x="560006" y="2501616"/>
                  <a:pt x="0" y="1941610"/>
                  <a:pt x="0" y="1250808"/>
                </a:cubicBezTo>
                <a:cubicBezTo>
                  <a:pt x="0" y="560006"/>
                  <a:pt x="560006" y="0"/>
                  <a:pt x="1250808" y="0"/>
                </a:cubicBezTo>
                <a:close/>
              </a:path>
            </a:pathLst>
          </a:custGeom>
          <a:solidFill>
            <a:srgbClr val="E4A903"/>
          </a:solidFill>
          <a:ln>
            <a:noFill/>
          </a:ln>
        </p:spPr>
        <p:txBody>
          <a:bodyPr anchor="t" anchorCtr="0">
            <a:normAutofit/>
          </a:bodyPr>
          <a:lstStyle/>
          <a:p>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6" name="文本框 5"/>
          <p:cNvSpPr txBox="1"/>
          <p:nvPr>
            <p:custDataLst>
              <p:tags r:id="rId22"/>
            </p:custDataLst>
          </p:nvPr>
        </p:nvSpPr>
        <p:spPr>
          <a:xfrm>
            <a:off x="480484" y="4783468"/>
            <a:ext cx="2638387" cy="110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a:lnSpc>
                <a:spcPct val="120000"/>
              </a:lnSpc>
            </a:lvl1pPr>
          </a:lstStyle>
          <a:p>
            <a:r>
              <a:rPr lang="zh-CN" altLang="en-US">
                <a:latin typeface="Arial" panose="020B0604020202020204" pitchFamily="34" charset="0"/>
                <a:ea typeface="微软雅黑" panose="020B0503020204020204" charset="-122"/>
                <a:sym typeface="Arial" panose="020B0604020202020204" pitchFamily="34" charset="0"/>
              </a:rPr>
              <a:t>全部纸质编报，线下审核，效率低，结果反馈困难。</a:t>
            </a: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23"/>
            </p:custDataLst>
          </p:nvPr>
        </p:nvSpPr>
        <p:spPr>
          <a:xfrm>
            <a:off x="3365500" y="4783471"/>
            <a:ext cx="2640741" cy="110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defPPr>
              <a:defRPr lang="zh-CN"/>
            </a:defPPr>
            <a:lvl1pPr>
              <a:lnSpc>
                <a:spcPct val="120000"/>
              </a:lnSpc>
            </a:lvl1pPr>
          </a:lstStyle>
          <a:p>
            <a:r>
              <a:rPr lang="zh-CN" altLang="en-US">
                <a:latin typeface="Arial" panose="020B0604020202020204" pitchFamily="34" charset="0"/>
                <a:ea typeface="微软雅黑" panose="020B0503020204020204" charset="-122"/>
                <a:sym typeface="Arial" panose="020B0604020202020204" pitchFamily="34" charset="0"/>
              </a:rPr>
              <a:t>预算指标线下调剂，调整困难，财务无法动态监督各部门预算执行情况。</a:t>
            </a: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文本框 8"/>
          <p:cNvSpPr txBox="1"/>
          <p:nvPr>
            <p:custDataLst>
              <p:tags r:id="rId24"/>
            </p:custDataLst>
          </p:nvPr>
        </p:nvSpPr>
        <p:spPr>
          <a:xfrm>
            <a:off x="6250517" y="4783471"/>
            <a:ext cx="2640741" cy="110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a:lnSpc>
                <a:spcPct val="120000"/>
              </a:lnSpc>
            </a:lvl1pPr>
          </a:lstStyle>
          <a:p>
            <a:r>
              <a:rPr lang="zh-CN" altLang="en-US">
                <a:latin typeface="Arial" panose="020B0604020202020204" pitchFamily="34" charset="0"/>
                <a:ea typeface="微软雅黑" panose="020B0503020204020204" charset="-122"/>
                <a:sym typeface="Arial" panose="020B0604020202020204" pitchFamily="34" charset="0"/>
              </a:rPr>
              <a:t>预算与绩效脱钩，没有对绩效从预算源头到事中到结果的管理。</a:t>
            </a: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25"/>
            </p:custDataLst>
          </p:nvPr>
        </p:nvSpPr>
        <p:spPr>
          <a:xfrm>
            <a:off x="9139343" y="4836248"/>
            <a:ext cx="2640741" cy="110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defPPr>
              <a:defRPr lang="zh-CN"/>
            </a:defPPr>
            <a:lvl1pPr>
              <a:lnSpc>
                <a:spcPct val="120000"/>
              </a:lnSpc>
            </a:lvl1pPr>
          </a:lstStyle>
          <a:p>
            <a:r>
              <a:rPr lang="zh-CN" altLang="en-US" dirty="0">
                <a:latin typeface="Arial" panose="020B0604020202020204" pitchFamily="34" charset="0"/>
                <a:ea typeface="微软雅黑" panose="020B0503020204020204" charset="-122"/>
                <a:sym typeface="Arial" panose="020B0604020202020204" pitchFamily="34" charset="0"/>
              </a:rPr>
              <a:t>无法做到“无预算不支出” ，存在“先干活再报销的现象”业务部门对报销额度、流程不了解，报销流程不规范，审批不方便。</a:t>
            </a:r>
            <a:endParaRPr lang="zh-CN" altLang="en-US" dirty="0">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20090" y="36195"/>
            <a:ext cx="8561070" cy="582295"/>
          </a:xfrm>
        </p:spPr>
        <p:txBody>
          <a:bodyPr/>
          <a:lstStyle/>
          <a:p>
            <a:r>
              <a:rPr>
                <a:sym typeface="+mn-ea"/>
              </a:rPr>
              <a:t>学校信息化建设现状（未建立预算绩效信息化系统）</a:t>
            </a:r>
            <a:endParaRPr lang="zh-CN" altLang="en-US"/>
          </a:p>
        </p:txBody>
      </p:sp>
      <p:sp>
        <p:nvSpPr>
          <p:cNvPr id="62" name="矩形 39"/>
          <p:cNvSpPr>
            <a:spLocks noChangeArrowheads="1"/>
          </p:cNvSpPr>
          <p:nvPr>
            <p:custDataLst>
              <p:tags r:id="rId1"/>
            </p:custDataLst>
          </p:nvPr>
        </p:nvSpPr>
        <p:spPr bwMode="auto">
          <a:xfrm>
            <a:off x="579171" y="3871184"/>
            <a:ext cx="2626010" cy="369332"/>
          </a:xfrm>
          <a:prstGeom prst="rect">
            <a:avLst/>
          </a:prstGeom>
          <a:solidFill>
            <a:srgbClr val="E4A903"/>
          </a:solidFill>
          <a:ln>
            <a:noFill/>
          </a:ln>
        </p:spPr>
        <p:txBody>
          <a:bodyPr wrap="none">
            <a:normAutofit fontScale="97500"/>
          </a:bodyPr>
          <a:lstStyle>
            <a:lvl1pPr>
              <a:lnSpc>
                <a:spcPct val="90000"/>
              </a:lnSpc>
              <a:spcBef>
                <a:spcPts val="750"/>
              </a:spcBef>
              <a:buFont typeface="Arial" panose="020B0604020202020204" pitchFamily="34" charset="0"/>
              <a:buChar char="•"/>
              <a:defRPr sz="21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l">
              <a:spcBef>
                <a:spcPct val="0"/>
              </a:spcBef>
              <a:buNone/>
            </a:pPr>
            <a:r>
              <a:rPr lang="zh-CN" altLang="en-US" sz="1800" b="1">
                <a:solidFill>
                  <a:srgbClr val="FFFFFF"/>
                </a:solidFill>
                <a:latin typeface="Arial" panose="020B0604020202020204" pitchFamily="34" charset="0"/>
                <a:ea typeface="微软雅黑" panose="020B0503020204020204" charset="-122"/>
                <a:sym typeface="Arial" panose="020B0604020202020204" pitchFamily="34" charset="0"/>
              </a:rPr>
              <a:t>合同</a:t>
            </a:r>
            <a:endParaRPr lang="zh-CN" altLang="en-US" sz="1800"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3" name="矩形 27"/>
          <p:cNvSpPr>
            <a:spLocks noChangeArrowheads="1"/>
          </p:cNvSpPr>
          <p:nvPr>
            <p:custDataLst>
              <p:tags r:id="rId2"/>
            </p:custDataLst>
          </p:nvPr>
        </p:nvSpPr>
        <p:spPr bwMode="auto">
          <a:xfrm>
            <a:off x="579170" y="4320502"/>
            <a:ext cx="1875835" cy="369332"/>
          </a:xfrm>
          <a:prstGeom prst="rect">
            <a:avLst/>
          </a:prstGeom>
          <a:solidFill>
            <a:srgbClr val="E4A903"/>
          </a:solidFill>
          <a:ln>
            <a:noFill/>
          </a:ln>
        </p:spPr>
        <p:txBody>
          <a:bodyPr wrap="none">
            <a:normAutofit fontScale="97500"/>
          </a:bodyPr>
          <a:lstStyle/>
          <a:p>
            <a:pPr>
              <a:spcBef>
                <a:spcPct val="0"/>
              </a:spcBef>
              <a:buFont typeface="Arial" panose="020B0604020202020204" pitchFamily="34" charset="0"/>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管理方式</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7" name="矩形 39"/>
          <p:cNvSpPr>
            <a:spLocks noChangeArrowheads="1"/>
          </p:cNvSpPr>
          <p:nvPr>
            <p:custDataLst>
              <p:tags r:id="rId3"/>
            </p:custDataLst>
          </p:nvPr>
        </p:nvSpPr>
        <p:spPr bwMode="auto">
          <a:xfrm>
            <a:off x="3464263" y="3871185"/>
            <a:ext cx="2626010" cy="369332"/>
          </a:xfrm>
          <a:prstGeom prst="rect">
            <a:avLst/>
          </a:prstGeom>
          <a:solidFill>
            <a:srgbClr val="E4A903"/>
          </a:solidFill>
          <a:ln>
            <a:noFill/>
          </a:ln>
        </p:spPr>
        <p:txBody>
          <a:bodyPr wrap="none">
            <a:normAutofit fontScale="97500"/>
          </a:bodyPr>
          <a:lstStyle/>
          <a:p>
            <a:pPr>
              <a:spcBef>
                <a:spcPct val="0"/>
              </a:spcBef>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财务核算</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8" name="矩形 33"/>
          <p:cNvSpPr>
            <a:spLocks noChangeArrowheads="1"/>
          </p:cNvSpPr>
          <p:nvPr>
            <p:custDataLst>
              <p:tags r:id="rId4"/>
            </p:custDataLst>
          </p:nvPr>
        </p:nvSpPr>
        <p:spPr bwMode="auto">
          <a:xfrm>
            <a:off x="3464263" y="4320762"/>
            <a:ext cx="1875835" cy="369332"/>
          </a:xfrm>
          <a:prstGeom prst="rect">
            <a:avLst/>
          </a:prstGeom>
          <a:solidFill>
            <a:srgbClr val="E4A903"/>
          </a:solidFill>
          <a:ln>
            <a:noFill/>
          </a:ln>
        </p:spPr>
        <p:txBody>
          <a:bodyPr wrap="none">
            <a:normAutofit fontScale="97500"/>
          </a:bodyPr>
          <a:lstStyle/>
          <a:p>
            <a:pPr>
              <a:spcBef>
                <a:spcPct val="0"/>
              </a:spcBef>
              <a:buFont typeface="Arial" panose="020B0604020202020204" pitchFamily="34" charset="0"/>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凭证生成</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2" name="矩形 39"/>
          <p:cNvSpPr>
            <a:spLocks noChangeArrowheads="1"/>
          </p:cNvSpPr>
          <p:nvPr>
            <p:custDataLst>
              <p:tags r:id="rId5"/>
            </p:custDataLst>
          </p:nvPr>
        </p:nvSpPr>
        <p:spPr bwMode="auto">
          <a:xfrm>
            <a:off x="6349280" y="3871185"/>
            <a:ext cx="2626010" cy="369332"/>
          </a:xfrm>
          <a:prstGeom prst="rect">
            <a:avLst/>
          </a:prstGeom>
          <a:solidFill>
            <a:srgbClr val="E4A903"/>
          </a:solidFill>
          <a:ln>
            <a:noFill/>
          </a:ln>
        </p:spPr>
        <p:txBody>
          <a:bodyPr wrap="none">
            <a:normAutofit fontScale="97500"/>
          </a:bodyPr>
          <a:lstStyle/>
          <a:p>
            <a:pPr algn="l">
              <a:spcBef>
                <a:spcPct val="0"/>
              </a:spcBef>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易耗品</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3" name="矩形 38"/>
          <p:cNvSpPr>
            <a:spLocks noChangeArrowheads="1"/>
          </p:cNvSpPr>
          <p:nvPr>
            <p:custDataLst>
              <p:tags r:id="rId6"/>
            </p:custDataLst>
          </p:nvPr>
        </p:nvSpPr>
        <p:spPr bwMode="auto">
          <a:xfrm>
            <a:off x="6349280" y="4320762"/>
            <a:ext cx="1875835" cy="369332"/>
          </a:xfrm>
          <a:prstGeom prst="rect">
            <a:avLst/>
          </a:prstGeom>
          <a:solidFill>
            <a:srgbClr val="E4A903"/>
          </a:solidFill>
          <a:ln>
            <a:noFill/>
          </a:ln>
        </p:spPr>
        <p:txBody>
          <a:bodyPr wrap="none">
            <a:normAutofit fontScale="97500"/>
          </a:bodyPr>
          <a:lstStyle/>
          <a:p>
            <a:pPr>
              <a:spcBef>
                <a:spcPct val="0"/>
              </a:spcBef>
              <a:buFont typeface="Arial" panose="020B0604020202020204" pitchFamily="34" charset="0"/>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管理方式</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7" name="矩形 39"/>
          <p:cNvSpPr>
            <a:spLocks noChangeArrowheads="1"/>
          </p:cNvSpPr>
          <p:nvPr>
            <p:custDataLst>
              <p:tags r:id="rId7"/>
            </p:custDataLst>
          </p:nvPr>
        </p:nvSpPr>
        <p:spPr bwMode="auto">
          <a:xfrm>
            <a:off x="9234296" y="3871185"/>
            <a:ext cx="2626010" cy="369332"/>
          </a:xfrm>
          <a:prstGeom prst="rect">
            <a:avLst/>
          </a:prstGeom>
          <a:solidFill>
            <a:srgbClr val="E4A903"/>
          </a:solidFill>
          <a:ln>
            <a:noFill/>
          </a:ln>
        </p:spPr>
        <p:txBody>
          <a:bodyPr wrap="none">
            <a:normAutofit fontScale="97500"/>
          </a:bodyPr>
          <a:lstStyle/>
          <a:p>
            <a:pPr>
              <a:spcBef>
                <a:spcPct val="0"/>
              </a:spcBef>
              <a:buNone/>
            </a:pPr>
            <a:r>
              <a:rPr lang="zh-CN" altLang="en-US" b="1" dirty="0">
                <a:solidFill>
                  <a:srgbClr val="FFFFFF"/>
                </a:solidFill>
                <a:latin typeface="Arial" panose="020B0604020202020204" pitchFamily="34" charset="0"/>
                <a:ea typeface="微软雅黑" panose="020B0503020204020204" charset="-122"/>
                <a:sym typeface="Arial" panose="020B0604020202020204" pitchFamily="34" charset="0"/>
              </a:rPr>
              <a:t>数据统计</a:t>
            </a:r>
            <a:endParaRPr lang="zh-CN" altLang="en-US" b="1"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78" name="矩形 43"/>
          <p:cNvSpPr>
            <a:spLocks noChangeArrowheads="1"/>
          </p:cNvSpPr>
          <p:nvPr>
            <p:custDataLst>
              <p:tags r:id="rId8"/>
            </p:custDataLst>
          </p:nvPr>
        </p:nvSpPr>
        <p:spPr bwMode="auto">
          <a:xfrm>
            <a:off x="9234296" y="4320762"/>
            <a:ext cx="1875835" cy="369332"/>
          </a:xfrm>
          <a:prstGeom prst="rect">
            <a:avLst/>
          </a:prstGeom>
          <a:solidFill>
            <a:srgbClr val="E4A903"/>
          </a:solidFill>
          <a:ln>
            <a:noFill/>
          </a:ln>
        </p:spPr>
        <p:txBody>
          <a:bodyPr wrap="none">
            <a:normAutofit fontScale="97500"/>
          </a:bodyPr>
          <a:lstStyle/>
          <a:p>
            <a:pPr>
              <a:spcBef>
                <a:spcPct val="0"/>
              </a:spcBef>
              <a:buFont typeface="Arial" panose="020B0604020202020204" pitchFamily="34" charset="0"/>
              <a:buNone/>
            </a:pPr>
            <a:r>
              <a:rPr lang="zh-CN" altLang="en-US" b="1">
                <a:solidFill>
                  <a:srgbClr val="FFFFFF"/>
                </a:solidFill>
                <a:latin typeface="Arial" panose="020B0604020202020204" pitchFamily="34" charset="0"/>
                <a:ea typeface="微软雅黑" panose="020B0503020204020204" charset="-122"/>
                <a:sym typeface="Arial" panose="020B0604020202020204" pitchFamily="34" charset="0"/>
              </a:rPr>
              <a:t>统计方式</a:t>
            </a:r>
            <a:endParaRPr lang="zh-CN" altLang="en-US"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80" name="Freeform 63"/>
          <p:cNvSpPr>
            <a:spLocks noChangeAspect="1" noChangeArrowheads="1"/>
          </p:cNvSpPr>
          <p:nvPr>
            <p:custDataLst>
              <p:tags r:id="rId9"/>
            </p:custDataLst>
          </p:nvPr>
        </p:nvSpPr>
        <p:spPr bwMode="auto">
          <a:xfrm>
            <a:off x="1297299" y="2097988"/>
            <a:ext cx="779369" cy="756095"/>
          </a:xfrm>
          <a:custGeom>
            <a:avLst/>
            <a:gdLst>
              <a:gd name="T0" fmla="*/ 2147483647 w 312"/>
              <a:gd name="T1" fmla="*/ 0 h 303"/>
              <a:gd name="T2" fmla="*/ 2147483647 w 312"/>
              <a:gd name="T3" fmla="*/ 2147483647 h 303"/>
              <a:gd name="T4" fmla="*/ 2147483647 w 312"/>
              <a:gd name="T5" fmla="*/ 2147483647 h 303"/>
              <a:gd name="T6" fmla="*/ 2147483647 w 312"/>
              <a:gd name="T7" fmla="*/ 2147483647 h 303"/>
              <a:gd name="T8" fmla="*/ 2147483647 w 312"/>
              <a:gd name="T9" fmla="*/ 2147483647 h 303"/>
              <a:gd name="T10" fmla="*/ 2147483647 w 312"/>
              <a:gd name="T11" fmla="*/ 2147483647 h 303"/>
              <a:gd name="T12" fmla="*/ 2147483647 w 312"/>
              <a:gd name="T13" fmla="*/ 2147483647 h 303"/>
              <a:gd name="T14" fmla="*/ 2147483647 w 312"/>
              <a:gd name="T15" fmla="*/ 2147483647 h 303"/>
              <a:gd name="T16" fmla="*/ 2147483647 w 312"/>
              <a:gd name="T17" fmla="*/ 2147483647 h 303"/>
              <a:gd name="T18" fmla="*/ 2147483647 w 312"/>
              <a:gd name="T19" fmla="*/ 2147483647 h 303"/>
              <a:gd name="T20" fmla="*/ 2147483647 w 312"/>
              <a:gd name="T21" fmla="*/ 2147483647 h 303"/>
              <a:gd name="T22" fmla="*/ 2147483647 w 312"/>
              <a:gd name="T23" fmla="*/ 2147483647 h 303"/>
              <a:gd name="T24" fmla="*/ 2147483647 w 312"/>
              <a:gd name="T25" fmla="*/ 2147483647 h 303"/>
              <a:gd name="T26" fmla="*/ 2147483647 w 312"/>
              <a:gd name="T27" fmla="*/ 2147483647 h 303"/>
              <a:gd name="T28" fmla="*/ 2147483647 w 312"/>
              <a:gd name="T29" fmla="*/ 2147483647 h 303"/>
              <a:gd name="T30" fmla="*/ 2147483647 w 312"/>
              <a:gd name="T31" fmla="*/ 2147483647 h 303"/>
              <a:gd name="T32" fmla="*/ 2147483647 w 312"/>
              <a:gd name="T33" fmla="*/ 2147483647 h 303"/>
              <a:gd name="T34" fmla="*/ 2147483647 w 312"/>
              <a:gd name="T35" fmla="*/ 2147483647 h 303"/>
              <a:gd name="T36" fmla="*/ 2147483647 w 312"/>
              <a:gd name="T37" fmla="*/ 2147483647 h 303"/>
              <a:gd name="T38" fmla="*/ 2147483647 w 312"/>
              <a:gd name="T39" fmla="*/ 2147483647 h 303"/>
              <a:gd name="T40" fmla="*/ 2147483647 w 312"/>
              <a:gd name="T41" fmla="*/ 2147483647 h 303"/>
              <a:gd name="T42" fmla="*/ 2147483647 w 312"/>
              <a:gd name="T43" fmla="*/ 2147483647 h 303"/>
              <a:gd name="T44" fmla="*/ 2147483647 w 312"/>
              <a:gd name="T45" fmla="*/ 2147483647 h 303"/>
              <a:gd name="T46" fmla="*/ 2147483647 w 312"/>
              <a:gd name="T47" fmla="*/ 2147483647 h 303"/>
              <a:gd name="T48" fmla="*/ 2147483647 w 312"/>
              <a:gd name="T49" fmla="*/ 2147483647 h 303"/>
              <a:gd name="T50" fmla="*/ 2147483647 w 312"/>
              <a:gd name="T51" fmla="*/ 2147483647 h 303"/>
              <a:gd name="T52" fmla="*/ 2147483647 w 312"/>
              <a:gd name="T53" fmla="*/ 2147483647 h 303"/>
              <a:gd name="T54" fmla="*/ 2147483647 w 312"/>
              <a:gd name="T55" fmla="*/ 2147483647 h 303"/>
              <a:gd name="T56" fmla="*/ 2147483647 w 312"/>
              <a:gd name="T57" fmla="*/ 2147483647 h 303"/>
              <a:gd name="T58" fmla="*/ 2147483647 w 312"/>
              <a:gd name="T59" fmla="*/ 0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
              <a:gd name="T91" fmla="*/ 0 h 303"/>
              <a:gd name="T92" fmla="*/ 312 w 312"/>
              <a:gd name="T93" fmla="*/ 303 h 3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rgbClr val="E4A903"/>
          </a:solidFill>
          <a:ln>
            <a:noFill/>
          </a:ln>
        </p:spPr>
        <p:txBody>
          <a:bodyPr lIns="91440" tIns="45720" rIns="91440" bIns="45720">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81" name="任意多边形 53"/>
          <p:cNvSpPr>
            <a:spLocks noChangeArrowheads="1"/>
          </p:cNvSpPr>
          <p:nvPr>
            <p:custDataLst>
              <p:tags r:id="rId10"/>
            </p:custDataLst>
          </p:nvPr>
        </p:nvSpPr>
        <p:spPr bwMode="auto">
          <a:xfrm rot="10800000">
            <a:off x="1104901" y="1896336"/>
            <a:ext cx="1164167" cy="1325033"/>
          </a:xfrm>
          <a:custGeom>
            <a:avLst/>
            <a:gdLst>
              <a:gd name="T0" fmla="*/ 908968 w 826161"/>
              <a:gd name="T1" fmla="*/ 1109414 h 940604"/>
              <a:gd name="T2" fmla="*/ 65461 w 826161"/>
              <a:gd name="T3" fmla="*/ 1109414 h 940604"/>
              <a:gd name="T4" fmla="*/ 0 w 826161"/>
              <a:gd name="T5" fmla="*/ 1043954 h 940604"/>
              <a:gd name="T6" fmla="*/ 0 w 826161"/>
              <a:gd name="T7" fmla="*/ 200444 h 940604"/>
              <a:gd name="T8" fmla="*/ 65461 w 826161"/>
              <a:gd name="T9" fmla="*/ 134981 h 940604"/>
              <a:gd name="T10" fmla="*/ 408927 w 826161"/>
              <a:gd name="T11" fmla="*/ 134981 h 940604"/>
              <a:gd name="T12" fmla="*/ 487216 w 826161"/>
              <a:gd name="T13" fmla="*/ 0 h 940604"/>
              <a:gd name="T14" fmla="*/ 565504 w 826161"/>
              <a:gd name="T15" fmla="*/ 134981 h 940604"/>
              <a:gd name="T16" fmla="*/ 908968 w 826161"/>
              <a:gd name="T17" fmla="*/ 134981 h 940604"/>
              <a:gd name="T18" fmla="*/ 974430 w 826161"/>
              <a:gd name="T19" fmla="*/ 200444 h 940604"/>
              <a:gd name="T20" fmla="*/ 974430 w 826161"/>
              <a:gd name="T21" fmla="*/ 1043954 h 940604"/>
              <a:gd name="T22" fmla="*/ 908968 w 826161"/>
              <a:gd name="T23" fmla="*/ 1109414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noFill/>
          <a:ln w="28575" cap="flat" cmpd="sng">
            <a:solidFill>
              <a:srgbClr val="E4A903"/>
            </a:solidFill>
            <a:bevel/>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85" name="Freeform 45"/>
          <p:cNvSpPr>
            <a:spLocks noChangeArrowheads="1"/>
          </p:cNvSpPr>
          <p:nvPr>
            <p:custDataLst>
              <p:tags r:id="rId11"/>
            </p:custDataLst>
          </p:nvPr>
        </p:nvSpPr>
        <p:spPr bwMode="auto">
          <a:xfrm>
            <a:off x="4148717" y="2097989"/>
            <a:ext cx="684743" cy="601276"/>
          </a:xfrm>
          <a:custGeom>
            <a:avLst/>
            <a:gdLst>
              <a:gd name="T0" fmla="*/ 9368 w 327"/>
              <a:gd name="T1" fmla="*/ 498 h 287"/>
              <a:gd name="T2" fmla="*/ 12377 w 327"/>
              <a:gd name="T3" fmla="*/ 410 h 287"/>
              <a:gd name="T4" fmla="*/ 20229 w 327"/>
              <a:gd name="T5" fmla="*/ 3729 h 287"/>
              <a:gd name="T6" fmla="*/ 22545 w 327"/>
              <a:gd name="T7" fmla="*/ 3943 h 287"/>
              <a:gd name="T8" fmla="*/ 30094 w 327"/>
              <a:gd name="T9" fmla="*/ 1103 h 287"/>
              <a:gd name="T10" fmla="*/ 32192 w 327"/>
              <a:gd name="T11" fmla="*/ 912 h 287"/>
              <a:gd name="T12" fmla="*/ 32713 w 327"/>
              <a:gd name="T13" fmla="*/ 2923 h 287"/>
              <a:gd name="T14" fmla="*/ 32713 w 327"/>
              <a:gd name="T15" fmla="*/ 13411 h 287"/>
              <a:gd name="T16" fmla="*/ 29880 w 327"/>
              <a:gd name="T17" fmla="*/ 10488 h 287"/>
              <a:gd name="T18" fmla="*/ 29792 w 327"/>
              <a:gd name="T19" fmla="*/ 4441 h 287"/>
              <a:gd name="T20" fmla="*/ 21527 w 327"/>
              <a:gd name="T21" fmla="*/ 7257 h 287"/>
              <a:gd name="T22" fmla="*/ 10968 w 327"/>
              <a:gd name="T23" fmla="*/ 2923 h 287"/>
              <a:gd name="T24" fmla="*/ 2726 w 327"/>
              <a:gd name="T25" fmla="*/ 6759 h 287"/>
              <a:gd name="T26" fmla="*/ 2726 w 327"/>
              <a:gd name="T27" fmla="*/ 25114 h 287"/>
              <a:gd name="T28" fmla="*/ 9456 w 327"/>
              <a:gd name="T29" fmla="*/ 22079 h 287"/>
              <a:gd name="T30" fmla="*/ 10559 w 327"/>
              <a:gd name="T31" fmla="*/ 24918 h 287"/>
              <a:gd name="T32" fmla="*/ 2316 w 327"/>
              <a:gd name="T33" fmla="*/ 28540 h 287"/>
              <a:gd name="T34" fmla="*/ 195 w 327"/>
              <a:gd name="T35" fmla="*/ 28754 h 287"/>
              <a:gd name="T36" fmla="*/ 195 w 327"/>
              <a:gd name="T37" fmla="*/ 4636 h 287"/>
              <a:gd name="T38" fmla="*/ 9368 w 327"/>
              <a:gd name="T39" fmla="*/ 498 h 2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7"/>
              <a:gd name="T61" fmla="*/ 0 h 287"/>
              <a:gd name="T62" fmla="*/ 327 w 327"/>
              <a:gd name="T63" fmla="*/ 287 h 2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7" h="287">
                <a:moveTo>
                  <a:pt x="93" y="5"/>
                </a:moveTo>
                <a:cubicBezTo>
                  <a:pt x="102" y="0"/>
                  <a:pt x="113" y="0"/>
                  <a:pt x="123" y="4"/>
                </a:cubicBezTo>
                <a:cubicBezTo>
                  <a:pt x="149" y="15"/>
                  <a:pt x="175" y="25"/>
                  <a:pt x="201" y="37"/>
                </a:cubicBezTo>
                <a:cubicBezTo>
                  <a:pt x="208" y="41"/>
                  <a:pt x="216" y="42"/>
                  <a:pt x="224" y="39"/>
                </a:cubicBezTo>
                <a:cubicBezTo>
                  <a:pt x="249" y="30"/>
                  <a:pt x="274" y="20"/>
                  <a:pt x="299" y="11"/>
                </a:cubicBezTo>
                <a:cubicBezTo>
                  <a:pt x="305" y="8"/>
                  <a:pt x="313" y="7"/>
                  <a:pt x="320" y="9"/>
                </a:cubicBezTo>
                <a:cubicBezTo>
                  <a:pt x="327" y="13"/>
                  <a:pt x="325" y="22"/>
                  <a:pt x="325" y="29"/>
                </a:cubicBezTo>
                <a:cubicBezTo>
                  <a:pt x="325" y="64"/>
                  <a:pt x="326" y="99"/>
                  <a:pt x="325" y="133"/>
                </a:cubicBezTo>
                <a:cubicBezTo>
                  <a:pt x="316" y="123"/>
                  <a:pt x="307" y="113"/>
                  <a:pt x="297" y="104"/>
                </a:cubicBezTo>
                <a:cubicBezTo>
                  <a:pt x="296" y="84"/>
                  <a:pt x="297" y="64"/>
                  <a:pt x="296" y="44"/>
                </a:cubicBezTo>
                <a:cubicBezTo>
                  <a:pt x="268" y="50"/>
                  <a:pt x="242" y="66"/>
                  <a:pt x="214" y="72"/>
                </a:cubicBezTo>
                <a:cubicBezTo>
                  <a:pt x="178" y="61"/>
                  <a:pt x="144" y="43"/>
                  <a:pt x="109" y="29"/>
                </a:cubicBezTo>
                <a:cubicBezTo>
                  <a:pt x="98" y="34"/>
                  <a:pt x="44" y="59"/>
                  <a:pt x="27" y="67"/>
                </a:cubicBezTo>
                <a:cubicBezTo>
                  <a:pt x="26" y="81"/>
                  <a:pt x="25" y="203"/>
                  <a:pt x="27" y="249"/>
                </a:cubicBezTo>
                <a:cubicBezTo>
                  <a:pt x="50" y="241"/>
                  <a:pt x="72" y="229"/>
                  <a:pt x="94" y="219"/>
                </a:cubicBezTo>
                <a:cubicBezTo>
                  <a:pt x="101" y="227"/>
                  <a:pt x="103" y="237"/>
                  <a:pt x="105" y="247"/>
                </a:cubicBezTo>
                <a:cubicBezTo>
                  <a:pt x="77" y="258"/>
                  <a:pt x="51" y="272"/>
                  <a:pt x="23" y="283"/>
                </a:cubicBezTo>
                <a:cubicBezTo>
                  <a:pt x="16" y="287"/>
                  <a:pt x="9" y="285"/>
                  <a:pt x="2" y="285"/>
                </a:cubicBezTo>
                <a:cubicBezTo>
                  <a:pt x="1" y="235"/>
                  <a:pt x="0" y="77"/>
                  <a:pt x="2" y="46"/>
                </a:cubicBezTo>
                <a:cubicBezTo>
                  <a:pt x="32" y="32"/>
                  <a:pt x="63" y="19"/>
                  <a:pt x="93" y="5"/>
                </a:cubicBezTo>
                <a:close/>
              </a:path>
            </a:pathLst>
          </a:custGeom>
          <a:solidFill>
            <a:srgbClr val="E4A903"/>
          </a:solidFill>
          <a:ln>
            <a:noFill/>
          </a:ln>
        </p:spPr>
        <p:txBody>
          <a:bodyPr lIns="91440" tIns="45720" rIns="91440" bIns="45720">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86" name="Freeform 46"/>
          <p:cNvSpPr>
            <a:spLocks noEditPoints="1" noChangeArrowheads="1"/>
          </p:cNvSpPr>
          <p:nvPr>
            <p:custDataLst>
              <p:tags r:id="rId12"/>
            </p:custDataLst>
          </p:nvPr>
        </p:nvSpPr>
        <p:spPr bwMode="auto">
          <a:xfrm>
            <a:off x="4372913" y="2305465"/>
            <a:ext cx="554637" cy="548619"/>
          </a:xfrm>
          <a:custGeom>
            <a:avLst/>
            <a:gdLst>
              <a:gd name="T0" fmla="*/ 1297 w 265"/>
              <a:gd name="T1" fmla="*/ 11883 h 262"/>
              <a:gd name="T2" fmla="*/ 9856 w 265"/>
              <a:gd name="T3" fmla="*/ 195 h 262"/>
              <a:gd name="T4" fmla="*/ 16774 w 265"/>
              <a:gd name="T5" fmla="*/ 2122 h 262"/>
              <a:gd name="T6" fmla="*/ 19907 w 265"/>
              <a:gd name="T7" fmla="*/ 5844 h 262"/>
              <a:gd name="T8" fmla="*/ 20707 w 265"/>
              <a:gd name="T9" fmla="*/ 11083 h 262"/>
              <a:gd name="T10" fmla="*/ 18480 w 265"/>
              <a:gd name="T11" fmla="*/ 16819 h 262"/>
              <a:gd name="T12" fmla="*/ 21613 w 265"/>
              <a:gd name="T13" fmla="*/ 18229 h 262"/>
              <a:gd name="T14" fmla="*/ 25635 w 265"/>
              <a:gd name="T15" fmla="*/ 22165 h 262"/>
              <a:gd name="T16" fmla="*/ 22501 w 265"/>
              <a:gd name="T17" fmla="*/ 25371 h 262"/>
              <a:gd name="T18" fmla="*/ 17787 w 265"/>
              <a:gd name="T19" fmla="*/ 21258 h 262"/>
              <a:gd name="T20" fmla="*/ 16165 w 265"/>
              <a:gd name="T21" fmla="*/ 18420 h 262"/>
              <a:gd name="T22" fmla="*/ 9033 w 265"/>
              <a:gd name="T23" fmla="*/ 19634 h 262"/>
              <a:gd name="T24" fmla="*/ 1297 w 265"/>
              <a:gd name="T25" fmla="*/ 11883 h 262"/>
              <a:gd name="T26" fmla="*/ 10051 w 265"/>
              <a:gd name="T27" fmla="*/ 3615 h 262"/>
              <a:gd name="T28" fmla="*/ 5016 w 265"/>
              <a:gd name="T29" fmla="*/ 7449 h 262"/>
              <a:gd name="T30" fmla="*/ 8233 w 265"/>
              <a:gd name="T31" fmla="*/ 15912 h 262"/>
              <a:gd name="T32" fmla="*/ 17183 w 265"/>
              <a:gd name="T33" fmla="*/ 11581 h 262"/>
              <a:gd name="T34" fmla="*/ 10051 w 265"/>
              <a:gd name="T35" fmla="*/ 3615 h 2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5"/>
              <a:gd name="T55" fmla="*/ 0 h 262"/>
              <a:gd name="T56" fmla="*/ 265 w 265"/>
              <a:gd name="T57" fmla="*/ 262 h 2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5" h="262">
                <a:moveTo>
                  <a:pt x="13" y="118"/>
                </a:moveTo>
                <a:cubicBezTo>
                  <a:pt x="0" y="64"/>
                  <a:pt x="44" y="7"/>
                  <a:pt x="98" y="2"/>
                </a:cubicBezTo>
                <a:cubicBezTo>
                  <a:pt x="120" y="0"/>
                  <a:pt x="150" y="7"/>
                  <a:pt x="167" y="21"/>
                </a:cubicBezTo>
                <a:cubicBezTo>
                  <a:pt x="180" y="30"/>
                  <a:pt x="190" y="44"/>
                  <a:pt x="198" y="58"/>
                </a:cubicBezTo>
                <a:cubicBezTo>
                  <a:pt x="205" y="72"/>
                  <a:pt x="207" y="95"/>
                  <a:pt x="206" y="110"/>
                </a:cubicBezTo>
                <a:cubicBezTo>
                  <a:pt x="205" y="131"/>
                  <a:pt x="192" y="148"/>
                  <a:pt x="184" y="167"/>
                </a:cubicBezTo>
                <a:cubicBezTo>
                  <a:pt x="195" y="170"/>
                  <a:pt x="207" y="172"/>
                  <a:pt x="215" y="181"/>
                </a:cubicBezTo>
                <a:cubicBezTo>
                  <a:pt x="228" y="195"/>
                  <a:pt x="246" y="204"/>
                  <a:pt x="255" y="220"/>
                </a:cubicBezTo>
                <a:cubicBezTo>
                  <a:pt x="265" y="239"/>
                  <a:pt x="242" y="262"/>
                  <a:pt x="224" y="252"/>
                </a:cubicBezTo>
                <a:cubicBezTo>
                  <a:pt x="207" y="240"/>
                  <a:pt x="192" y="225"/>
                  <a:pt x="177" y="211"/>
                </a:cubicBezTo>
                <a:cubicBezTo>
                  <a:pt x="168" y="204"/>
                  <a:pt x="172" y="189"/>
                  <a:pt x="161" y="183"/>
                </a:cubicBezTo>
                <a:cubicBezTo>
                  <a:pt x="139" y="193"/>
                  <a:pt x="114" y="202"/>
                  <a:pt x="90" y="195"/>
                </a:cubicBezTo>
                <a:cubicBezTo>
                  <a:pt x="51" y="188"/>
                  <a:pt x="20" y="156"/>
                  <a:pt x="13" y="118"/>
                </a:cubicBezTo>
                <a:close/>
                <a:moveTo>
                  <a:pt x="100" y="36"/>
                </a:moveTo>
                <a:cubicBezTo>
                  <a:pt x="78" y="40"/>
                  <a:pt x="59" y="54"/>
                  <a:pt x="50" y="74"/>
                </a:cubicBezTo>
                <a:cubicBezTo>
                  <a:pt x="38" y="105"/>
                  <a:pt x="50" y="145"/>
                  <a:pt x="82" y="158"/>
                </a:cubicBezTo>
                <a:cubicBezTo>
                  <a:pt x="117" y="175"/>
                  <a:pt x="163" y="153"/>
                  <a:pt x="171" y="115"/>
                </a:cubicBezTo>
                <a:cubicBezTo>
                  <a:pt x="184" y="73"/>
                  <a:pt x="142" y="28"/>
                  <a:pt x="100" y="36"/>
                </a:cubicBezTo>
                <a:close/>
              </a:path>
            </a:pathLst>
          </a:custGeom>
          <a:solidFill>
            <a:srgbClr val="E4A903"/>
          </a:solidFill>
          <a:ln>
            <a:noFill/>
          </a:ln>
        </p:spPr>
        <p:txBody>
          <a:bodyPr lIns="91440" tIns="45720" rIns="91440" bIns="45720">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87" name="Freeform 47"/>
          <p:cNvSpPr>
            <a:spLocks noChangeArrowheads="1"/>
          </p:cNvSpPr>
          <p:nvPr>
            <p:custDataLst>
              <p:tags r:id="rId13"/>
            </p:custDataLst>
          </p:nvPr>
        </p:nvSpPr>
        <p:spPr bwMode="auto">
          <a:xfrm>
            <a:off x="4485911" y="2500340"/>
            <a:ext cx="125604" cy="133667"/>
          </a:xfrm>
          <a:custGeom>
            <a:avLst/>
            <a:gdLst>
              <a:gd name="T0" fmla="*/ 0 w 60"/>
              <a:gd name="T1" fmla="*/ 988 h 64"/>
              <a:gd name="T2" fmla="*/ 1902 w 60"/>
              <a:gd name="T3" fmla="*/ 107 h 64"/>
              <a:gd name="T4" fmla="*/ 3116 w 60"/>
              <a:gd name="T5" fmla="*/ 2692 h 64"/>
              <a:gd name="T6" fmla="*/ 5924 w 60"/>
              <a:gd name="T7" fmla="*/ 4200 h 64"/>
              <a:gd name="T8" fmla="*/ 6031 w 60"/>
              <a:gd name="T9" fmla="*/ 5792 h 64"/>
              <a:gd name="T10" fmla="*/ 0 w 60"/>
              <a:gd name="T11" fmla="*/ 988 h 64"/>
              <a:gd name="T12" fmla="*/ 0 60000 65536"/>
              <a:gd name="T13" fmla="*/ 0 60000 65536"/>
              <a:gd name="T14" fmla="*/ 0 60000 65536"/>
              <a:gd name="T15" fmla="*/ 0 60000 65536"/>
              <a:gd name="T16" fmla="*/ 0 60000 65536"/>
              <a:gd name="T17" fmla="*/ 0 60000 65536"/>
              <a:gd name="T18" fmla="*/ 0 w 60"/>
              <a:gd name="T19" fmla="*/ 0 h 64"/>
              <a:gd name="T20" fmla="*/ 60 w 6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0" h="64">
                <a:moveTo>
                  <a:pt x="0" y="10"/>
                </a:moveTo>
                <a:cubicBezTo>
                  <a:pt x="1" y="0"/>
                  <a:pt x="12" y="0"/>
                  <a:pt x="19" y="1"/>
                </a:cubicBezTo>
                <a:cubicBezTo>
                  <a:pt x="21" y="10"/>
                  <a:pt x="24" y="20"/>
                  <a:pt x="31" y="27"/>
                </a:cubicBezTo>
                <a:cubicBezTo>
                  <a:pt x="38" y="35"/>
                  <a:pt x="49" y="38"/>
                  <a:pt x="59" y="42"/>
                </a:cubicBezTo>
                <a:cubicBezTo>
                  <a:pt x="60" y="47"/>
                  <a:pt x="60" y="52"/>
                  <a:pt x="60" y="58"/>
                </a:cubicBezTo>
                <a:cubicBezTo>
                  <a:pt x="31" y="64"/>
                  <a:pt x="4" y="38"/>
                  <a:pt x="0" y="10"/>
                </a:cubicBezTo>
                <a:close/>
              </a:path>
            </a:pathLst>
          </a:custGeom>
          <a:solidFill>
            <a:srgbClr val="E4A903"/>
          </a:solidFill>
          <a:ln>
            <a:noFill/>
          </a:ln>
        </p:spPr>
        <p:txBody>
          <a:bodyPr lIns="91440" tIns="45720" rIns="91440" bIns="45720">
            <a:normAutofit fontScale="25000" lnSpcReduction="20000"/>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84" name="任意多边形 56"/>
          <p:cNvSpPr>
            <a:spLocks noChangeArrowheads="1"/>
          </p:cNvSpPr>
          <p:nvPr>
            <p:custDataLst>
              <p:tags r:id="rId14"/>
            </p:custDataLst>
          </p:nvPr>
        </p:nvSpPr>
        <p:spPr bwMode="auto">
          <a:xfrm rot="10800000">
            <a:off x="3956051" y="1896336"/>
            <a:ext cx="1164167" cy="1325033"/>
          </a:xfrm>
          <a:custGeom>
            <a:avLst/>
            <a:gdLst>
              <a:gd name="T0" fmla="*/ 908968 w 826161"/>
              <a:gd name="T1" fmla="*/ 1109414 h 940604"/>
              <a:gd name="T2" fmla="*/ 65461 w 826161"/>
              <a:gd name="T3" fmla="*/ 1109414 h 940604"/>
              <a:gd name="T4" fmla="*/ 0 w 826161"/>
              <a:gd name="T5" fmla="*/ 1043954 h 940604"/>
              <a:gd name="T6" fmla="*/ 0 w 826161"/>
              <a:gd name="T7" fmla="*/ 200444 h 940604"/>
              <a:gd name="T8" fmla="*/ 65461 w 826161"/>
              <a:gd name="T9" fmla="*/ 134981 h 940604"/>
              <a:gd name="T10" fmla="*/ 408927 w 826161"/>
              <a:gd name="T11" fmla="*/ 134981 h 940604"/>
              <a:gd name="T12" fmla="*/ 487216 w 826161"/>
              <a:gd name="T13" fmla="*/ 0 h 940604"/>
              <a:gd name="T14" fmla="*/ 565504 w 826161"/>
              <a:gd name="T15" fmla="*/ 134981 h 940604"/>
              <a:gd name="T16" fmla="*/ 908968 w 826161"/>
              <a:gd name="T17" fmla="*/ 134981 h 940604"/>
              <a:gd name="T18" fmla="*/ 974430 w 826161"/>
              <a:gd name="T19" fmla="*/ 200444 h 940604"/>
              <a:gd name="T20" fmla="*/ 974430 w 826161"/>
              <a:gd name="T21" fmla="*/ 1043954 h 940604"/>
              <a:gd name="T22" fmla="*/ 908968 w 826161"/>
              <a:gd name="T23" fmla="*/ 1109414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noFill/>
          <a:ln w="28575" cap="flat" cmpd="sng">
            <a:solidFill>
              <a:srgbClr val="E4A903"/>
            </a:solidFill>
            <a:bevel/>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102" name="任意多边形 101"/>
          <p:cNvSpPr>
            <a:spLocks noChangeArrowheads="1"/>
          </p:cNvSpPr>
          <p:nvPr>
            <p:custDataLst>
              <p:tags r:id="rId15"/>
            </p:custDataLst>
          </p:nvPr>
        </p:nvSpPr>
        <p:spPr bwMode="auto">
          <a:xfrm>
            <a:off x="10009928" y="2101471"/>
            <a:ext cx="622897" cy="745214"/>
          </a:xfrm>
          <a:custGeom>
            <a:avLst/>
            <a:gdLst>
              <a:gd name="connsiteX0" fmla="*/ 475450 w 622897"/>
              <a:gd name="connsiteY0" fmla="*/ 434862 h 745214"/>
              <a:gd name="connsiteX1" fmla="*/ 539615 w 622897"/>
              <a:gd name="connsiteY1" fmla="*/ 573869 h 745214"/>
              <a:gd name="connsiteX2" fmla="*/ 539615 w 622897"/>
              <a:gd name="connsiteY2" fmla="*/ 741559 h 745214"/>
              <a:gd name="connsiteX3" fmla="*/ 433411 w 622897"/>
              <a:gd name="connsiteY3" fmla="*/ 743766 h 745214"/>
              <a:gd name="connsiteX4" fmla="*/ 431198 w 622897"/>
              <a:gd name="connsiteY4" fmla="*/ 573869 h 745214"/>
              <a:gd name="connsiteX5" fmla="*/ 382521 w 622897"/>
              <a:gd name="connsiteY5" fmla="*/ 498849 h 745214"/>
              <a:gd name="connsiteX6" fmla="*/ 382521 w 622897"/>
              <a:gd name="connsiteY6" fmla="*/ 490023 h 745214"/>
              <a:gd name="connsiteX7" fmla="*/ 475450 w 622897"/>
              <a:gd name="connsiteY7" fmla="*/ 434862 h 745214"/>
              <a:gd name="connsiteX8" fmla="*/ 495216 w 622897"/>
              <a:gd name="connsiteY8" fmla="*/ 578 h 745214"/>
              <a:gd name="connsiteX9" fmla="*/ 528804 w 622897"/>
              <a:gd name="connsiteY9" fmla="*/ 28518 h 745214"/>
              <a:gd name="connsiteX10" fmla="*/ 617266 w 622897"/>
              <a:gd name="connsiteY10" fmla="*/ 134480 h 745214"/>
              <a:gd name="connsiteX11" fmla="*/ 615054 w 622897"/>
              <a:gd name="connsiteY11" fmla="*/ 172009 h 745214"/>
              <a:gd name="connsiteX12" fmla="*/ 550920 w 622897"/>
              <a:gd name="connsiteY12" fmla="*/ 178631 h 745214"/>
              <a:gd name="connsiteX13" fmla="*/ 464669 w 622897"/>
              <a:gd name="connsiteY13" fmla="*/ 366273 h 745214"/>
              <a:gd name="connsiteX14" fmla="*/ 276688 w 622897"/>
              <a:gd name="connsiteY14" fmla="*/ 481066 h 745214"/>
              <a:gd name="connsiteX15" fmla="*/ 201496 w 622897"/>
              <a:gd name="connsiteY15" fmla="*/ 545085 h 745214"/>
              <a:gd name="connsiteX16" fmla="*/ 186015 w 622897"/>
              <a:gd name="connsiteY16" fmla="*/ 741557 h 745214"/>
              <a:gd name="connsiteX17" fmla="*/ 86496 w 622897"/>
              <a:gd name="connsiteY17" fmla="*/ 743765 h 745214"/>
              <a:gd name="connsiteX18" fmla="*/ 86496 w 622897"/>
              <a:gd name="connsiteY18" fmla="*/ 582613 h 745214"/>
              <a:gd name="connsiteX19" fmla="*/ 110823 w 622897"/>
              <a:gd name="connsiteY19" fmla="*/ 489896 h 745214"/>
              <a:gd name="connsiteX20" fmla="*/ 203707 w 622897"/>
              <a:gd name="connsiteY20" fmla="*/ 399386 h 745214"/>
              <a:gd name="connsiteX21" fmla="*/ 320919 w 622897"/>
              <a:gd name="connsiteY21" fmla="*/ 328745 h 745214"/>
              <a:gd name="connsiteX22" fmla="*/ 424862 w 622897"/>
              <a:gd name="connsiteY22" fmla="*/ 247065 h 745214"/>
              <a:gd name="connsiteX23" fmla="*/ 435919 w 622897"/>
              <a:gd name="connsiteY23" fmla="*/ 178631 h 745214"/>
              <a:gd name="connsiteX24" fmla="*/ 362938 w 622897"/>
              <a:gd name="connsiteY24" fmla="*/ 165386 h 745214"/>
              <a:gd name="connsiteX25" fmla="*/ 389477 w 622897"/>
              <a:gd name="connsiteY25" fmla="*/ 105782 h 745214"/>
              <a:gd name="connsiteX26" fmla="*/ 480150 w 622897"/>
              <a:gd name="connsiteY26" fmla="*/ 2027 h 745214"/>
              <a:gd name="connsiteX27" fmla="*/ 495216 w 622897"/>
              <a:gd name="connsiteY27" fmla="*/ 578 h 745214"/>
              <a:gd name="connsiteX28" fmla="*/ 136152 w 622897"/>
              <a:gd name="connsiteY28" fmla="*/ 383 h 745214"/>
              <a:gd name="connsiteX29" fmla="*/ 157183 w 622897"/>
              <a:gd name="connsiteY29" fmla="*/ 11403 h 745214"/>
              <a:gd name="connsiteX30" fmla="*/ 254592 w 622897"/>
              <a:gd name="connsiteY30" fmla="*/ 126013 h 745214"/>
              <a:gd name="connsiteX31" fmla="*/ 254592 w 622897"/>
              <a:gd name="connsiteY31" fmla="*/ 174502 h 745214"/>
              <a:gd name="connsiteX32" fmla="*/ 185963 w 622897"/>
              <a:gd name="connsiteY32" fmla="*/ 178910 h 745214"/>
              <a:gd name="connsiteX33" fmla="*/ 250165 w 622897"/>
              <a:gd name="connsiteY33" fmla="*/ 297928 h 745214"/>
              <a:gd name="connsiteX34" fmla="*/ 143900 w 622897"/>
              <a:gd name="connsiteY34" fmla="*/ 355233 h 745214"/>
              <a:gd name="connsiteX35" fmla="*/ 79698 w 622897"/>
              <a:gd name="connsiteY35" fmla="*/ 178910 h 745214"/>
              <a:gd name="connsiteX36" fmla="*/ 0 w 622897"/>
              <a:gd name="connsiteY36" fmla="*/ 150257 h 745214"/>
              <a:gd name="connsiteX37" fmla="*/ 46491 w 622897"/>
              <a:gd name="connsiteY37" fmla="*/ 88544 h 745214"/>
              <a:gd name="connsiteX38" fmla="*/ 115120 w 622897"/>
              <a:gd name="connsiteY38" fmla="*/ 9199 h 745214"/>
              <a:gd name="connsiteX39" fmla="*/ 136152 w 622897"/>
              <a:gd name="connsiteY39" fmla="*/ 383 h 7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2897" h="745214">
                <a:moveTo>
                  <a:pt x="475450" y="434862"/>
                </a:moveTo>
                <a:cubicBezTo>
                  <a:pt x="508639" y="474578"/>
                  <a:pt x="539615" y="520914"/>
                  <a:pt x="539615" y="573869"/>
                </a:cubicBezTo>
                <a:cubicBezTo>
                  <a:pt x="539615" y="629030"/>
                  <a:pt x="541828" y="686398"/>
                  <a:pt x="539615" y="741559"/>
                </a:cubicBezTo>
                <a:cubicBezTo>
                  <a:pt x="504214" y="745972"/>
                  <a:pt x="468812" y="745972"/>
                  <a:pt x="433411" y="743766"/>
                </a:cubicBezTo>
                <a:cubicBezTo>
                  <a:pt x="431198" y="686398"/>
                  <a:pt x="435623" y="629030"/>
                  <a:pt x="431198" y="573869"/>
                </a:cubicBezTo>
                <a:cubicBezTo>
                  <a:pt x="428986" y="542978"/>
                  <a:pt x="404647" y="520914"/>
                  <a:pt x="382521" y="498849"/>
                </a:cubicBezTo>
                <a:cubicBezTo>
                  <a:pt x="382521" y="496643"/>
                  <a:pt x="382521" y="492230"/>
                  <a:pt x="382521" y="490023"/>
                </a:cubicBezTo>
                <a:cubicBezTo>
                  <a:pt x="413497" y="470165"/>
                  <a:pt x="444474" y="452514"/>
                  <a:pt x="475450" y="434862"/>
                </a:cubicBezTo>
                <a:close/>
                <a:moveTo>
                  <a:pt x="495216" y="578"/>
                </a:moveTo>
                <a:cubicBezTo>
                  <a:pt x="508901" y="3683"/>
                  <a:pt x="518852" y="18584"/>
                  <a:pt x="528804" y="28518"/>
                </a:cubicBezTo>
                <a:cubicBezTo>
                  <a:pt x="557554" y="63839"/>
                  <a:pt x="590727" y="96952"/>
                  <a:pt x="617266" y="134480"/>
                </a:cubicBezTo>
                <a:cubicBezTo>
                  <a:pt x="626112" y="145518"/>
                  <a:pt x="623900" y="163178"/>
                  <a:pt x="615054" y="172009"/>
                </a:cubicBezTo>
                <a:cubicBezTo>
                  <a:pt x="595150" y="180839"/>
                  <a:pt x="573035" y="176424"/>
                  <a:pt x="550920" y="178631"/>
                </a:cubicBezTo>
                <a:cubicBezTo>
                  <a:pt x="546496" y="247065"/>
                  <a:pt x="524381" y="322122"/>
                  <a:pt x="464669" y="366273"/>
                </a:cubicBezTo>
                <a:cubicBezTo>
                  <a:pt x="404958" y="406009"/>
                  <a:pt x="338611" y="441330"/>
                  <a:pt x="276688" y="481066"/>
                </a:cubicBezTo>
                <a:cubicBezTo>
                  <a:pt x="250150" y="498726"/>
                  <a:pt x="214765" y="511972"/>
                  <a:pt x="201496" y="545085"/>
                </a:cubicBezTo>
                <a:cubicBezTo>
                  <a:pt x="177169" y="606896"/>
                  <a:pt x="194861" y="677538"/>
                  <a:pt x="186015" y="741557"/>
                </a:cubicBezTo>
                <a:cubicBezTo>
                  <a:pt x="152842" y="745972"/>
                  <a:pt x="119669" y="745972"/>
                  <a:pt x="86496" y="743765"/>
                </a:cubicBezTo>
                <a:cubicBezTo>
                  <a:pt x="84284" y="690783"/>
                  <a:pt x="86496" y="635595"/>
                  <a:pt x="86496" y="582613"/>
                </a:cubicBezTo>
                <a:cubicBezTo>
                  <a:pt x="86496" y="549500"/>
                  <a:pt x="90919" y="516387"/>
                  <a:pt x="110823" y="489896"/>
                </a:cubicBezTo>
                <a:cubicBezTo>
                  <a:pt x="139573" y="456783"/>
                  <a:pt x="174957" y="430292"/>
                  <a:pt x="203707" y="399386"/>
                </a:cubicBezTo>
                <a:cubicBezTo>
                  <a:pt x="241304" y="370688"/>
                  <a:pt x="283323" y="355235"/>
                  <a:pt x="320919" y="328745"/>
                </a:cubicBezTo>
                <a:cubicBezTo>
                  <a:pt x="356304" y="302254"/>
                  <a:pt x="402746" y="286801"/>
                  <a:pt x="424862" y="247065"/>
                </a:cubicBezTo>
                <a:cubicBezTo>
                  <a:pt x="435919" y="224990"/>
                  <a:pt x="444766" y="200707"/>
                  <a:pt x="435919" y="178631"/>
                </a:cubicBezTo>
                <a:cubicBezTo>
                  <a:pt x="411592" y="174216"/>
                  <a:pt x="382842" y="183046"/>
                  <a:pt x="362938" y="165386"/>
                </a:cubicBezTo>
                <a:cubicBezTo>
                  <a:pt x="354092" y="141103"/>
                  <a:pt x="376208" y="123442"/>
                  <a:pt x="389477" y="105782"/>
                </a:cubicBezTo>
                <a:cubicBezTo>
                  <a:pt x="420438" y="72669"/>
                  <a:pt x="446977" y="32933"/>
                  <a:pt x="480150" y="2027"/>
                </a:cubicBezTo>
                <a:cubicBezTo>
                  <a:pt x="485679" y="-180"/>
                  <a:pt x="490655" y="-456"/>
                  <a:pt x="495216" y="578"/>
                </a:cubicBezTo>
                <a:close/>
                <a:moveTo>
                  <a:pt x="136152" y="383"/>
                </a:moveTo>
                <a:cubicBezTo>
                  <a:pt x="144454" y="934"/>
                  <a:pt x="152756" y="4791"/>
                  <a:pt x="157183" y="11403"/>
                </a:cubicBezTo>
                <a:cubicBezTo>
                  <a:pt x="188177" y="51076"/>
                  <a:pt x="221385" y="88544"/>
                  <a:pt x="254592" y="126013"/>
                </a:cubicBezTo>
                <a:cubicBezTo>
                  <a:pt x="267875" y="139237"/>
                  <a:pt x="272303" y="163482"/>
                  <a:pt x="254592" y="174502"/>
                </a:cubicBezTo>
                <a:cubicBezTo>
                  <a:pt x="232454" y="178910"/>
                  <a:pt x="210315" y="176706"/>
                  <a:pt x="185963" y="178910"/>
                </a:cubicBezTo>
                <a:cubicBezTo>
                  <a:pt x="179321" y="227399"/>
                  <a:pt x="210315" y="271479"/>
                  <a:pt x="250165" y="297928"/>
                </a:cubicBezTo>
                <a:cubicBezTo>
                  <a:pt x="214743" y="315560"/>
                  <a:pt x="181535" y="339805"/>
                  <a:pt x="143900" y="355233"/>
                </a:cubicBezTo>
                <a:cubicBezTo>
                  <a:pt x="101837" y="306744"/>
                  <a:pt x="73057" y="245031"/>
                  <a:pt x="79698" y="178910"/>
                </a:cubicBezTo>
                <a:cubicBezTo>
                  <a:pt x="53132" y="174502"/>
                  <a:pt x="2214" y="189930"/>
                  <a:pt x="0" y="150257"/>
                </a:cubicBezTo>
                <a:cubicBezTo>
                  <a:pt x="8855" y="126013"/>
                  <a:pt x="28780" y="108381"/>
                  <a:pt x="46491" y="88544"/>
                </a:cubicBezTo>
                <a:cubicBezTo>
                  <a:pt x="68629" y="64300"/>
                  <a:pt x="90768" y="35648"/>
                  <a:pt x="115120" y="9199"/>
                </a:cubicBezTo>
                <a:cubicBezTo>
                  <a:pt x="119548" y="2587"/>
                  <a:pt x="127850" y="-168"/>
                  <a:pt x="136152" y="383"/>
                </a:cubicBezTo>
                <a:close/>
              </a:path>
            </a:pathLst>
          </a:custGeom>
          <a:solidFill>
            <a:srgbClr val="E4A903"/>
          </a:solidFill>
          <a:ln>
            <a:noFill/>
          </a:ln>
        </p:spPr>
        <p:txBody>
          <a:bodyPr wrap="square" lIns="91440" tIns="45720" rIns="91440" bIns="45720">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95" name="任意多边形 68"/>
          <p:cNvSpPr>
            <a:spLocks noChangeArrowheads="1"/>
          </p:cNvSpPr>
          <p:nvPr>
            <p:custDataLst>
              <p:tags r:id="rId16"/>
            </p:custDataLst>
          </p:nvPr>
        </p:nvSpPr>
        <p:spPr bwMode="auto">
          <a:xfrm rot="10800000">
            <a:off x="9740901" y="1896336"/>
            <a:ext cx="1164167" cy="1325033"/>
          </a:xfrm>
          <a:custGeom>
            <a:avLst/>
            <a:gdLst>
              <a:gd name="T0" fmla="*/ 908968 w 826161"/>
              <a:gd name="T1" fmla="*/ 1109414 h 940604"/>
              <a:gd name="T2" fmla="*/ 65461 w 826161"/>
              <a:gd name="T3" fmla="*/ 1109414 h 940604"/>
              <a:gd name="T4" fmla="*/ 0 w 826161"/>
              <a:gd name="T5" fmla="*/ 1043954 h 940604"/>
              <a:gd name="T6" fmla="*/ 0 w 826161"/>
              <a:gd name="T7" fmla="*/ 200444 h 940604"/>
              <a:gd name="T8" fmla="*/ 65461 w 826161"/>
              <a:gd name="T9" fmla="*/ 134981 h 940604"/>
              <a:gd name="T10" fmla="*/ 408927 w 826161"/>
              <a:gd name="T11" fmla="*/ 134981 h 940604"/>
              <a:gd name="T12" fmla="*/ 487216 w 826161"/>
              <a:gd name="T13" fmla="*/ 0 h 940604"/>
              <a:gd name="T14" fmla="*/ 565504 w 826161"/>
              <a:gd name="T15" fmla="*/ 134981 h 940604"/>
              <a:gd name="T16" fmla="*/ 908968 w 826161"/>
              <a:gd name="T17" fmla="*/ 134981 h 940604"/>
              <a:gd name="T18" fmla="*/ 974430 w 826161"/>
              <a:gd name="T19" fmla="*/ 200444 h 940604"/>
              <a:gd name="T20" fmla="*/ 974430 w 826161"/>
              <a:gd name="T21" fmla="*/ 1043954 h 940604"/>
              <a:gd name="T22" fmla="*/ 908968 w 826161"/>
              <a:gd name="T23" fmla="*/ 1109414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noFill/>
          <a:ln w="28575" cap="flat" cmpd="sng">
            <a:solidFill>
              <a:srgbClr val="E4A903"/>
            </a:solidFill>
            <a:bevel/>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38" name="任意多边形 68"/>
          <p:cNvSpPr>
            <a:spLocks noChangeArrowheads="1"/>
          </p:cNvSpPr>
          <p:nvPr>
            <p:custDataLst>
              <p:tags r:id="rId17"/>
            </p:custDataLst>
          </p:nvPr>
        </p:nvSpPr>
        <p:spPr bwMode="auto">
          <a:xfrm rot="10800000">
            <a:off x="6949814" y="1917257"/>
            <a:ext cx="1164167" cy="1325033"/>
          </a:xfrm>
          <a:custGeom>
            <a:avLst/>
            <a:gdLst>
              <a:gd name="T0" fmla="*/ 908968 w 826161"/>
              <a:gd name="T1" fmla="*/ 1109414 h 940604"/>
              <a:gd name="T2" fmla="*/ 65461 w 826161"/>
              <a:gd name="T3" fmla="*/ 1109414 h 940604"/>
              <a:gd name="T4" fmla="*/ 0 w 826161"/>
              <a:gd name="T5" fmla="*/ 1043954 h 940604"/>
              <a:gd name="T6" fmla="*/ 0 w 826161"/>
              <a:gd name="T7" fmla="*/ 200444 h 940604"/>
              <a:gd name="T8" fmla="*/ 65461 w 826161"/>
              <a:gd name="T9" fmla="*/ 134981 h 940604"/>
              <a:gd name="T10" fmla="*/ 408927 w 826161"/>
              <a:gd name="T11" fmla="*/ 134981 h 940604"/>
              <a:gd name="T12" fmla="*/ 487216 w 826161"/>
              <a:gd name="T13" fmla="*/ 0 h 940604"/>
              <a:gd name="T14" fmla="*/ 565504 w 826161"/>
              <a:gd name="T15" fmla="*/ 134981 h 940604"/>
              <a:gd name="T16" fmla="*/ 908968 w 826161"/>
              <a:gd name="T17" fmla="*/ 134981 h 940604"/>
              <a:gd name="T18" fmla="*/ 974430 w 826161"/>
              <a:gd name="T19" fmla="*/ 200444 h 940604"/>
              <a:gd name="T20" fmla="*/ 974430 w 826161"/>
              <a:gd name="T21" fmla="*/ 1043954 h 940604"/>
              <a:gd name="T22" fmla="*/ 908968 w 826161"/>
              <a:gd name="T23" fmla="*/ 1109414 h 940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6161"/>
              <a:gd name="T37" fmla="*/ 0 h 940604"/>
              <a:gd name="T38" fmla="*/ 826161 w 826161"/>
              <a:gd name="T39" fmla="*/ 940604 h 940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noFill/>
          <a:ln w="28575" cap="flat" cmpd="sng">
            <a:solidFill>
              <a:srgbClr val="E4A903"/>
            </a:solidFill>
            <a:bevel/>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39" name="任意多边形 6"/>
          <p:cNvSpPr>
            <a:spLocks noChangeArrowheads="1"/>
          </p:cNvSpPr>
          <p:nvPr>
            <p:custDataLst>
              <p:tags r:id="rId18"/>
            </p:custDataLst>
          </p:nvPr>
        </p:nvSpPr>
        <p:spPr bwMode="auto">
          <a:xfrm>
            <a:off x="7100358" y="2386737"/>
            <a:ext cx="668167" cy="489254"/>
          </a:xfrm>
          <a:custGeom>
            <a:avLst/>
            <a:gdLst>
              <a:gd name="T0" fmla="*/ 1383752 w 4433135"/>
              <a:gd name="T1" fmla="*/ 867104 h 3249065"/>
              <a:gd name="T2" fmla="*/ 1258108 w 4433135"/>
              <a:gd name="T3" fmla="*/ 868142 h 3249065"/>
              <a:gd name="T4" fmla="*/ 1210263 w 4433135"/>
              <a:gd name="T5" fmla="*/ 944893 h 3249065"/>
              <a:gd name="T6" fmla="*/ 1459057 w 4433135"/>
              <a:gd name="T7" fmla="*/ 2196531 h 3249065"/>
              <a:gd name="T8" fmla="*/ 1733368 w 4433135"/>
              <a:gd name="T9" fmla="*/ 2583239 h 3249065"/>
              <a:gd name="T10" fmla="*/ 2049146 w 4433135"/>
              <a:gd name="T11" fmla="*/ 2583239 h 3249065"/>
              <a:gd name="T12" fmla="*/ 2103371 w 4433135"/>
              <a:gd name="T13" fmla="*/ 2456304 h 3249065"/>
              <a:gd name="T14" fmla="*/ 1832248 w 4433135"/>
              <a:gd name="T15" fmla="*/ 1054116 h 3249065"/>
              <a:gd name="T16" fmla="*/ 1720610 w 4433135"/>
              <a:gd name="T17" fmla="*/ 868142 h 3249065"/>
              <a:gd name="T18" fmla="*/ 1511289 w 4433135"/>
              <a:gd name="T19" fmla="*/ 867589 h 3249065"/>
              <a:gd name="T20" fmla="*/ 1383752 w 4433135"/>
              <a:gd name="T21" fmla="*/ 867104 h 3249065"/>
              <a:gd name="T22" fmla="*/ 146071 w 4433135"/>
              <a:gd name="T23" fmla="*/ 0 h 3249065"/>
              <a:gd name="T24" fmla="*/ 882914 w 4433135"/>
              <a:gd name="T25" fmla="*/ 0 h 3249065"/>
              <a:gd name="T26" fmla="*/ 880954 w 4433135"/>
              <a:gd name="T27" fmla="*/ 74488 h 3249065"/>
              <a:gd name="T28" fmla="*/ 1122741 w 4433135"/>
              <a:gd name="T29" fmla="*/ 461420 h 3249065"/>
              <a:gd name="T30" fmla="*/ 1786399 w 4433135"/>
              <a:gd name="T31" fmla="*/ 283593 h 3249065"/>
              <a:gd name="T32" fmla="*/ 1950131 w 4433135"/>
              <a:gd name="T33" fmla="*/ 0 h 3249065"/>
              <a:gd name="T34" fmla="*/ 2992123 w 4433135"/>
              <a:gd name="T35" fmla="*/ 0 h 3249065"/>
              <a:gd name="T36" fmla="*/ 2975391 w 4433135"/>
              <a:gd name="T37" fmla="*/ 34734 h 3249065"/>
              <a:gd name="T38" fmla="*/ 2853142 w 4433135"/>
              <a:gd name="T39" fmla="*/ 640253 h 3249065"/>
              <a:gd name="T40" fmla="*/ 2861174 w 4433135"/>
              <a:gd name="T41" fmla="*/ 799307 h 3249065"/>
              <a:gd name="T42" fmla="*/ 2870542 w 4433135"/>
              <a:gd name="T43" fmla="*/ 860687 h 3249065"/>
              <a:gd name="T44" fmla="*/ 2849298 w 4433135"/>
              <a:gd name="T45" fmla="*/ 859746 h 3249065"/>
              <a:gd name="T46" fmla="*/ 2617108 w 4433135"/>
              <a:gd name="T47" fmla="*/ 855875 h 3249065"/>
              <a:gd name="T48" fmla="*/ 2511161 w 4433135"/>
              <a:gd name="T49" fmla="*/ 856055 h 3249065"/>
              <a:gd name="T50" fmla="*/ 2397787 w 4433135"/>
              <a:gd name="T51" fmla="*/ 858300 h 3249065"/>
              <a:gd name="T52" fmla="*/ 2267900 w 4433135"/>
              <a:gd name="T53" fmla="*/ 1007867 h 3249065"/>
              <a:gd name="T54" fmla="*/ 2452890 w 4433135"/>
              <a:gd name="T55" fmla="*/ 2491724 h 3249065"/>
              <a:gd name="T56" fmla="*/ 2523737 w 4433135"/>
              <a:gd name="T57" fmla="*/ 2594059 h 3249065"/>
              <a:gd name="T58" fmla="*/ 2783511 w 4433135"/>
              <a:gd name="T59" fmla="*/ 2590123 h 3249065"/>
              <a:gd name="T60" fmla="*/ 2846486 w 4433135"/>
              <a:gd name="T61" fmla="*/ 2479916 h 3249065"/>
              <a:gd name="T62" fmla="*/ 2980514 w 4433135"/>
              <a:gd name="T63" fmla="*/ 1369603 h 3249065"/>
              <a:gd name="T64" fmla="*/ 2991426 w 4433135"/>
              <a:gd name="T65" fmla="*/ 1279059 h 3249065"/>
              <a:gd name="T66" fmla="*/ 3040898 w 4433135"/>
              <a:gd name="T67" fmla="*/ 1381756 h 3249065"/>
              <a:gd name="T68" fmla="*/ 3308774 w 4433135"/>
              <a:gd name="T69" fmla="*/ 1740245 h 3249065"/>
              <a:gd name="T70" fmla="*/ 3336412 w 4433135"/>
              <a:gd name="T71" fmla="*/ 1765365 h 3249065"/>
              <a:gd name="T72" fmla="*/ 3296438 w 4433135"/>
              <a:gd name="T73" fmla="*/ 1973342 h 3249065"/>
              <a:gd name="T74" fmla="*/ 3203877 w 4433135"/>
              <a:gd name="T75" fmla="*/ 2456304 h 3249065"/>
              <a:gd name="T76" fmla="*/ 3258102 w 4433135"/>
              <a:gd name="T77" fmla="*/ 2583239 h 3249065"/>
              <a:gd name="T78" fmla="*/ 3573880 w 4433135"/>
              <a:gd name="T79" fmla="*/ 2583239 h 3249065"/>
              <a:gd name="T80" fmla="*/ 3848192 w 4433135"/>
              <a:gd name="T81" fmla="*/ 2196531 h 3249065"/>
              <a:gd name="T82" fmla="*/ 3860345 w 4433135"/>
              <a:gd name="T83" fmla="*/ 2138945 h 3249065"/>
              <a:gd name="T84" fmla="*/ 3868876 w 4433135"/>
              <a:gd name="T85" fmla="*/ 2097649 h 3249065"/>
              <a:gd name="T86" fmla="*/ 3946171 w 4433135"/>
              <a:gd name="T87" fmla="*/ 2125939 h 3249065"/>
              <a:gd name="T88" fmla="*/ 4408766 w 4433135"/>
              <a:gd name="T89" fmla="*/ 2195877 h 3249065"/>
              <a:gd name="T90" fmla="*/ 4433135 w 4433135"/>
              <a:gd name="T91" fmla="*/ 2194647 h 3249065"/>
              <a:gd name="T92" fmla="*/ 4229977 w 4433135"/>
              <a:gd name="T93" fmla="*/ 2999465 h 3249065"/>
              <a:gd name="T94" fmla="*/ 3976107 w 4433135"/>
              <a:gd name="T95" fmla="*/ 3247430 h 3249065"/>
              <a:gd name="T96" fmla="*/ 1337046 w 4433135"/>
              <a:gd name="T97" fmla="*/ 3247430 h 3249065"/>
              <a:gd name="T98" fmla="*/ 1035944 w 4433135"/>
              <a:gd name="T99" fmla="*/ 3023080 h 3249065"/>
              <a:gd name="T100" fmla="*/ 507540 w 4433135"/>
              <a:gd name="T101" fmla="*/ 904676 h 3249065"/>
              <a:gd name="T102" fmla="*/ 501007 w 4433135"/>
              <a:gd name="T103" fmla="*/ 876408 h 3249065"/>
              <a:gd name="T104" fmla="*/ 146071 w 4433135"/>
              <a:gd name="T105" fmla="*/ 876408 h 3249065"/>
              <a:gd name="T106" fmla="*/ 0 w 4433135"/>
              <a:gd name="T107" fmla="*/ 730337 h 3249065"/>
              <a:gd name="T108" fmla="*/ 0 w 4433135"/>
              <a:gd name="T109" fmla="*/ 146071 h 3249065"/>
              <a:gd name="T110" fmla="*/ 146071 w 4433135"/>
              <a:gd name="T111" fmla="*/ 0 h 32490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33135"/>
              <a:gd name="T169" fmla="*/ 0 h 3249065"/>
              <a:gd name="T170" fmla="*/ 4433135 w 4433135"/>
              <a:gd name="T171" fmla="*/ 3249065 h 32490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33135" h="3249065">
                <a:moveTo>
                  <a:pt x="1383752" y="867104"/>
                </a:moveTo>
                <a:cubicBezTo>
                  <a:pt x="1340842" y="867128"/>
                  <a:pt x="1298245" y="867404"/>
                  <a:pt x="1258108" y="868142"/>
                </a:cubicBezTo>
                <a:cubicBezTo>
                  <a:pt x="1226200" y="868728"/>
                  <a:pt x="1200798" y="897345"/>
                  <a:pt x="1210263" y="944893"/>
                </a:cubicBezTo>
                <a:cubicBezTo>
                  <a:pt x="1255501" y="1172141"/>
                  <a:pt x="1399244" y="1917234"/>
                  <a:pt x="1459057" y="2196531"/>
                </a:cubicBezTo>
                <a:cubicBezTo>
                  <a:pt x="1517533" y="2469589"/>
                  <a:pt x="1583985" y="2577827"/>
                  <a:pt x="1733368" y="2583239"/>
                </a:cubicBezTo>
                <a:cubicBezTo>
                  <a:pt x="1882751" y="2588652"/>
                  <a:pt x="1965151" y="2586683"/>
                  <a:pt x="2049146" y="2583239"/>
                </a:cubicBezTo>
                <a:cubicBezTo>
                  <a:pt x="2114849" y="2580546"/>
                  <a:pt x="2126761" y="2578319"/>
                  <a:pt x="2103371" y="2456304"/>
                </a:cubicBezTo>
                <a:cubicBezTo>
                  <a:pt x="2054855" y="2203216"/>
                  <a:pt x="1887410" y="1326877"/>
                  <a:pt x="1832248" y="1054116"/>
                </a:cubicBezTo>
                <a:cubicBezTo>
                  <a:pt x="1820648" y="996757"/>
                  <a:pt x="1822680" y="866667"/>
                  <a:pt x="1720610" y="868142"/>
                </a:cubicBezTo>
                <a:cubicBezTo>
                  <a:pt x="1669576" y="868880"/>
                  <a:pt x="1594087" y="868142"/>
                  <a:pt x="1511289" y="867589"/>
                </a:cubicBezTo>
                <a:cubicBezTo>
                  <a:pt x="1469890" y="867313"/>
                  <a:pt x="1426663" y="867082"/>
                  <a:pt x="1383752" y="867104"/>
                </a:cubicBezTo>
                <a:close/>
                <a:moveTo>
                  <a:pt x="146071" y="0"/>
                </a:moveTo>
                <a:lnTo>
                  <a:pt x="882914" y="0"/>
                </a:lnTo>
                <a:lnTo>
                  <a:pt x="880954" y="74488"/>
                </a:lnTo>
                <a:cubicBezTo>
                  <a:pt x="891949" y="230061"/>
                  <a:pt x="977510" y="377571"/>
                  <a:pt x="1122741" y="461420"/>
                </a:cubicBezTo>
                <a:cubicBezTo>
                  <a:pt x="1355110" y="595579"/>
                  <a:pt x="1652240" y="515962"/>
                  <a:pt x="1786399" y="283593"/>
                </a:cubicBezTo>
                <a:lnTo>
                  <a:pt x="1950131" y="0"/>
                </a:lnTo>
                <a:lnTo>
                  <a:pt x="2992123" y="0"/>
                </a:lnTo>
                <a:lnTo>
                  <a:pt x="2975391" y="34734"/>
                </a:lnTo>
                <a:cubicBezTo>
                  <a:pt x="2896672" y="220847"/>
                  <a:pt x="2853142" y="425466"/>
                  <a:pt x="2853142" y="640253"/>
                </a:cubicBezTo>
                <a:cubicBezTo>
                  <a:pt x="2853142" y="693950"/>
                  <a:pt x="2855863" y="747011"/>
                  <a:pt x="2861174" y="799307"/>
                </a:cubicBezTo>
                <a:lnTo>
                  <a:pt x="2870542" y="860687"/>
                </a:lnTo>
                <a:lnTo>
                  <a:pt x="2849298" y="859746"/>
                </a:lnTo>
                <a:cubicBezTo>
                  <a:pt x="2785069" y="857540"/>
                  <a:pt x="2699546" y="856201"/>
                  <a:pt x="2617108" y="855875"/>
                </a:cubicBezTo>
                <a:cubicBezTo>
                  <a:pt x="2580470" y="855730"/>
                  <a:pt x="2544440" y="855786"/>
                  <a:pt x="2511161" y="856055"/>
                </a:cubicBezTo>
                <a:cubicBezTo>
                  <a:pt x="2466789" y="856415"/>
                  <a:pt x="2427307" y="857152"/>
                  <a:pt x="2397787" y="858300"/>
                </a:cubicBezTo>
                <a:cubicBezTo>
                  <a:pt x="2279708" y="862892"/>
                  <a:pt x="2261098" y="953733"/>
                  <a:pt x="2267900" y="1007867"/>
                </a:cubicBezTo>
                <a:cubicBezTo>
                  <a:pt x="2330617" y="1506995"/>
                  <a:pt x="2441738" y="2400541"/>
                  <a:pt x="2452890" y="2491724"/>
                </a:cubicBezTo>
                <a:cubicBezTo>
                  <a:pt x="2464042" y="2582907"/>
                  <a:pt x="2468634" y="2577660"/>
                  <a:pt x="2523737" y="2594059"/>
                </a:cubicBezTo>
                <a:lnTo>
                  <a:pt x="2783511" y="2590123"/>
                </a:lnTo>
                <a:cubicBezTo>
                  <a:pt x="2840561" y="2589259"/>
                  <a:pt x="2834023" y="2573068"/>
                  <a:pt x="2846486" y="2479916"/>
                </a:cubicBezTo>
                <a:cubicBezTo>
                  <a:pt x="2855055" y="2415875"/>
                  <a:pt x="2930735" y="1783074"/>
                  <a:pt x="2980514" y="1369603"/>
                </a:cubicBezTo>
                <a:lnTo>
                  <a:pt x="2991426" y="1279059"/>
                </a:lnTo>
                <a:lnTo>
                  <a:pt x="3040898" y="1381756"/>
                </a:lnTo>
                <a:cubicBezTo>
                  <a:pt x="3112742" y="1514009"/>
                  <a:pt x="3203207" y="1634678"/>
                  <a:pt x="3308774" y="1740245"/>
                </a:cubicBezTo>
                <a:lnTo>
                  <a:pt x="3336412" y="1765365"/>
                </a:lnTo>
                <a:lnTo>
                  <a:pt x="3296438" y="1973342"/>
                </a:lnTo>
                <a:cubicBezTo>
                  <a:pt x="3256989" y="2178844"/>
                  <a:pt x="3222071" y="2361396"/>
                  <a:pt x="3203877" y="2456304"/>
                </a:cubicBezTo>
                <a:cubicBezTo>
                  <a:pt x="3180486" y="2578319"/>
                  <a:pt x="3192398" y="2580546"/>
                  <a:pt x="3258102" y="2583239"/>
                </a:cubicBezTo>
                <a:cubicBezTo>
                  <a:pt x="3342096" y="2586683"/>
                  <a:pt x="3424497" y="2588652"/>
                  <a:pt x="3573880" y="2583239"/>
                </a:cubicBezTo>
                <a:cubicBezTo>
                  <a:pt x="3723264" y="2577827"/>
                  <a:pt x="3789714" y="2469589"/>
                  <a:pt x="3848192" y="2196531"/>
                </a:cubicBezTo>
                <a:cubicBezTo>
                  <a:pt x="3851930" y="2179075"/>
                  <a:pt x="3855996" y="2159800"/>
                  <a:pt x="3860345" y="2138945"/>
                </a:cubicBezTo>
                <a:lnTo>
                  <a:pt x="3868876" y="2097649"/>
                </a:lnTo>
                <a:lnTo>
                  <a:pt x="3946171" y="2125939"/>
                </a:lnTo>
                <a:cubicBezTo>
                  <a:pt x="4092305" y="2171392"/>
                  <a:pt x="4247676" y="2195877"/>
                  <a:pt x="4408766" y="2195877"/>
                </a:cubicBezTo>
                <a:lnTo>
                  <a:pt x="4433135" y="2194647"/>
                </a:lnTo>
                <a:lnTo>
                  <a:pt x="4229977" y="2999465"/>
                </a:lnTo>
                <a:cubicBezTo>
                  <a:pt x="4192585" y="3135255"/>
                  <a:pt x="4084504" y="3248248"/>
                  <a:pt x="3976107" y="3247430"/>
                </a:cubicBezTo>
                <a:cubicBezTo>
                  <a:pt x="3103632" y="3240841"/>
                  <a:pt x="1474260" y="3253335"/>
                  <a:pt x="1337046" y="3247430"/>
                </a:cubicBezTo>
                <a:cubicBezTo>
                  <a:pt x="1199831" y="3241526"/>
                  <a:pt x="1075123" y="3182143"/>
                  <a:pt x="1035944" y="3023080"/>
                </a:cubicBezTo>
                <a:cubicBezTo>
                  <a:pt x="943259" y="2646780"/>
                  <a:pt x="638350" y="1461446"/>
                  <a:pt x="507540" y="904676"/>
                </a:cubicBezTo>
                <a:lnTo>
                  <a:pt x="501007" y="876408"/>
                </a:lnTo>
                <a:lnTo>
                  <a:pt x="146071" y="876408"/>
                </a:lnTo>
                <a:cubicBezTo>
                  <a:pt x="65398" y="876408"/>
                  <a:pt x="0" y="811010"/>
                  <a:pt x="0" y="730337"/>
                </a:cubicBezTo>
                <a:lnTo>
                  <a:pt x="0" y="146071"/>
                </a:lnTo>
                <a:cubicBezTo>
                  <a:pt x="0" y="65398"/>
                  <a:pt x="65398" y="0"/>
                  <a:pt x="146071" y="0"/>
                </a:cubicBezTo>
                <a:close/>
              </a:path>
            </a:pathLst>
          </a:custGeom>
          <a:solidFill>
            <a:srgbClr val="E4A903"/>
          </a:solidFill>
          <a:ln>
            <a:noFill/>
          </a:ln>
        </p:spPr>
        <p:txBody>
          <a:bodyPr anchor="t" anchorCtr="0">
            <a:normAutofit/>
          </a:bodyPr>
          <a:lstStyle/>
          <a:p>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0" name="圆角矩形 7"/>
          <p:cNvSpPr>
            <a:spLocks noChangeArrowheads="1"/>
          </p:cNvSpPr>
          <p:nvPr>
            <p:custDataLst>
              <p:tags r:id="rId19"/>
            </p:custDataLst>
          </p:nvPr>
        </p:nvSpPr>
        <p:spPr bwMode="auto">
          <a:xfrm rot="18000000">
            <a:off x="7203752" y="2234366"/>
            <a:ext cx="324016" cy="100201"/>
          </a:xfrm>
          <a:prstGeom prst="roundRect">
            <a:avLst>
              <a:gd name="adj" fmla="val 50000"/>
            </a:avLst>
          </a:prstGeom>
          <a:solidFill>
            <a:srgbClr val="E4A903"/>
          </a:solidFill>
          <a:ln>
            <a:noFill/>
          </a:ln>
        </p:spPr>
        <p:txBody>
          <a:bodyPr anchor="t" anchorCtr="0">
            <a:normAutofit fontScale="25000" lnSpcReduction="20000"/>
          </a:bodyPr>
          <a:lstStyle>
            <a:lvl1pPr>
              <a:lnSpc>
                <a:spcPct val="90000"/>
              </a:lnSpc>
              <a:spcBef>
                <a:spcPts val="750"/>
              </a:spcBef>
              <a:buFont typeface="Arial" panose="020B0604020202020204" pitchFamily="34" charset="0"/>
              <a:buChar char="•"/>
              <a:defRPr sz="21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latin typeface="Arial" panose="020B0604020202020204" pitchFamily="34" charset="0"/>
              <a:ea typeface="微软雅黑" panose="020B0503020204020204" charset="-122"/>
              <a:sym typeface="Arial" panose="020B0604020202020204" pitchFamily="34" charset="0"/>
            </a:endParaRPr>
          </a:p>
        </p:txBody>
      </p:sp>
      <p:sp>
        <p:nvSpPr>
          <p:cNvPr id="41" name="任意多边形 8"/>
          <p:cNvSpPr>
            <a:spLocks noChangeArrowheads="1"/>
          </p:cNvSpPr>
          <p:nvPr>
            <p:custDataLst>
              <p:tags r:id="rId20"/>
            </p:custDataLst>
          </p:nvPr>
        </p:nvSpPr>
        <p:spPr bwMode="auto">
          <a:xfrm rot="3600000" flipH="1">
            <a:off x="7533513" y="2163862"/>
            <a:ext cx="161195" cy="100201"/>
          </a:xfrm>
          <a:custGeom>
            <a:avLst/>
            <a:gdLst>
              <a:gd name="T0" fmla="*/ 1013702 w 1070472"/>
              <a:gd name="T1" fmla="*/ 146555 h 664814"/>
              <a:gd name="T2" fmla="*/ 738065 w 1070472"/>
              <a:gd name="T3" fmla="*/ 0 h 664814"/>
              <a:gd name="T4" fmla="*/ 0 w 1070472"/>
              <a:gd name="T5" fmla="*/ 0 h 664814"/>
              <a:gd name="T6" fmla="*/ 4980 w 1070472"/>
              <a:gd name="T7" fmla="*/ 17857 h 664814"/>
              <a:gd name="T8" fmla="*/ 21373 w 1070472"/>
              <a:gd name="T9" fmla="*/ 616834 h 664814"/>
              <a:gd name="T10" fmla="*/ 10941 w 1070472"/>
              <a:gd name="T11" fmla="*/ 664814 h 664814"/>
              <a:gd name="T12" fmla="*/ 738065 w 1070472"/>
              <a:gd name="T13" fmla="*/ 664814 h 664814"/>
              <a:gd name="T14" fmla="*/ 1070472 w 1070472"/>
              <a:gd name="T15" fmla="*/ 332407 h 664814"/>
              <a:gd name="T16" fmla="*/ 1013702 w 1070472"/>
              <a:gd name="T17" fmla="*/ 146555 h 6648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0472"/>
              <a:gd name="T28" fmla="*/ 0 h 664814"/>
              <a:gd name="T29" fmla="*/ 1070472 w 1070472"/>
              <a:gd name="T30" fmla="*/ 664814 h 6648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0472" h="664814">
                <a:moveTo>
                  <a:pt x="1013702" y="146555"/>
                </a:moveTo>
                <a:cubicBezTo>
                  <a:pt x="953966" y="58134"/>
                  <a:pt x="852804" y="0"/>
                  <a:pt x="738065" y="0"/>
                </a:cubicBezTo>
                <a:lnTo>
                  <a:pt x="0" y="0"/>
                </a:lnTo>
                <a:lnTo>
                  <a:pt x="4980" y="17857"/>
                </a:lnTo>
                <a:cubicBezTo>
                  <a:pt x="49918" y="216899"/>
                  <a:pt x="54365" y="420356"/>
                  <a:pt x="21373" y="616834"/>
                </a:cubicBezTo>
                <a:lnTo>
                  <a:pt x="10941" y="664814"/>
                </a:lnTo>
                <a:lnTo>
                  <a:pt x="738065" y="664814"/>
                </a:lnTo>
                <a:cubicBezTo>
                  <a:pt x="921648" y="664814"/>
                  <a:pt x="1070472" y="515990"/>
                  <a:pt x="1070472" y="332407"/>
                </a:cubicBezTo>
                <a:cubicBezTo>
                  <a:pt x="1070472" y="263563"/>
                  <a:pt x="1049544" y="199608"/>
                  <a:pt x="1013702" y="146555"/>
                </a:cubicBezTo>
                <a:close/>
              </a:path>
            </a:pathLst>
          </a:custGeom>
          <a:solidFill>
            <a:srgbClr val="E4A903"/>
          </a:solidFill>
          <a:ln>
            <a:noFill/>
          </a:ln>
        </p:spPr>
        <p:txBody>
          <a:bodyPr anchor="t" anchorCtr="0">
            <a:normAutofit fontScale="25000" lnSpcReduction="20000"/>
          </a:bodyPr>
          <a:lstStyle/>
          <a:p>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2" name="任意多边形 9"/>
          <p:cNvSpPr>
            <a:spLocks noChangeArrowheads="1"/>
          </p:cNvSpPr>
          <p:nvPr>
            <p:custDataLst>
              <p:tags r:id="rId21"/>
            </p:custDataLst>
          </p:nvPr>
        </p:nvSpPr>
        <p:spPr bwMode="auto">
          <a:xfrm>
            <a:off x="7576329" y="2294798"/>
            <a:ext cx="377046" cy="376701"/>
          </a:xfrm>
          <a:custGeom>
            <a:avLst/>
            <a:gdLst>
              <a:gd name="T0" fmla="*/ 1250808 w 2501616"/>
              <a:gd name="T1" fmla="*/ 432015 h 2501616"/>
              <a:gd name="T2" fmla="*/ 1054370 w 2501616"/>
              <a:gd name="T3" fmla="*/ 628453 h 2501616"/>
              <a:gd name="T4" fmla="*/ 1054370 w 2501616"/>
              <a:gd name="T5" fmla="*/ 1086456 h 2501616"/>
              <a:gd name="T6" fmla="*/ 628453 w 2501616"/>
              <a:gd name="T7" fmla="*/ 1086456 h 2501616"/>
              <a:gd name="T8" fmla="*/ 432015 w 2501616"/>
              <a:gd name="T9" fmla="*/ 1282894 h 2501616"/>
              <a:gd name="T10" fmla="*/ 628453 w 2501616"/>
              <a:gd name="T11" fmla="*/ 1479332 h 2501616"/>
              <a:gd name="T12" fmla="*/ 1054370 w 2501616"/>
              <a:gd name="T13" fmla="*/ 1479332 h 2501616"/>
              <a:gd name="T14" fmla="*/ 1054370 w 2501616"/>
              <a:gd name="T15" fmla="*/ 1873163 h 2501616"/>
              <a:gd name="T16" fmla="*/ 1250808 w 2501616"/>
              <a:gd name="T17" fmla="*/ 2069601 h 2501616"/>
              <a:gd name="T18" fmla="*/ 1447246 w 2501616"/>
              <a:gd name="T19" fmla="*/ 1873163 h 2501616"/>
              <a:gd name="T20" fmla="*/ 1447246 w 2501616"/>
              <a:gd name="T21" fmla="*/ 1479332 h 2501616"/>
              <a:gd name="T22" fmla="*/ 1873163 w 2501616"/>
              <a:gd name="T23" fmla="*/ 1479332 h 2501616"/>
              <a:gd name="T24" fmla="*/ 2069601 w 2501616"/>
              <a:gd name="T25" fmla="*/ 1282894 h 2501616"/>
              <a:gd name="T26" fmla="*/ 1873163 w 2501616"/>
              <a:gd name="T27" fmla="*/ 1086456 h 2501616"/>
              <a:gd name="T28" fmla="*/ 1447246 w 2501616"/>
              <a:gd name="T29" fmla="*/ 1086456 h 2501616"/>
              <a:gd name="T30" fmla="*/ 1447246 w 2501616"/>
              <a:gd name="T31" fmla="*/ 628453 h 2501616"/>
              <a:gd name="T32" fmla="*/ 1250808 w 2501616"/>
              <a:gd name="T33" fmla="*/ 432015 h 2501616"/>
              <a:gd name="T34" fmla="*/ 1250808 w 2501616"/>
              <a:gd name="T35" fmla="*/ 0 h 2501616"/>
              <a:gd name="T36" fmla="*/ 2501616 w 2501616"/>
              <a:gd name="T37" fmla="*/ 1250808 h 2501616"/>
              <a:gd name="T38" fmla="*/ 1250808 w 2501616"/>
              <a:gd name="T39" fmla="*/ 2501616 h 2501616"/>
              <a:gd name="T40" fmla="*/ 0 w 2501616"/>
              <a:gd name="T41" fmla="*/ 1250808 h 2501616"/>
              <a:gd name="T42" fmla="*/ 1250808 w 2501616"/>
              <a:gd name="T43" fmla="*/ 0 h 25016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01616"/>
              <a:gd name="T67" fmla="*/ 0 h 2501616"/>
              <a:gd name="T68" fmla="*/ 2501616 w 2501616"/>
              <a:gd name="T69" fmla="*/ 2501616 h 25016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01616" h="2501616">
                <a:moveTo>
                  <a:pt x="1250808" y="432015"/>
                </a:moveTo>
                <a:cubicBezTo>
                  <a:pt x="1142318" y="432015"/>
                  <a:pt x="1054370" y="519963"/>
                  <a:pt x="1054370" y="628453"/>
                </a:cubicBezTo>
                <a:lnTo>
                  <a:pt x="1054370" y="1086456"/>
                </a:lnTo>
                <a:lnTo>
                  <a:pt x="628453" y="1086456"/>
                </a:lnTo>
                <a:cubicBezTo>
                  <a:pt x="519963" y="1086456"/>
                  <a:pt x="432015" y="1174404"/>
                  <a:pt x="432015" y="1282894"/>
                </a:cubicBezTo>
                <a:cubicBezTo>
                  <a:pt x="432015" y="1391384"/>
                  <a:pt x="519963" y="1479332"/>
                  <a:pt x="628453" y="1479332"/>
                </a:cubicBezTo>
                <a:lnTo>
                  <a:pt x="1054370" y="1479332"/>
                </a:lnTo>
                <a:lnTo>
                  <a:pt x="1054370" y="1873163"/>
                </a:lnTo>
                <a:cubicBezTo>
                  <a:pt x="1054370" y="1981653"/>
                  <a:pt x="1142318" y="2069601"/>
                  <a:pt x="1250808" y="2069601"/>
                </a:cubicBezTo>
                <a:cubicBezTo>
                  <a:pt x="1359298" y="2069601"/>
                  <a:pt x="1447246" y="1981653"/>
                  <a:pt x="1447246" y="1873163"/>
                </a:cubicBezTo>
                <a:lnTo>
                  <a:pt x="1447246" y="1479332"/>
                </a:lnTo>
                <a:lnTo>
                  <a:pt x="1873163" y="1479332"/>
                </a:lnTo>
                <a:cubicBezTo>
                  <a:pt x="1981653" y="1479332"/>
                  <a:pt x="2069601" y="1391384"/>
                  <a:pt x="2069601" y="1282894"/>
                </a:cubicBezTo>
                <a:cubicBezTo>
                  <a:pt x="2069601" y="1174404"/>
                  <a:pt x="1981653" y="1086456"/>
                  <a:pt x="1873163" y="1086456"/>
                </a:cubicBezTo>
                <a:lnTo>
                  <a:pt x="1447246" y="1086456"/>
                </a:lnTo>
                <a:lnTo>
                  <a:pt x="1447246" y="628453"/>
                </a:lnTo>
                <a:cubicBezTo>
                  <a:pt x="1447246" y="519963"/>
                  <a:pt x="1359298" y="432015"/>
                  <a:pt x="1250808" y="432015"/>
                </a:cubicBezTo>
                <a:close/>
                <a:moveTo>
                  <a:pt x="1250808" y="0"/>
                </a:moveTo>
                <a:cubicBezTo>
                  <a:pt x="1941610" y="0"/>
                  <a:pt x="2501616" y="560006"/>
                  <a:pt x="2501616" y="1250808"/>
                </a:cubicBezTo>
                <a:cubicBezTo>
                  <a:pt x="2501616" y="1941610"/>
                  <a:pt x="1941610" y="2501616"/>
                  <a:pt x="1250808" y="2501616"/>
                </a:cubicBezTo>
                <a:cubicBezTo>
                  <a:pt x="560006" y="2501616"/>
                  <a:pt x="0" y="1941610"/>
                  <a:pt x="0" y="1250808"/>
                </a:cubicBezTo>
                <a:cubicBezTo>
                  <a:pt x="0" y="560006"/>
                  <a:pt x="560006" y="0"/>
                  <a:pt x="1250808" y="0"/>
                </a:cubicBezTo>
                <a:close/>
              </a:path>
            </a:pathLst>
          </a:custGeom>
          <a:solidFill>
            <a:srgbClr val="E4A903"/>
          </a:solidFill>
          <a:ln>
            <a:noFill/>
          </a:ln>
        </p:spPr>
        <p:txBody>
          <a:bodyPr anchor="t" anchorCtr="0">
            <a:normAutofit/>
          </a:bodyPr>
          <a:lstStyle/>
          <a:p>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6" name="文本框 5"/>
          <p:cNvSpPr txBox="1"/>
          <p:nvPr>
            <p:custDataLst>
              <p:tags r:id="rId22"/>
            </p:custDataLst>
          </p:nvPr>
        </p:nvSpPr>
        <p:spPr>
          <a:xfrm>
            <a:off x="480484" y="4783468"/>
            <a:ext cx="2638387" cy="110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defPPr>
              <a:defRPr lang="zh-CN"/>
            </a:defPPr>
            <a:lvl1pPr>
              <a:lnSpc>
                <a:spcPct val="120000"/>
              </a:lnSpc>
            </a:lvl1pPr>
          </a:lstStyle>
          <a:p>
            <a:r>
              <a:rPr lang="zh-CN" altLang="en-US" dirty="0">
                <a:latin typeface="Arial" panose="020B0604020202020204" pitchFamily="34" charset="0"/>
                <a:ea typeface="微软雅黑" panose="020B0503020204020204" charset="-122"/>
                <a:sym typeface="Arial" panose="020B0604020202020204" pitchFamily="34" charset="0"/>
              </a:rPr>
              <a:t>合同没有统一归口管理，查询不方便，合同执行情况、付款、验收情况不了解。</a:t>
            </a: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23"/>
            </p:custDataLst>
          </p:nvPr>
        </p:nvSpPr>
        <p:spPr>
          <a:xfrm>
            <a:off x="3365500" y="4783471"/>
            <a:ext cx="2640741" cy="110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a:lnSpc>
                <a:spcPct val="120000"/>
              </a:lnSpc>
            </a:lvl1pPr>
          </a:lstStyle>
          <a:p>
            <a:r>
              <a:rPr lang="zh-CN" altLang="en-US" dirty="0">
                <a:latin typeface="Arial" panose="020B0604020202020204" pitchFamily="34" charset="0"/>
                <a:ea typeface="微软雅黑" panose="020B0503020204020204" charset="-122"/>
                <a:sym typeface="Arial" panose="020B0604020202020204" pitchFamily="34" charset="0"/>
              </a:rPr>
              <a:t>手动录入凭证，财务工作量大，无法追溯业务单据。</a:t>
            </a: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9" name="文本框 8"/>
          <p:cNvSpPr txBox="1"/>
          <p:nvPr>
            <p:custDataLst>
              <p:tags r:id="rId24"/>
            </p:custDataLst>
          </p:nvPr>
        </p:nvSpPr>
        <p:spPr>
          <a:xfrm>
            <a:off x="6250517" y="4783471"/>
            <a:ext cx="2640741" cy="110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a:lnSpc>
                <a:spcPct val="120000"/>
              </a:lnSpc>
            </a:lvl1pPr>
          </a:lstStyle>
          <a:p>
            <a:r>
              <a:rPr lang="zh-CN" altLang="en-US" dirty="0" smtClean="0">
                <a:latin typeface="Arial" panose="020B0604020202020204" pitchFamily="34" charset="0"/>
                <a:ea typeface="微软雅黑" panose="020B0503020204020204" charset="-122"/>
                <a:sym typeface="Arial" panose="020B0604020202020204" pitchFamily="34" charset="0"/>
              </a:rPr>
              <a:t>低值易耗品</a:t>
            </a:r>
            <a:r>
              <a:rPr lang="zh-CN" altLang="en-US" dirty="0">
                <a:latin typeface="Arial" panose="020B0604020202020204" pitchFamily="34" charset="0"/>
                <a:ea typeface="微软雅黑" panose="020B0503020204020204" charset="-122"/>
                <a:sym typeface="Arial" panose="020B0604020202020204" pitchFamily="34" charset="0"/>
              </a:rPr>
              <a:t>使用情况不了解，浪费情况存在。</a:t>
            </a: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25"/>
            </p:custDataLst>
          </p:nvPr>
        </p:nvSpPr>
        <p:spPr>
          <a:xfrm>
            <a:off x="9135533" y="4828628"/>
            <a:ext cx="2640741" cy="110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a:lnSpc>
                <a:spcPct val="120000"/>
              </a:lnSpc>
            </a:lvl1pPr>
          </a:lstStyle>
          <a:p>
            <a:r>
              <a:rPr lang="zh-CN" altLang="en-US" dirty="0">
                <a:latin typeface="Arial" panose="020B0604020202020204" pitchFamily="34" charset="0"/>
                <a:ea typeface="微软雅黑" panose="020B0503020204020204" charset="-122"/>
                <a:sym typeface="Arial" panose="020B0604020202020204" pitchFamily="34" charset="0"/>
              </a:rPr>
              <a:t>数据统计困难，工作量大，容易出错，效率低。</a:t>
            </a:r>
            <a:endParaRPr lang="zh-CN" altLang="en-US" dirty="0">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5300980" y="2740660"/>
            <a:ext cx="6688455" cy="746760"/>
          </a:xfrm>
        </p:spPr>
        <p:txBody>
          <a:bodyPr anchor="ctr" anchorCtr="0"/>
          <a:lstStyle/>
          <a:p>
            <a:r>
              <a:rPr lang="zh-CN" altLang="en-US" sz="2800" b="0" spc="500" dirty="0">
                <a:solidFill>
                  <a:schemeClr val="bg1"/>
                </a:solidFill>
                <a:uFillTx/>
                <a:latin typeface="微软雅黑" panose="020B0503020204020204" charset="-122"/>
                <a:ea typeface="微软雅黑" panose="020B0503020204020204" charset="-122"/>
              </a:rPr>
              <a:t>如何开展全面预算管理信息化建设</a:t>
            </a:r>
            <a:endParaRPr lang="zh-CN" altLang="en-US" sz="2800" b="0" spc="500" dirty="0">
              <a:solidFill>
                <a:schemeClr val="bg1"/>
              </a:solidFill>
              <a:uFillTx/>
              <a:latin typeface="微软雅黑" panose="020B0503020204020204" charset="-122"/>
              <a:ea typeface="微软雅黑" panose="020B0503020204020204" charset="-122"/>
            </a:endParaRPr>
          </a:p>
        </p:txBody>
      </p:sp>
      <p:grpSp>
        <p:nvGrpSpPr>
          <p:cNvPr id="2" name="组合 1"/>
          <p:cNvGrpSpPr/>
          <p:nvPr/>
        </p:nvGrpSpPr>
        <p:grpSpPr>
          <a:xfrm>
            <a:off x="3383915" y="2557145"/>
            <a:ext cx="1845310" cy="1244600"/>
            <a:chOff x="5329" y="4027"/>
            <a:chExt cx="2906" cy="1960"/>
          </a:xfrm>
        </p:grpSpPr>
        <p:sp>
          <p:nvSpPr>
            <p:cNvPr id="4" name="任意多边形: 形状 9"/>
            <p:cNvSpPr/>
            <p:nvPr/>
          </p:nvSpPr>
          <p:spPr>
            <a:xfrm>
              <a:off x="5329" y="4027"/>
              <a:ext cx="2906" cy="1746"/>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latin typeface="微软雅黑" panose="020B0503020204020204" charset="-122"/>
                <a:ea typeface="微软雅黑" panose="020B0503020204020204" charset="-122"/>
                <a:cs typeface="+mn-ea"/>
                <a:sym typeface="+mn-lt"/>
              </a:endParaRPr>
            </a:p>
          </p:txBody>
        </p:sp>
        <p:sp>
          <p:nvSpPr>
            <p:cNvPr id="5" name="任意多边形: 形状 15"/>
            <p:cNvSpPr/>
            <p:nvPr/>
          </p:nvSpPr>
          <p:spPr>
            <a:xfrm>
              <a:off x="6411" y="4891"/>
              <a:ext cx="1822" cy="1096"/>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8" name="文本框 7"/>
            <p:cNvSpPr txBox="1"/>
            <p:nvPr/>
          </p:nvSpPr>
          <p:spPr>
            <a:xfrm>
              <a:off x="6304" y="4113"/>
              <a:ext cx="955" cy="1598"/>
            </a:xfrm>
            <a:prstGeom prst="rect">
              <a:avLst/>
            </a:prstGeom>
            <a:noFill/>
          </p:spPr>
          <p:txBody>
            <a:bodyPr wrap="none" rtlCol="0" anchor="ctr" anchorCtr="0">
              <a:spAutoFit/>
              <a:scene3d>
                <a:camera prst="orthographicFront"/>
                <a:lightRig rig="threePt" dir="t"/>
              </a:scene3d>
            </a:bodyPr>
            <a:lstStyle/>
            <a:p>
              <a:pPr algn="ctr"/>
              <a:r>
                <a:rPr lang="en-US" altLang="zh-CN" sz="6000" b="1" i="1" dirty="0">
                  <a:solidFill>
                    <a:schemeClr val="tx2"/>
                  </a:solidFill>
                  <a:latin typeface="微软雅黑" panose="020B0503020204020204" charset="-122"/>
                  <a:ea typeface="微软雅黑" panose="020B0503020204020204" charset="-122"/>
                  <a:cs typeface="Arial Bold Italic" panose="020B0604020202090204" charset="0"/>
                  <a:sym typeface="+mn-lt"/>
                </a:rPr>
                <a:t>2</a:t>
              </a:r>
              <a:endParaRPr lang="en-US" altLang="zh-CN" sz="6000" b="1" i="1" dirty="0">
                <a:solidFill>
                  <a:schemeClr val="tx2"/>
                </a:solidFill>
                <a:latin typeface="微软雅黑" panose="020B0503020204020204" charset="-122"/>
                <a:ea typeface="微软雅黑" panose="020B0503020204020204" charset="-122"/>
                <a:cs typeface="Arial Bold Italic" panose="020B0604020202090204"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20090" y="36195"/>
            <a:ext cx="8387715" cy="582295"/>
          </a:xfrm>
        </p:spPr>
        <p:txBody>
          <a:bodyPr/>
          <a:lstStyle/>
          <a:p>
            <a:r>
              <a:rPr lang="zh-CN" altLang="en-US" dirty="0"/>
              <a:t>构建</a:t>
            </a:r>
            <a:r>
              <a:rPr lang="zh-CN" altLang="en-US" dirty="0" smtClean="0"/>
              <a:t>学校预算</a:t>
            </a:r>
            <a:r>
              <a:rPr lang="zh-CN" altLang="en-US" dirty="0"/>
              <a:t>绩效一体化体系框架</a:t>
            </a:r>
            <a:endParaRPr lang="zh-CN" altLang="en-US" dirty="0"/>
          </a:p>
        </p:txBody>
      </p:sp>
      <p:cxnSp>
        <p:nvCxnSpPr>
          <p:cNvPr id="6" name="直接箭头连接符 5"/>
          <p:cNvCxnSpPr/>
          <p:nvPr/>
        </p:nvCxnSpPr>
        <p:spPr>
          <a:xfrm>
            <a:off x="1583672" y="4373376"/>
            <a:ext cx="957262" cy="0"/>
          </a:xfrm>
          <a:prstGeom prst="straightConnector1">
            <a:avLst/>
          </a:prstGeom>
          <a:ln w="63500">
            <a:solidFill>
              <a:srgbClr val="00A1DE"/>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7" name="图示 6"/>
          <p:cNvGraphicFramePr/>
          <p:nvPr/>
        </p:nvGraphicFramePr>
        <p:xfrm>
          <a:off x="2339784" y="1874262"/>
          <a:ext cx="8346132" cy="86622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图示 7"/>
          <p:cNvGraphicFramePr/>
          <p:nvPr/>
        </p:nvGraphicFramePr>
        <p:xfrm>
          <a:off x="2339781" y="3989045"/>
          <a:ext cx="8346135" cy="7998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9" name="直接箭头连接符 8"/>
          <p:cNvCxnSpPr/>
          <p:nvPr/>
        </p:nvCxnSpPr>
        <p:spPr>
          <a:xfrm>
            <a:off x="3691498" y="2868720"/>
            <a:ext cx="0" cy="1089210"/>
          </a:xfrm>
          <a:prstGeom prst="straightConnector1">
            <a:avLst/>
          </a:prstGeom>
          <a:ln w="63500">
            <a:solidFill>
              <a:srgbClr val="00A1DE"/>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6512848" y="2850776"/>
            <a:ext cx="0" cy="1089209"/>
          </a:xfrm>
          <a:prstGeom prst="straightConnector1">
            <a:avLst/>
          </a:prstGeom>
          <a:ln w="63500">
            <a:solidFill>
              <a:srgbClr val="00A1DE"/>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9158589" y="2850776"/>
            <a:ext cx="8532" cy="1089210"/>
          </a:xfrm>
          <a:prstGeom prst="straightConnector1">
            <a:avLst/>
          </a:prstGeom>
          <a:ln w="63500">
            <a:solidFill>
              <a:srgbClr val="00A1DE"/>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连接符: 肘形 9"/>
          <p:cNvCxnSpPr/>
          <p:nvPr/>
        </p:nvCxnSpPr>
        <p:spPr>
          <a:xfrm rot="10800000">
            <a:off x="2461284" y="2453682"/>
            <a:ext cx="8526146" cy="2615752"/>
          </a:xfrm>
          <a:prstGeom prst="bentConnector3">
            <a:avLst>
              <a:gd name="adj1" fmla="val 110487"/>
            </a:avLst>
          </a:prstGeom>
          <a:ln w="63500">
            <a:solidFill>
              <a:srgbClr val="00A1DE"/>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975192" y="4323283"/>
            <a:ext cx="0" cy="782726"/>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5" name="标注: 上箭头 12"/>
          <p:cNvSpPr/>
          <p:nvPr/>
        </p:nvSpPr>
        <p:spPr>
          <a:xfrm>
            <a:off x="8457217" y="4789219"/>
            <a:ext cx="1496584" cy="1289767"/>
          </a:xfrm>
          <a:prstGeom prst="upArrowCallout">
            <a:avLst>
              <a:gd name="adj1" fmla="val 8779"/>
              <a:gd name="adj2" fmla="val 12708"/>
              <a:gd name="adj3" fmla="val 25000"/>
              <a:gd name="adj4" fmla="val 47567"/>
            </a:avLst>
          </a:prstGeom>
          <a:solidFill>
            <a:srgbClr val="0054A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6" name="文本框 15"/>
          <p:cNvSpPr txBox="1"/>
          <p:nvPr/>
        </p:nvSpPr>
        <p:spPr bwMode="auto">
          <a:xfrm>
            <a:off x="8368140" y="5514663"/>
            <a:ext cx="1589854" cy="442878"/>
          </a:xfrm>
          <a:prstGeom prst="rect">
            <a:avLst/>
          </a:prstGeom>
          <a:noFill/>
          <a:ln w="28575">
            <a:noFill/>
            <a:miter lim="800000"/>
          </a:ln>
        </p:spPr>
        <p:txBody>
          <a:bodyPr wrap="square" rtlCol="0">
            <a:spAutoFit/>
          </a:bodyPr>
          <a:lstStyle/>
          <a:p>
            <a:pPr algn="ctr" eaLnBrk="1" hangingPunct="1">
              <a:lnSpc>
                <a:spcPct val="150000"/>
              </a:lnSpc>
            </a:pPr>
            <a:r>
              <a:rPr lang="zh-CN" altLang="en-US" dirty="0">
                <a:solidFill>
                  <a:srgbClr val="FF0000"/>
                </a:solidFill>
                <a:effectLst>
                  <a:outerShdw blurRad="38100" dist="38100" dir="2700000" algn="tl">
                    <a:srgbClr val="000000">
                      <a:alpha val="43137"/>
                    </a:srgbClr>
                  </a:outerShdw>
                </a:effectLst>
                <a:latin typeface="隶书" panose="02010509060101010101" pitchFamily="49" charset="-122"/>
                <a:ea typeface="隶书" panose="02010509060101010101" pitchFamily="49" charset="-122"/>
                <a:cs typeface="Arial Unicode MS" panose="020B0604020202020204" pitchFamily="34" charset="-122"/>
              </a:rPr>
              <a:t>评分指标</a:t>
            </a:r>
            <a:endParaRPr lang="zh-CN" altLang="en-US" dirty="0">
              <a:solidFill>
                <a:srgbClr val="FF0000"/>
              </a:solidFill>
              <a:effectLst>
                <a:outerShdw blurRad="38100" dist="38100" dir="2700000" algn="tl">
                  <a:srgbClr val="000000">
                    <a:alpha val="43137"/>
                  </a:srgbClr>
                </a:outerShdw>
              </a:effectLst>
              <a:latin typeface="隶书" panose="02010509060101010101" pitchFamily="49" charset="-122"/>
              <a:ea typeface="隶书" panose="02010509060101010101" pitchFamily="49" charset="-122"/>
              <a:cs typeface="Arial Unicode MS" panose="020B0604020202020204" pitchFamily="34" charset="-122"/>
            </a:endParaRPr>
          </a:p>
        </p:txBody>
      </p:sp>
      <p:grpSp>
        <p:nvGrpSpPr>
          <p:cNvPr id="17" name="组合 16"/>
          <p:cNvGrpSpPr/>
          <p:nvPr/>
        </p:nvGrpSpPr>
        <p:grpSpPr>
          <a:xfrm>
            <a:off x="9668471" y="3041433"/>
            <a:ext cx="1436336" cy="568217"/>
            <a:chOff x="336661" y="844545"/>
            <a:chExt cx="798500" cy="2221866"/>
          </a:xfrm>
          <a:solidFill>
            <a:srgbClr val="0054A7"/>
          </a:solidFill>
          <a:scene3d>
            <a:camera prst="orthographicFront"/>
            <a:lightRig rig="flat" dir="t"/>
          </a:scene3d>
        </p:grpSpPr>
        <p:sp>
          <p:nvSpPr>
            <p:cNvPr id="18" name="矩形: 圆角 15"/>
            <p:cNvSpPr/>
            <p:nvPr/>
          </p:nvSpPr>
          <p:spPr>
            <a:xfrm>
              <a:off x="336661" y="844545"/>
              <a:ext cx="798500" cy="2221866"/>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矩形: 圆角 4"/>
            <p:cNvSpPr txBox="1"/>
            <p:nvPr/>
          </p:nvSpPr>
          <p:spPr>
            <a:xfrm>
              <a:off x="375640" y="883526"/>
              <a:ext cx="720540" cy="2143908"/>
            </a:xfrm>
            <a:prstGeom prst="rect">
              <a:avLst/>
            </a:prstGeom>
            <a:grpFill/>
            <a:ln>
              <a:solidFill>
                <a:srgbClr val="0054A7"/>
              </a:solidFill>
            </a:ln>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zh-CN" altLang="en-US" sz="2000" b="1" kern="1200" dirty="0">
                  <a:solidFill>
                    <a:srgbClr val="FF0000"/>
                  </a:solidFill>
                  <a:latin typeface="隶书" panose="02010509060101010101" pitchFamily="49" charset="-122"/>
                  <a:ea typeface="隶书" panose="02010509060101010101" pitchFamily="49" charset="-122"/>
                </a:rPr>
                <a:t>信息公开</a:t>
              </a:r>
              <a:endParaRPr lang="zh-CN" altLang="en-US" sz="2000" b="1" kern="1200" dirty="0">
                <a:solidFill>
                  <a:srgbClr val="FF0000"/>
                </a:solidFill>
                <a:latin typeface="隶书" panose="02010509060101010101" pitchFamily="49" charset="-122"/>
                <a:ea typeface="隶书" panose="02010509060101010101" pitchFamily="49" charset="-122"/>
              </a:endParaRPr>
            </a:p>
          </p:txBody>
        </p:sp>
      </p:grpSp>
      <p:sp>
        <p:nvSpPr>
          <p:cNvPr id="20" name="文本框 19"/>
          <p:cNvSpPr txBox="1"/>
          <p:nvPr/>
        </p:nvSpPr>
        <p:spPr bwMode="auto">
          <a:xfrm>
            <a:off x="2894339" y="3110546"/>
            <a:ext cx="1307304" cy="481863"/>
          </a:xfrm>
          <a:prstGeom prst="rect">
            <a:avLst/>
          </a:prstGeom>
          <a:noFill/>
          <a:ln w="28575">
            <a:noFill/>
            <a:miter lim="800000"/>
          </a:ln>
        </p:spPr>
        <p:txBody>
          <a:bodyPr wrap="square" rtlCol="0">
            <a:spAutoFit/>
          </a:bodyPr>
          <a:lstStyle/>
          <a:p>
            <a:pPr indent="457200">
              <a:lnSpc>
                <a:spcPct val="150000"/>
              </a:lnSpc>
            </a:pPr>
            <a:r>
              <a:rPr lang="zh-CN" altLang="en-US" sz="20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Arial Unicode MS" panose="020B0604020202020204" pitchFamily="34" charset="-122"/>
              </a:rPr>
              <a:t>事前</a:t>
            </a:r>
            <a:endParaRPr lang="zh-CN" altLang="en-US" sz="20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Arial Unicode MS" panose="020B0604020202020204" pitchFamily="34" charset="-122"/>
            </a:endParaRPr>
          </a:p>
        </p:txBody>
      </p:sp>
      <p:sp>
        <p:nvSpPr>
          <p:cNvPr id="21" name="文本框 20"/>
          <p:cNvSpPr txBox="1"/>
          <p:nvPr/>
        </p:nvSpPr>
        <p:spPr bwMode="auto">
          <a:xfrm>
            <a:off x="8359814" y="3102003"/>
            <a:ext cx="1307304" cy="500843"/>
          </a:xfrm>
          <a:prstGeom prst="rect">
            <a:avLst/>
          </a:prstGeom>
          <a:noFill/>
          <a:ln w="28575">
            <a:noFill/>
            <a:miter lim="800000"/>
          </a:ln>
        </p:spPr>
        <p:txBody>
          <a:bodyPr wrap="square" rtlCol="0">
            <a:spAutoFit/>
          </a:bodyPr>
          <a:lstStyle/>
          <a:p>
            <a:pPr indent="457200">
              <a:lnSpc>
                <a:spcPct val="150000"/>
              </a:lnSpc>
            </a:pPr>
            <a:r>
              <a:rPr lang="zh-CN" altLang="en-US" sz="20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Arial Unicode MS" panose="020B0604020202020204" pitchFamily="34" charset="-122"/>
              </a:rPr>
              <a:t>事后</a:t>
            </a:r>
            <a:endParaRPr lang="zh-CN" altLang="en-US" sz="20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Arial Unicode MS" panose="020B0604020202020204" pitchFamily="34" charset="-122"/>
            </a:endParaRPr>
          </a:p>
        </p:txBody>
      </p:sp>
      <p:sp>
        <p:nvSpPr>
          <p:cNvPr id="22" name="文本框 21"/>
          <p:cNvSpPr txBox="1"/>
          <p:nvPr/>
        </p:nvSpPr>
        <p:spPr bwMode="auto">
          <a:xfrm>
            <a:off x="5754559" y="3100389"/>
            <a:ext cx="1307304" cy="500843"/>
          </a:xfrm>
          <a:prstGeom prst="rect">
            <a:avLst/>
          </a:prstGeom>
          <a:noFill/>
          <a:ln w="28575">
            <a:noFill/>
            <a:miter lim="800000"/>
          </a:ln>
        </p:spPr>
        <p:txBody>
          <a:bodyPr wrap="square" rtlCol="0">
            <a:spAutoFit/>
          </a:bodyPr>
          <a:lstStyle/>
          <a:p>
            <a:pPr indent="457200" eaLnBrk="1" hangingPunct="1">
              <a:lnSpc>
                <a:spcPct val="150000"/>
              </a:lnSpc>
            </a:pPr>
            <a:r>
              <a:rPr lang="zh-CN" altLang="en-US" sz="20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Arial Unicode MS" panose="020B0604020202020204" pitchFamily="34" charset="-122"/>
              </a:rPr>
              <a:t>事中</a:t>
            </a:r>
            <a:endParaRPr lang="zh-CN" altLang="en-US" sz="20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Arial Unicode MS" panose="020B0604020202020204" pitchFamily="34" charset="-122"/>
            </a:endParaRPr>
          </a:p>
        </p:txBody>
      </p:sp>
      <p:cxnSp>
        <p:nvCxnSpPr>
          <p:cNvPr id="49" name="直接连接符 48"/>
          <p:cNvCxnSpPr/>
          <p:nvPr/>
        </p:nvCxnSpPr>
        <p:spPr>
          <a:xfrm flipH="1">
            <a:off x="10724084" y="2296973"/>
            <a:ext cx="263346"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10972798" y="1521562"/>
            <a:ext cx="1" cy="804672"/>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a:off x="1565454" y="1548383"/>
            <a:ext cx="9392716"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1586179" y="1527657"/>
            <a:ext cx="0" cy="601066"/>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a:off x="1560507" y="2097130"/>
            <a:ext cx="860824" cy="0"/>
          </a:xfrm>
          <a:prstGeom prst="straightConnector1">
            <a:avLst/>
          </a:prstGeom>
          <a:ln w="63500">
            <a:solidFill>
              <a:srgbClr val="00A1DE"/>
            </a:solidFill>
            <a:tailEnd type="triangle"/>
          </a:ln>
        </p:spPr>
        <p:style>
          <a:lnRef idx="3">
            <a:schemeClr val="accent1"/>
          </a:lnRef>
          <a:fillRef idx="0">
            <a:schemeClr val="accent1"/>
          </a:fillRef>
          <a:effectRef idx="2">
            <a:schemeClr val="accent1"/>
          </a:effectRef>
          <a:fontRef idx="minor">
            <a:schemeClr val="tx1"/>
          </a:fontRef>
        </p:style>
      </p:cxnSp>
      <p:cxnSp>
        <p:nvCxnSpPr>
          <p:cNvPr id="86" name="直接连接符 85"/>
          <p:cNvCxnSpPr/>
          <p:nvPr/>
        </p:nvCxnSpPr>
        <p:spPr>
          <a:xfrm flipH="1">
            <a:off x="10709453" y="4351324"/>
            <a:ext cx="254813"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963295" y="2849880"/>
            <a:ext cx="490220" cy="1908810"/>
          </a:xfrm>
          <a:prstGeom prst="rect">
            <a:avLst/>
          </a:prstGeom>
          <a:noFill/>
        </p:spPr>
        <p:txBody>
          <a:bodyPr vert="eaVert" wrap="square" rtlCol="0">
            <a:spAutoFit/>
          </a:bodyPr>
          <a:lstStyle/>
          <a:p>
            <a:r>
              <a:rPr lang="zh-CN" altLang="en-US" sz="2000" b="1" dirty="0">
                <a:solidFill>
                  <a:srgbClr val="FF0000"/>
                </a:solidFill>
                <a:latin typeface="微软雅黑" panose="020B0503020204020204" charset="-122"/>
                <a:ea typeface="微软雅黑" panose="020B0503020204020204" charset="-122"/>
              </a:rPr>
              <a:t>评价结果应用</a:t>
            </a:r>
            <a:endParaRPr lang="zh-CN" altLang="en-US" sz="2000" b="1" dirty="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a:t>学校对信息化建设的目标期望</a:t>
            </a:r>
            <a:endParaRPr lang="zh-CN" altLang="en-US"/>
          </a:p>
        </p:txBody>
      </p:sp>
      <p:grpSp>
        <p:nvGrpSpPr>
          <p:cNvPr id="13" name="组合 12"/>
          <p:cNvGrpSpPr/>
          <p:nvPr/>
        </p:nvGrpSpPr>
        <p:grpSpPr>
          <a:xfrm>
            <a:off x="1258946" y="810319"/>
            <a:ext cx="9430623" cy="5907064"/>
            <a:chOff x="1644445" y="700548"/>
            <a:chExt cx="8960349" cy="5612498"/>
          </a:xfrm>
        </p:grpSpPr>
        <p:graphicFrame>
          <p:nvGraphicFramePr>
            <p:cNvPr id="14" name="图示 13"/>
            <p:cNvGraphicFramePr/>
            <p:nvPr/>
          </p:nvGraphicFramePr>
          <p:xfrm>
            <a:off x="1644445" y="700548"/>
            <a:ext cx="8960349" cy="561249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5" name="文本框 15"/>
            <p:cNvSpPr txBox="1"/>
            <p:nvPr/>
          </p:nvSpPr>
          <p:spPr>
            <a:xfrm>
              <a:off x="1860603" y="1049884"/>
              <a:ext cx="871806" cy="709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rPr>
                <a:t>四个</a:t>
              </a:r>
              <a:endParaRPr kumimoji="0" lang="en-US" altLang="zh-CN"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rPr>
                <a:t>统一</a:t>
              </a:r>
              <a:endPar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endParaRPr>
            </a:p>
          </p:txBody>
        </p:sp>
        <p:sp>
          <p:nvSpPr>
            <p:cNvPr id="16" name="文本框 17"/>
            <p:cNvSpPr txBox="1"/>
            <p:nvPr/>
          </p:nvSpPr>
          <p:spPr>
            <a:xfrm>
              <a:off x="2361895" y="2117634"/>
              <a:ext cx="871806" cy="709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rPr>
                <a:t>联动</a:t>
              </a:r>
              <a:endParaRPr kumimoji="0" lang="en-US" altLang="zh-CN"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rPr>
                <a:t>共享</a:t>
              </a:r>
              <a:endPar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endParaRPr>
            </a:p>
          </p:txBody>
        </p:sp>
        <p:sp>
          <p:nvSpPr>
            <p:cNvPr id="17" name="文本框 18"/>
            <p:cNvSpPr txBox="1"/>
            <p:nvPr/>
          </p:nvSpPr>
          <p:spPr>
            <a:xfrm>
              <a:off x="2514241" y="3160940"/>
              <a:ext cx="871806" cy="709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rPr>
                <a:t>标准</a:t>
              </a:r>
              <a:endParaRPr kumimoji="0" lang="en-US" altLang="zh-CN"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rPr>
                <a:t>个性</a:t>
              </a:r>
              <a:endPar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endParaRPr>
            </a:p>
          </p:txBody>
        </p:sp>
        <p:sp>
          <p:nvSpPr>
            <p:cNvPr id="18" name="文本框 19"/>
            <p:cNvSpPr txBox="1"/>
            <p:nvPr/>
          </p:nvSpPr>
          <p:spPr>
            <a:xfrm>
              <a:off x="1853230" y="5284244"/>
              <a:ext cx="871806" cy="709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rPr>
                <a:t>融合</a:t>
              </a:r>
              <a:endParaRPr kumimoji="0" lang="en-US" altLang="zh-CN"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rPr>
                <a:t>智能</a:t>
              </a:r>
              <a:endParaRPr kumimoji="0" lang="en-US" altLang="zh-CN"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endParaRPr>
            </a:p>
          </p:txBody>
        </p:sp>
        <p:sp>
          <p:nvSpPr>
            <p:cNvPr id="19" name="文本框 20"/>
            <p:cNvSpPr txBox="1"/>
            <p:nvPr/>
          </p:nvSpPr>
          <p:spPr>
            <a:xfrm>
              <a:off x="2361897" y="4213653"/>
              <a:ext cx="871806" cy="709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rPr>
                <a:t>整合</a:t>
              </a:r>
              <a:endParaRPr kumimoji="0" lang="en-US" altLang="zh-CN"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rPr>
                <a:t>高效</a:t>
              </a:r>
              <a:endParaRPr kumimoji="0" lang="zh-CN" altLang="en-US" sz="1800" b="1" i="0" u="none" strike="noStrike" kern="1200" cap="none" spc="0" normalizeH="0" baseline="0" noProof="0" dirty="0">
                <a:ln>
                  <a:noFill/>
                </a:ln>
                <a:solidFill>
                  <a:sysClr val="window" lastClr="FFFFFF"/>
                </a:solidFill>
                <a:effectLst/>
                <a:uLnTx/>
                <a:uFillTx/>
                <a:latin typeface="Hiragino Sans GB W6" pitchFamily="34" charset="-122"/>
                <a:ea typeface="Hiragino Sans GB W6"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a:t>建立一体化的软件基础平台</a:t>
            </a:r>
            <a:endParaRPr lang="zh-CN" altLang="en-US"/>
          </a:p>
        </p:txBody>
      </p:sp>
      <p:grpSp>
        <p:nvGrpSpPr>
          <p:cNvPr id="47" name="组合 46"/>
          <p:cNvGrpSpPr/>
          <p:nvPr/>
        </p:nvGrpSpPr>
        <p:grpSpPr>
          <a:xfrm>
            <a:off x="1808499" y="1006560"/>
            <a:ext cx="648000" cy="987488"/>
            <a:chOff x="3449339" y="1087609"/>
            <a:chExt cx="648000" cy="987488"/>
          </a:xfrm>
          <a:solidFill>
            <a:srgbClr val="4D78FF"/>
          </a:solidFill>
        </p:grpSpPr>
        <p:pic>
          <p:nvPicPr>
            <p:cNvPr id="36" name="图形 35" descr="计算机"/>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449339" y="1087609"/>
              <a:ext cx="648000" cy="648000"/>
            </a:xfrm>
            <a:prstGeom prst="rect">
              <a:avLst/>
            </a:prstGeom>
          </p:spPr>
        </p:pic>
        <p:sp>
          <p:nvSpPr>
            <p:cNvPr id="40" name="箭头: 上下 39"/>
            <p:cNvSpPr/>
            <p:nvPr/>
          </p:nvSpPr>
          <p:spPr>
            <a:xfrm>
              <a:off x="3683560" y="1652354"/>
              <a:ext cx="209569" cy="422743"/>
            </a:xfrm>
            <a:prstGeom prst="upDownArrow">
              <a:avLst/>
            </a:prstGeom>
            <a:grp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grpSp>
      <p:grpSp>
        <p:nvGrpSpPr>
          <p:cNvPr id="46" name="组合 45"/>
          <p:cNvGrpSpPr/>
          <p:nvPr/>
        </p:nvGrpSpPr>
        <p:grpSpPr>
          <a:xfrm>
            <a:off x="3575297" y="990759"/>
            <a:ext cx="648000" cy="1019091"/>
            <a:chOff x="4579963" y="1054016"/>
            <a:chExt cx="648000" cy="1019091"/>
          </a:xfrm>
          <a:solidFill>
            <a:srgbClr val="4D78FF"/>
          </a:solidFill>
        </p:grpSpPr>
        <p:pic>
          <p:nvPicPr>
            <p:cNvPr id="37" name="图形 36" descr="笔记本电脑"/>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9963" y="1054016"/>
              <a:ext cx="648000" cy="648000"/>
            </a:xfrm>
            <a:prstGeom prst="rect">
              <a:avLst/>
            </a:prstGeom>
          </p:spPr>
        </p:pic>
        <p:sp>
          <p:nvSpPr>
            <p:cNvPr id="41" name="箭头: 上下 40"/>
            <p:cNvSpPr/>
            <p:nvPr/>
          </p:nvSpPr>
          <p:spPr>
            <a:xfrm>
              <a:off x="4812326" y="1650364"/>
              <a:ext cx="209569" cy="422743"/>
            </a:xfrm>
            <a:prstGeom prst="upDownArrow">
              <a:avLst/>
            </a:prstGeom>
            <a:grp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grpSp>
      <p:grpSp>
        <p:nvGrpSpPr>
          <p:cNvPr id="45" name="组合 44"/>
          <p:cNvGrpSpPr/>
          <p:nvPr/>
        </p:nvGrpSpPr>
        <p:grpSpPr>
          <a:xfrm>
            <a:off x="5342095" y="976225"/>
            <a:ext cx="648000" cy="1048158"/>
            <a:chOff x="6758819" y="1072425"/>
            <a:chExt cx="648000" cy="1048158"/>
          </a:xfrm>
          <a:solidFill>
            <a:srgbClr val="4D78FF"/>
          </a:solidFill>
        </p:grpSpPr>
        <p:pic>
          <p:nvPicPr>
            <p:cNvPr id="38" name="图形 37" descr="智能手机"/>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58819" y="1072425"/>
              <a:ext cx="648000" cy="648000"/>
            </a:xfrm>
            <a:prstGeom prst="rect">
              <a:avLst/>
            </a:prstGeom>
          </p:spPr>
        </p:pic>
        <p:sp>
          <p:nvSpPr>
            <p:cNvPr id="42" name="箭头: 上下 41"/>
            <p:cNvSpPr/>
            <p:nvPr/>
          </p:nvSpPr>
          <p:spPr>
            <a:xfrm>
              <a:off x="6981648" y="1697840"/>
              <a:ext cx="209569" cy="422743"/>
            </a:xfrm>
            <a:prstGeom prst="upDownArrow">
              <a:avLst/>
            </a:prstGeom>
            <a:grp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grpSp>
      <p:grpSp>
        <p:nvGrpSpPr>
          <p:cNvPr id="44" name="组合 43"/>
          <p:cNvGrpSpPr/>
          <p:nvPr/>
        </p:nvGrpSpPr>
        <p:grpSpPr>
          <a:xfrm>
            <a:off x="7108894" y="1010111"/>
            <a:ext cx="648000" cy="980387"/>
            <a:chOff x="8749734" y="1072425"/>
            <a:chExt cx="648000" cy="980387"/>
          </a:xfrm>
          <a:solidFill>
            <a:srgbClr val="4D78FF"/>
          </a:solidFill>
        </p:grpSpPr>
        <p:pic>
          <p:nvPicPr>
            <p:cNvPr id="39" name="图形 38" descr="平板电脑"/>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49734" y="1072425"/>
              <a:ext cx="648000" cy="648000"/>
            </a:xfrm>
            <a:prstGeom prst="rect">
              <a:avLst/>
            </a:prstGeom>
          </p:spPr>
        </p:pic>
        <p:sp>
          <p:nvSpPr>
            <p:cNvPr id="43" name="箭头: 上下 42"/>
            <p:cNvSpPr/>
            <p:nvPr/>
          </p:nvSpPr>
          <p:spPr>
            <a:xfrm>
              <a:off x="9002474" y="1630069"/>
              <a:ext cx="209569" cy="422743"/>
            </a:xfrm>
            <a:prstGeom prst="upDownArrow">
              <a:avLst/>
            </a:prstGeom>
            <a:grp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grpSp>
      <p:sp>
        <p:nvSpPr>
          <p:cNvPr id="144" name="矩形 143"/>
          <p:cNvSpPr/>
          <p:nvPr/>
        </p:nvSpPr>
        <p:spPr>
          <a:xfrm>
            <a:off x="1231272" y="1990498"/>
            <a:ext cx="7050252" cy="4240530"/>
          </a:xfrm>
          <a:prstGeom prst="rect">
            <a:avLst/>
          </a:prstGeom>
          <a:solidFill>
            <a:sysClr val="window" lastClr="FFFFFF"/>
          </a:solidFill>
          <a:ln w="15875" cap="flat" cmpd="sng" algn="ctr">
            <a:solidFill>
              <a:srgbClr val="E48312">
                <a:shade val="50000"/>
              </a:srgbClr>
            </a:solidFill>
            <a:prstDash val="soli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9B8357">
                    <a:lumMod val="50000"/>
                  </a:srgbClr>
                </a:solidFill>
                <a:effectLst/>
                <a:uLnTx/>
                <a:uFillTx/>
                <a:latin typeface="Calibri" panose="020F0502020204030204"/>
                <a:ea typeface="宋体" panose="02010600030101010101" pitchFamily="2" charset="-122"/>
                <a:cs typeface="+mn-cs"/>
              </a:rPr>
              <a:t>单位端</a:t>
            </a:r>
            <a:endParaRPr kumimoji="0" lang="zh-CN" altLang="en-US" sz="1800" b="1" i="0" u="none" strike="noStrike" kern="0" cap="none" spc="0" normalizeH="0" baseline="0" noProof="0" dirty="0">
              <a:ln>
                <a:noFill/>
              </a:ln>
              <a:solidFill>
                <a:srgbClr val="9B8357">
                  <a:lumMod val="50000"/>
                </a:srgbClr>
              </a:solidFill>
              <a:effectLst/>
              <a:uLnTx/>
              <a:uFillTx/>
              <a:latin typeface="Calibri" panose="020F0502020204030204"/>
              <a:ea typeface="宋体" panose="02010600030101010101" pitchFamily="2" charset="-122"/>
              <a:cs typeface="+mn-cs"/>
            </a:endParaRPr>
          </a:p>
        </p:txBody>
      </p:sp>
      <p:sp>
        <p:nvSpPr>
          <p:cNvPr id="145" name="矩形 144"/>
          <p:cNvSpPr/>
          <p:nvPr/>
        </p:nvSpPr>
        <p:spPr>
          <a:xfrm>
            <a:off x="1492104" y="5362348"/>
            <a:ext cx="6629400" cy="777239"/>
          </a:xfrm>
          <a:prstGeom prst="rect">
            <a:avLst/>
          </a:prstGeom>
          <a:solidFill>
            <a:srgbClr val="9B8357">
              <a:lumMod val="40000"/>
              <a:lumOff val="60000"/>
            </a:srgbClr>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基础平台</a:t>
            </a:r>
            <a:endPar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46" name="矩形: 圆角 145"/>
          <p:cNvSpPr/>
          <p:nvPr/>
        </p:nvSpPr>
        <p:spPr>
          <a:xfrm>
            <a:off x="2772264" y="5482949"/>
            <a:ext cx="5219700" cy="530350"/>
          </a:xfrm>
          <a:prstGeom prst="roundRect">
            <a:avLst/>
          </a:prstGeom>
          <a:solidFill>
            <a:srgbClr val="9B8357">
              <a:lumMod val="60000"/>
              <a:lumOff val="40000"/>
            </a:srgbClr>
          </a:solidFill>
          <a:ln w="3175" cap="flat" cmpd="sng" algn="ctr">
            <a:solidFill>
              <a:srgbClr val="00000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内部控制大数据平台</a:t>
            </a:r>
            <a:endParaRPr kumimoji="0" lang="zh-CN" altLang="en-US" sz="2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47" name="矩形 146"/>
          <p:cNvSpPr/>
          <p:nvPr/>
        </p:nvSpPr>
        <p:spPr>
          <a:xfrm>
            <a:off x="1492104" y="4458821"/>
            <a:ext cx="6629400" cy="777239"/>
          </a:xfrm>
          <a:prstGeom prst="rect">
            <a:avLst/>
          </a:prstGeom>
          <a:solidFill>
            <a:srgbClr val="9B8357">
              <a:lumMod val="75000"/>
            </a:srgbClr>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内控基础库</a:t>
            </a:r>
            <a:endPar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48" name="矩形: 圆角 147"/>
          <p:cNvSpPr/>
          <p:nvPr/>
        </p:nvSpPr>
        <p:spPr>
          <a:xfrm>
            <a:off x="2778981" y="4592170"/>
            <a:ext cx="1288382" cy="510540"/>
          </a:xfrm>
          <a:prstGeom prst="roundRect">
            <a:avLst/>
          </a:prstGeom>
          <a:gradFill rotWithShape="1">
            <a:gsLst>
              <a:gs pos="0">
                <a:srgbClr val="9B8357">
                  <a:shade val="85000"/>
                  <a:satMod val="130000"/>
                </a:srgbClr>
              </a:gs>
              <a:gs pos="34000">
                <a:srgbClr val="9B8357">
                  <a:shade val="87000"/>
                  <a:satMod val="125000"/>
                </a:srgbClr>
              </a:gs>
              <a:gs pos="70000">
                <a:srgbClr val="9B8357">
                  <a:tint val="100000"/>
                  <a:shade val="90000"/>
                  <a:satMod val="130000"/>
                </a:srgbClr>
              </a:gs>
              <a:gs pos="100000">
                <a:srgbClr val="9B8357">
                  <a:tint val="100000"/>
                  <a:shade val="100000"/>
                  <a:satMod val="110000"/>
                </a:srgbClr>
              </a:gs>
            </a:gsLst>
            <a:path path="circle">
              <a:fillToRect l="100000" t="100000" r="100000" b="100000"/>
            </a:path>
          </a:gradFill>
          <a:ln w="3175" cap="flat" cmpd="sng" algn="ctr">
            <a:solidFill>
              <a:srgbClr val="00000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内控法规库</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49" name="矩形: 圆角 148"/>
          <p:cNvSpPr/>
          <p:nvPr/>
        </p:nvSpPr>
        <p:spPr>
          <a:xfrm>
            <a:off x="4139452" y="4592170"/>
            <a:ext cx="1288382" cy="510540"/>
          </a:xfrm>
          <a:prstGeom prst="roundRect">
            <a:avLst/>
          </a:prstGeom>
          <a:gradFill rotWithShape="1">
            <a:gsLst>
              <a:gs pos="0">
                <a:srgbClr val="9B8357">
                  <a:shade val="85000"/>
                  <a:satMod val="130000"/>
                </a:srgbClr>
              </a:gs>
              <a:gs pos="34000">
                <a:srgbClr val="9B8357">
                  <a:shade val="87000"/>
                  <a:satMod val="125000"/>
                </a:srgbClr>
              </a:gs>
              <a:gs pos="70000">
                <a:srgbClr val="9B8357">
                  <a:tint val="100000"/>
                  <a:shade val="90000"/>
                  <a:satMod val="130000"/>
                </a:srgbClr>
              </a:gs>
              <a:gs pos="100000">
                <a:srgbClr val="9B8357">
                  <a:tint val="100000"/>
                  <a:shade val="100000"/>
                  <a:satMod val="110000"/>
                </a:srgbClr>
              </a:gs>
            </a:gsLst>
            <a:path path="circle">
              <a:fillToRect l="100000" t="100000" r="100000" b="100000"/>
            </a:path>
          </a:gradFill>
          <a:ln w="3175" cap="flat" cmpd="sng" algn="ctr">
            <a:solidFill>
              <a:srgbClr val="00000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绩效法规库</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0" name="矩形: 圆角 149"/>
          <p:cNvSpPr/>
          <p:nvPr/>
        </p:nvSpPr>
        <p:spPr>
          <a:xfrm>
            <a:off x="5511654" y="4592170"/>
            <a:ext cx="1288382" cy="510540"/>
          </a:xfrm>
          <a:prstGeom prst="roundRect">
            <a:avLst/>
          </a:prstGeom>
          <a:gradFill rotWithShape="1">
            <a:gsLst>
              <a:gs pos="0">
                <a:srgbClr val="9B8357">
                  <a:shade val="85000"/>
                  <a:satMod val="130000"/>
                </a:srgbClr>
              </a:gs>
              <a:gs pos="34000">
                <a:srgbClr val="9B8357">
                  <a:shade val="87000"/>
                  <a:satMod val="125000"/>
                </a:srgbClr>
              </a:gs>
              <a:gs pos="70000">
                <a:srgbClr val="9B8357">
                  <a:tint val="100000"/>
                  <a:shade val="90000"/>
                  <a:satMod val="130000"/>
                </a:srgbClr>
              </a:gs>
              <a:gs pos="100000">
                <a:srgbClr val="9B8357">
                  <a:tint val="100000"/>
                  <a:shade val="100000"/>
                  <a:satMod val="110000"/>
                </a:srgbClr>
              </a:gs>
            </a:gsLst>
            <a:path path="circle">
              <a:fillToRect l="100000" t="100000" r="100000" b="100000"/>
            </a:path>
          </a:gradFill>
          <a:ln w="3175" cap="flat" cmpd="sng" algn="ctr">
            <a:solidFill>
              <a:srgbClr val="00000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会计法规库</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1" name="矩形: 圆角 150"/>
          <p:cNvSpPr/>
          <p:nvPr/>
        </p:nvSpPr>
        <p:spPr>
          <a:xfrm>
            <a:off x="6883856" y="4592170"/>
            <a:ext cx="1107205" cy="510540"/>
          </a:xfrm>
          <a:prstGeom prst="roundRect">
            <a:avLst/>
          </a:prstGeom>
          <a:gradFill rotWithShape="1">
            <a:gsLst>
              <a:gs pos="0">
                <a:srgbClr val="9B8357">
                  <a:shade val="85000"/>
                  <a:satMod val="130000"/>
                </a:srgbClr>
              </a:gs>
              <a:gs pos="34000">
                <a:srgbClr val="9B8357">
                  <a:shade val="87000"/>
                  <a:satMod val="125000"/>
                </a:srgbClr>
              </a:gs>
              <a:gs pos="70000">
                <a:srgbClr val="9B8357">
                  <a:tint val="100000"/>
                  <a:shade val="90000"/>
                  <a:satMod val="130000"/>
                </a:srgbClr>
              </a:gs>
              <a:gs pos="100000">
                <a:srgbClr val="9B8357">
                  <a:tint val="100000"/>
                  <a:shade val="100000"/>
                  <a:satMod val="110000"/>
                </a:srgbClr>
              </a:gs>
            </a:gsLst>
            <a:path path="circle">
              <a:fillToRect l="100000" t="100000" r="100000" b="100000"/>
            </a:path>
          </a:gradFill>
          <a:ln w="3175" cap="flat" cmpd="sng" algn="ctr">
            <a:solidFill>
              <a:srgbClr val="00000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风险库</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2" name="矩形 151"/>
          <p:cNvSpPr/>
          <p:nvPr/>
        </p:nvSpPr>
        <p:spPr>
          <a:xfrm>
            <a:off x="1492104" y="3636418"/>
            <a:ext cx="6629400" cy="697229"/>
          </a:xfrm>
          <a:prstGeom prst="rect">
            <a:avLst/>
          </a:prstGeom>
          <a:gradFill rotWithShape="1">
            <a:gsLst>
              <a:gs pos="0">
                <a:srgbClr val="C2BC80">
                  <a:shade val="85000"/>
                  <a:satMod val="130000"/>
                </a:srgbClr>
              </a:gs>
              <a:gs pos="34000">
                <a:srgbClr val="C2BC80">
                  <a:shade val="87000"/>
                  <a:satMod val="125000"/>
                </a:srgbClr>
              </a:gs>
              <a:gs pos="70000">
                <a:srgbClr val="C2BC80">
                  <a:tint val="100000"/>
                  <a:shade val="90000"/>
                  <a:satMod val="130000"/>
                </a:srgbClr>
              </a:gs>
              <a:gs pos="100000">
                <a:srgbClr val="C2BC80">
                  <a:tint val="100000"/>
                  <a:shade val="100000"/>
                  <a:satMod val="110000"/>
                </a:srgbClr>
              </a:gs>
            </a:gsLst>
            <a:path path="circle">
              <a:fillToRect l="100000" t="100000" r="100000" b="100000"/>
            </a:path>
          </a:gradFill>
          <a:ln w="12700" cap="flat" cmpd="sng" algn="ctr">
            <a:solidFill>
              <a:srgbClr val="C2BC80"/>
            </a:solidFill>
            <a:prstDash val="solid"/>
          </a:ln>
          <a:effectLst>
            <a:outerShdw blurRad="38100" dist="25400" dir="2700000" algn="br" rotWithShape="0">
              <a:srgbClr val="000000">
                <a:alpha val="60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应用层</a:t>
            </a:r>
            <a:endPar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3" name="矩形: 圆角 152"/>
          <p:cNvSpPr/>
          <p:nvPr/>
        </p:nvSpPr>
        <p:spPr>
          <a:xfrm>
            <a:off x="2778981" y="3731770"/>
            <a:ext cx="747663" cy="510540"/>
          </a:xfrm>
          <a:prstGeom prst="roundRect">
            <a:avLst/>
          </a:prstGeom>
          <a:solidFill>
            <a:srgbClr val="C2BC80">
              <a:lumMod val="75000"/>
            </a:srgbClr>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预算</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4" name="矩形: 圆角 153"/>
          <p:cNvSpPr/>
          <p:nvPr/>
        </p:nvSpPr>
        <p:spPr>
          <a:xfrm>
            <a:off x="3593815" y="3731770"/>
            <a:ext cx="747663" cy="510540"/>
          </a:xfrm>
          <a:prstGeom prst="roundRect">
            <a:avLst/>
          </a:prstGeom>
          <a:solidFill>
            <a:srgbClr val="C2BC80">
              <a:lumMod val="75000"/>
            </a:srgbClr>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收支</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5" name="矩形: 圆角 154"/>
          <p:cNvSpPr/>
          <p:nvPr/>
        </p:nvSpPr>
        <p:spPr>
          <a:xfrm>
            <a:off x="4408649" y="3731770"/>
            <a:ext cx="747663" cy="510540"/>
          </a:xfrm>
          <a:prstGeom prst="roundRect">
            <a:avLst/>
          </a:prstGeom>
          <a:solidFill>
            <a:srgbClr val="C2BC80">
              <a:lumMod val="75000"/>
            </a:srgbClr>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采购</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6" name="矩形: 圆角 155"/>
          <p:cNvSpPr/>
          <p:nvPr/>
        </p:nvSpPr>
        <p:spPr>
          <a:xfrm>
            <a:off x="5223483" y="3731770"/>
            <a:ext cx="642524" cy="510540"/>
          </a:xfrm>
          <a:prstGeom prst="roundRect">
            <a:avLst/>
          </a:prstGeom>
          <a:solidFill>
            <a:srgbClr val="C2BC80">
              <a:lumMod val="75000"/>
            </a:srgbClr>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合同</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7" name="矩形: 圆角 156"/>
          <p:cNvSpPr/>
          <p:nvPr/>
        </p:nvSpPr>
        <p:spPr>
          <a:xfrm>
            <a:off x="5933178" y="3731770"/>
            <a:ext cx="642524" cy="510540"/>
          </a:xfrm>
          <a:prstGeom prst="roundRect">
            <a:avLst/>
          </a:prstGeom>
          <a:solidFill>
            <a:srgbClr val="C2BC80">
              <a:lumMod val="75000"/>
            </a:srgbClr>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基建</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8" name="矩形: 圆角 157"/>
          <p:cNvSpPr/>
          <p:nvPr/>
        </p:nvSpPr>
        <p:spPr>
          <a:xfrm>
            <a:off x="6642873" y="3731770"/>
            <a:ext cx="642524" cy="510540"/>
          </a:xfrm>
          <a:prstGeom prst="roundRect">
            <a:avLst/>
          </a:prstGeom>
          <a:solidFill>
            <a:srgbClr val="C2BC80">
              <a:lumMod val="75000"/>
            </a:srgbClr>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资产</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9" name="矩形: 圆角 158"/>
          <p:cNvSpPr/>
          <p:nvPr/>
        </p:nvSpPr>
        <p:spPr>
          <a:xfrm>
            <a:off x="7352566" y="3731770"/>
            <a:ext cx="642524" cy="510540"/>
          </a:xfrm>
          <a:prstGeom prst="roundRect">
            <a:avLst/>
          </a:prstGeom>
          <a:solidFill>
            <a:srgbClr val="C2BC80">
              <a:lumMod val="75000"/>
            </a:srgbClr>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财务</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0" name="矩形 159"/>
          <p:cNvSpPr/>
          <p:nvPr/>
        </p:nvSpPr>
        <p:spPr>
          <a:xfrm>
            <a:off x="1492104" y="2356259"/>
            <a:ext cx="6629400" cy="1074976"/>
          </a:xfrm>
          <a:prstGeom prst="rect">
            <a:avLst/>
          </a:prstGeom>
          <a:solidFill>
            <a:srgbClr val="865640">
              <a:lumMod val="60000"/>
              <a:lumOff val="40000"/>
            </a:srgbClr>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统计分析</a:t>
            </a:r>
            <a:endPar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1" name="矩形: 圆角 160"/>
          <p:cNvSpPr/>
          <p:nvPr/>
        </p:nvSpPr>
        <p:spPr>
          <a:xfrm>
            <a:off x="2745396" y="2471055"/>
            <a:ext cx="1596082" cy="387625"/>
          </a:xfrm>
          <a:prstGeom prst="roundRect">
            <a:avLst/>
          </a:prstGeom>
          <a:gradFill rotWithShape="1">
            <a:gsLst>
              <a:gs pos="0">
                <a:srgbClr val="865640">
                  <a:shade val="85000"/>
                  <a:satMod val="130000"/>
                </a:srgbClr>
              </a:gs>
              <a:gs pos="34000">
                <a:srgbClr val="865640">
                  <a:shade val="87000"/>
                  <a:satMod val="125000"/>
                </a:srgbClr>
              </a:gs>
              <a:gs pos="70000">
                <a:srgbClr val="865640">
                  <a:tint val="100000"/>
                  <a:shade val="90000"/>
                  <a:satMod val="130000"/>
                </a:srgbClr>
              </a:gs>
              <a:gs pos="100000">
                <a:srgbClr val="865640">
                  <a:tint val="100000"/>
                  <a:shade val="100000"/>
                  <a:satMod val="110000"/>
                </a:srgbClr>
              </a:gs>
            </a:gsLst>
            <a:path path="circle">
              <a:fillToRect l="100000" t="100000" r="100000" b="100000"/>
            </a:path>
          </a:gra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预算执行监控</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2" name="矩形: 圆角 161"/>
          <p:cNvSpPr/>
          <p:nvPr/>
        </p:nvSpPr>
        <p:spPr>
          <a:xfrm>
            <a:off x="4424526" y="2471054"/>
            <a:ext cx="1174163" cy="387625"/>
          </a:xfrm>
          <a:prstGeom prst="roundRect">
            <a:avLst/>
          </a:prstGeom>
          <a:gradFill rotWithShape="1">
            <a:gsLst>
              <a:gs pos="0">
                <a:srgbClr val="865640">
                  <a:shade val="85000"/>
                  <a:satMod val="130000"/>
                </a:srgbClr>
              </a:gs>
              <a:gs pos="34000">
                <a:srgbClr val="865640">
                  <a:shade val="87000"/>
                  <a:satMod val="125000"/>
                </a:srgbClr>
              </a:gs>
              <a:gs pos="70000">
                <a:srgbClr val="865640">
                  <a:tint val="100000"/>
                  <a:shade val="90000"/>
                  <a:satMod val="130000"/>
                </a:srgbClr>
              </a:gs>
              <a:gs pos="100000">
                <a:srgbClr val="865640">
                  <a:tint val="100000"/>
                  <a:shade val="100000"/>
                  <a:satMod val="110000"/>
                </a:srgbClr>
              </a:gs>
            </a:gsLst>
            <a:path path="circle">
              <a:fillToRect l="100000" t="100000" r="100000" b="100000"/>
            </a:path>
          </a:gra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审计监督</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3" name="矩形: 圆角 162"/>
          <p:cNvSpPr/>
          <p:nvPr/>
        </p:nvSpPr>
        <p:spPr>
          <a:xfrm>
            <a:off x="5698344" y="2471054"/>
            <a:ext cx="1174163" cy="387625"/>
          </a:xfrm>
          <a:prstGeom prst="roundRect">
            <a:avLst/>
          </a:prstGeom>
          <a:gradFill rotWithShape="1">
            <a:gsLst>
              <a:gs pos="0">
                <a:srgbClr val="865640">
                  <a:shade val="85000"/>
                  <a:satMod val="130000"/>
                </a:srgbClr>
              </a:gs>
              <a:gs pos="34000">
                <a:srgbClr val="865640">
                  <a:shade val="87000"/>
                  <a:satMod val="125000"/>
                </a:srgbClr>
              </a:gs>
              <a:gs pos="70000">
                <a:srgbClr val="865640">
                  <a:tint val="100000"/>
                  <a:shade val="90000"/>
                  <a:satMod val="130000"/>
                </a:srgbClr>
              </a:gs>
              <a:gs pos="100000">
                <a:srgbClr val="865640">
                  <a:tint val="100000"/>
                  <a:shade val="100000"/>
                  <a:satMod val="110000"/>
                </a:srgbClr>
              </a:gs>
            </a:gsLst>
            <a:path path="circle">
              <a:fillToRect l="100000" t="100000" r="100000" b="100000"/>
            </a:path>
          </a:gra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采购台账 </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4" name="矩形: 圆角 163"/>
          <p:cNvSpPr/>
          <p:nvPr/>
        </p:nvSpPr>
        <p:spPr>
          <a:xfrm>
            <a:off x="6979431" y="2460402"/>
            <a:ext cx="1107204" cy="387625"/>
          </a:xfrm>
          <a:prstGeom prst="roundRect">
            <a:avLst/>
          </a:prstGeom>
          <a:gradFill rotWithShape="1">
            <a:gsLst>
              <a:gs pos="0">
                <a:srgbClr val="865640">
                  <a:shade val="85000"/>
                  <a:satMod val="130000"/>
                </a:srgbClr>
              </a:gs>
              <a:gs pos="34000">
                <a:srgbClr val="865640">
                  <a:shade val="87000"/>
                  <a:satMod val="125000"/>
                </a:srgbClr>
              </a:gs>
              <a:gs pos="70000">
                <a:srgbClr val="865640">
                  <a:tint val="100000"/>
                  <a:shade val="90000"/>
                  <a:satMod val="130000"/>
                </a:srgbClr>
              </a:gs>
              <a:gs pos="100000">
                <a:srgbClr val="865640">
                  <a:tint val="100000"/>
                  <a:shade val="100000"/>
                  <a:satMod val="110000"/>
                </a:srgbClr>
              </a:gs>
            </a:gsLst>
            <a:path path="circle">
              <a:fillToRect l="100000" t="100000" r="100000" b="100000"/>
            </a:path>
          </a:gra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合同台账 </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5" name="矩形: 圆角 164"/>
          <p:cNvSpPr/>
          <p:nvPr/>
        </p:nvSpPr>
        <p:spPr>
          <a:xfrm>
            <a:off x="4421795" y="2966794"/>
            <a:ext cx="1511383" cy="387625"/>
          </a:xfrm>
          <a:prstGeom prst="roundRect">
            <a:avLst/>
          </a:prstGeom>
          <a:gradFill rotWithShape="1">
            <a:gsLst>
              <a:gs pos="0">
                <a:srgbClr val="865640">
                  <a:shade val="85000"/>
                  <a:satMod val="130000"/>
                </a:srgbClr>
              </a:gs>
              <a:gs pos="34000">
                <a:srgbClr val="865640">
                  <a:shade val="87000"/>
                  <a:satMod val="125000"/>
                </a:srgbClr>
              </a:gs>
              <a:gs pos="70000">
                <a:srgbClr val="865640">
                  <a:tint val="100000"/>
                  <a:shade val="90000"/>
                  <a:satMod val="130000"/>
                </a:srgbClr>
              </a:gs>
              <a:gs pos="100000">
                <a:srgbClr val="865640">
                  <a:tint val="100000"/>
                  <a:shade val="100000"/>
                  <a:satMod val="110000"/>
                </a:srgbClr>
              </a:gs>
            </a:gsLst>
            <a:path path="circle">
              <a:fillToRect l="100000" t="100000" r="100000" b="100000"/>
            </a:path>
          </a:gra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采购过程监控</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6" name="矩形: 圆角 165"/>
          <p:cNvSpPr/>
          <p:nvPr/>
        </p:nvSpPr>
        <p:spPr>
          <a:xfrm>
            <a:off x="2752414" y="2941472"/>
            <a:ext cx="1552739" cy="387625"/>
          </a:xfrm>
          <a:prstGeom prst="roundRect">
            <a:avLst/>
          </a:prstGeom>
          <a:gradFill rotWithShape="1">
            <a:gsLst>
              <a:gs pos="0">
                <a:srgbClr val="865640">
                  <a:shade val="85000"/>
                  <a:satMod val="130000"/>
                </a:srgbClr>
              </a:gs>
              <a:gs pos="34000">
                <a:srgbClr val="865640">
                  <a:shade val="87000"/>
                  <a:satMod val="125000"/>
                </a:srgbClr>
              </a:gs>
              <a:gs pos="70000">
                <a:srgbClr val="865640">
                  <a:tint val="100000"/>
                  <a:shade val="90000"/>
                  <a:satMod val="130000"/>
                </a:srgbClr>
              </a:gs>
              <a:gs pos="100000">
                <a:srgbClr val="865640">
                  <a:tint val="100000"/>
                  <a:shade val="100000"/>
                  <a:satMod val="110000"/>
                </a:srgbClr>
              </a:gs>
            </a:gsLst>
            <a:path path="circle">
              <a:fillToRect l="100000" t="100000" r="100000" b="100000"/>
            </a:path>
          </a:gra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支出对比分析</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7" name="矩形: 圆角 166"/>
          <p:cNvSpPr/>
          <p:nvPr/>
        </p:nvSpPr>
        <p:spPr>
          <a:xfrm>
            <a:off x="6010219" y="2961458"/>
            <a:ext cx="2076415" cy="387625"/>
          </a:xfrm>
          <a:prstGeom prst="roundRect">
            <a:avLst/>
          </a:prstGeom>
          <a:gradFill rotWithShape="1">
            <a:gsLst>
              <a:gs pos="0">
                <a:srgbClr val="865640">
                  <a:shade val="85000"/>
                  <a:satMod val="130000"/>
                </a:srgbClr>
              </a:gs>
              <a:gs pos="34000">
                <a:srgbClr val="865640">
                  <a:shade val="87000"/>
                  <a:satMod val="125000"/>
                </a:srgbClr>
              </a:gs>
              <a:gs pos="70000">
                <a:srgbClr val="865640">
                  <a:tint val="100000"/>
                  <a:shade val="90000"/>
                  <a:satMod val="130000"/>
                </a:srgbClr>
              </a:gs>
              <a:gs pos="100000">
                <a:srgbClr val="865640">
                  <a:tint val="100000"/>
                  <a:shade val="100000"/>
                  <a:satMod val="110000"/>
                </a:srgbClr>
              </a:gs>
            </a:gsLst>
            <a:path path="circle">
              <a:fillToRect l="100000" t="100000" r="100000" b="100000"/>
            </a:path>
          </a:gra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供应商评价预警</a:t>
            </a:r>
            <a:r>
              <a:rPr kumimoji="0" lang="en-US" altLang="zh-CN"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a:t>
            </a:r>
            <a:endParaRPr kumimoji="0" lang="zh-CN" altLang="en-US" sz="16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8" name="矩形 167"/>
          <p:cNvSpPr/>
          <p:nvPr/>
        </p:nvSpPr>
        <p:spPr>
          <a:xfrm>
            <a:off x="8504111" y="1978029"/>
            <a:ext cx="2081260" cy="4240530"/>
          </a:xfrm>
          <a:prstGeom prst="rect">
            <a:avLst/>
          </a:prstGeom>
          <a:solidFill>
            <a:sysClr val="window" lastClr="FFFFFF"/>
          </a:solidFill>
          <a:ln w="15875" cap="flat" cmpd="sng" algn="ctr">
            <a:solidFill>
              <a:srgbClr val="E48312">
                <a:shade val="50000"/>
              </a:srgbClr>
            </a:solidFill>
            <a:prstDash val="soli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9B8357">
                    <a:lumMod val="50000"/>
                  </a:srgbClr>
                </a:solidFill>
                <a:effectLst/>
                <a:uLnTx/>
                <a:uFillTx/>
                <a:latin typeface="Calibri" panose="020F0502020204030204"/>
                <a:ea typeface="宋体" panose="02010600030101010101" pitchFamily="2" charset="-122"/>
                <a:cs typeface="+mn-cs"/>
              </a:rPr>
              <a:t>其它系统</a:t>
            </a:r>
            <a:endParaRPr kumimoji="0" lang="zh-CN" altLang="en-US" sz="1800" b="1" i="0" u="none" strike="noStrike" kern="0" cap="none" spc="0" normalizeH="0" baseline="0" noProof="0" dirty="0">
              <a:ln>
                <a:noFill/>
              </a:ln>
              <a:solidFill>
                <a:srgbClr val="9B8357">
                  <a:lumMod val="50000"/>
                </a:srgbClr>
              </a:solidFill>
              <a:effectLst/>
              <a:uLnTx/>
              <a:uFillTx/>
              <a:latin typeface="Calibri" panose="020F0502020204030204"/>
              <a:ea typeface="宋体" panose="02010600030101010101" pitchFamily="2" charset="-122"/>
              <a:cs typeface="+mn-cs"/>
            </a:endParaRPr>
          </a:p>
        </p:txBody>
      </p:sp>
      <p:sp>
        <p:nvSpPr>
          <p:cNvPr id="169" name="矩形: 圆角 168"/>
          <p:cNvSpPr/>
          <p:nvPr/>
        </p:nvSpPr>
        <p:spPr>
          <a:xfrm>
            <a:off x="8653382" y="2390049"/>
            <a:ext cx="1763654" cy="605809"/>
          </a:xfrm>
          <a:prstGeom prst="roundRect">
            <a:avLst/>
          </a:prstGeom>
          <a:solidFill>
            <a:srgbClr val="BD582C">
              <a:lumMod val="60000"/>
              <a:lumOff val="40000"/>
            </a:srgbClr>
          </a:solidFill>
          <a:ln w="158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OA</a:t>
            </a:r>
            <a:endPar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0" name="矩形: 圆角 169"/>
          <p:cNvSpPr/>
          <p:nvPr/>
        </p:nvSpPr>
        <p:spPr>
          <a:xfrm>
            <a:off x="8653382" y="3148828"/>
            <a:ext cx="1763654" cy="605809"/>
          </a:xfrm>
          <a:prstGeom prst="roundRect">
            <a:avLst/>
          </a:prstGeom>
          <a:solidFill>
            <a:srgbClr val="BD582C">
              <a:lumMod val="60000"/>
              <a:lumOff val="40000"/>
            </a:srgbClr>
          </a:solidFill>
          <a:ln w="158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FFFF00"/>
                </a:solidFill>
                <a:effectLst/>
                <a:uLnTx/>
                <a:uFillTx/>
                <a:latin typeface="Calibri" panose="020F0502020204030204"/>
                <a:ea typeface="宋体" panose="02010600030101010101" pitchFamily="2" charset="-122"/>
                <a:cs typeface="+mn-cs"/>
              </a:rPr>
              <a:t>财政预算</a:t>
            </a:r>
            <a:endParaRPr kumimoji="0" lang="zh-CN" altLang="en-US" sz="1400" b="1" i="0" u="none" strike="noStrike" kern="0" cap="none" spc="0" normalizeH="0" baseline="0" noProof="0" dirty="0">
              <a:ln>
                <a:noFill/>
              </a:ln>
              <a:solidFill>
                <a:srgbClr val="FFFF00"/>
              </a:solidFill>
              <a:effectLst/>
              <a:uLnTx/>
              <a:uFillTx/>
              <a:latin typeface="Calibri" panose="020F0502020204030204"/>
              <a:ea typeface="宋体" panose="02010600030101010101" pitchFamily="2" charset="-122"/>
              <a:cs typeface="+mn-cs"/>
            </a:endParaRPr>
          </a:p>
        </p:txBody>
      </p:sp>
      <p:sp>
        <p:nvSpPr>
          <p:cNvPr id="171" name="矩形: 圆角 170"/>
          <p:cNvSpPr/>
          <p:nvPr/>
        </p:nvSpPr>
        <p:spPr>
          <a:xfrm>
            <a:off x="8653382" y="3907607"/>
            <a:ext cx="1763654" cy="605809"/>
          </a:xfrm>
          <a:prstGeom prst="roundRect">
            <a:avLst/>
          </a:prstGeom>
          <a:solidFill>
            <a:srgbClr val="BD582C">
              <a:lumMod val="60000"/>
              <a:lumOff val="40000"/>
            </a:srgbClr>
          </a:solidFill>
          <a:ln w="158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财政资产</a:t>
            </a:r>
            <a:endParaRPr kumimoji="0" lang="zh-CN" altLang="en-US" sz="1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2" name="矩形: 圆角 171"/>
          <p:cNvSpPr/>
          <p:nvPr/>
        </p:nvSpPr>
        <p:spPr>
          <a:xfrm>
            <a:off x="8653382" y="4666386"/>
            <a:ext cx="1763654" cy="605809"/>
          </a:xfrm>
          <a:prstGeom prst="roundRect">
            <a:avLst/>
          </a:prstGeom>
          <a:solidFill>
            <a:srgbClr val="BD582C">
              <a:lumMod val="60000"/>
              <a:lumOff val="40000"/>
            </a:srgbClr>
          </a:solidFill>
          <a:ln w="158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b="1" kern="0" noProof="0" dirty="0">
                <a:solidFill>
                  <a:prstClr val="white"/>
                </a:solidFill>
                <a:latin typeface="Calibri" panose="020F0502020204030204"/>
                <a:ea typeface="宋体" panose="02010600030101010101" pitchFamily="2" charset="-122"/>
              </a:rPr>
              <a:t>国库支付</a:t>
            </a:r>
            <a:endParaRPr kumimoji="0" lang="zh-CN" altLang="en-US" sz="1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3" name="矩形: 圆角 172"/>
          <p:cNvSpPr/>
          <p:nvPr/>
        </p:nvSpPr>
        <p:spPr>
          <a:xfrm>
            <a:off x="8679857" y="5418362"/>
            <a:ext cx="1763654" cy="605809"/>
          </a:xfrm>
          <a:prstGeom prst="roundRect">
            <a:avLst/>
          </a:prstGeom>
          <a:solidFill>
            <a:srgbClr val="BD582C">
              <a:lumMod val="60000"/>
              <a:lumOff val="40000"/>
            </a:srgbClr>
          </a:solidFill>
          <a:ln w="158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其他</a:t>
            </a:r>
            <a:endParaRPr kumimoji="0" lang="zh-CN" altLang="en-US" sz="1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 name="箭头: 左右 173"/>
          <p:cNvSpPr/>
          <p:nvPr/>
        </p:nvSpPr>
        <p:spPr>
          <a:xfrm>
            <a:off x="8034875" y="2520645"/>
            <a:ext cx="669428" cy="308331"/>
          </a:xfrm>
          <a:prstGeom prst="leftRightArrow">
            <a:avLst/>
          </a:prstGeom>
          <a:solidFill>
            <a:sysClr val="window" lastClr="FFFFFF"/>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5" name="箭头: 左右 174"/>
          <p:cNvSpPr/>
          <p:nvPr/>
        </p:nvSpPr>
        <p:spPr>
          <a:xfrm>
            <a:off x="8038133" y="3402242"/>
            <a:ext cx="669428" cy="308331"/>
          </a:xfrm>
          <a:prstGeom prst="leftRightArrow">
            <a:avLst/>
          </a:prstGeom>
          <a:solidFill>
            <a:sysClr val="window" lastClr="FFFFFF"/>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6" name="箭头: 左右 175"/>
          <p:cNvSpPr/>
          <p:nvPr/>
        </p:nvSpPr>
        <p:spPr>
          <a:xfrm>
            <a:off x="8020931" y="4303743"/>
            <a:ext cx="669428" cy="308331"/>
          </a:xfrm>
          <a:prstGeom prst="leftRightArrow">
            <a:avLst/>
          </a:prstGeom>
          <a:solidFill>
            <a:sysClr val="window" lastClr="FFFFFF"/>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7" name="箭头: 左右 176"/>
          <p:cNvSpPr/>
          <p:nvPr/>
        </p:nvSpPr>
        <p:spPr>
          <a:xfrm>
            <a:off x="7998192" y="5220346"/>
            <a:ext cx="669428" cy="308331"/>
          </a:xfrm>
          <a:prstGeom prst="leftRightArrow">
            <a:avLst/>
          </a:prstGeom>
          <a:solidFill>
            <a:sysClr val="window" lastClr="FFFFFF"/>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par>
                                <p:cTn id="8" presetID="22" presetClass="entr" presetSubtype="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par>
                                <p:cTn id="11" presetID="22" presetClass="entr" presetSubtype="1"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par>
                                <p:cTn id="14" presetID="22" presetClass="entr" presetSubtype="1"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up)">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5"/>
                                        </p:tgtEl>
                                        <p:attrNameLst>
                                          <p:attrName>style.visibility</p:attrName>
                                        </p:attrNameLst>
                                      </p:cBhvr>
                                      <p:to>
                                        <p:strVal val="visible"/>
                                      </p:to>
                                    </p:set>
                                    <p:anim calcmode="lin" valueType="num">
                                      <p:cBhvr additive="base">
                                        <p:cTn id="25" dur="500" fill="hold"/>
                                        <p:tgtEl>
                                          <p:spTgt spid="145"/>
                                        </p:tgtEl>
                                        <p:attrNameLst>
                                          <p:attrName>ppt_x</p:attrName>
                                        </p:attrNameLst>
                                      </p:cBhvr>
                                      <p:tavLst>
                                        <p:tav tm="0">
                                          <p:val>
                                            <p:strVal val="#ppt_x"/>
                                          </p:val>
                                        </p:tav>
                                        <p:tav tm="100000">
                                          <p:val>
                                            <p:strVal val="#ppt_x"/>
                                          </p:val>
                                        </p:tav>
                                      </p:tavLst>
                                    </p:anim>
                                    <p:anim calcmode="lin" valueType="num">
                                      <p:cBhvr additive="base">
                                        <p:cTn id="26"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500"/>
                                        <p:tgtEl>
                                          <p:spTgt spid="14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7"/>
                                        </p:tgtEl>
                                        <p:attrNameLst>
                                          <p:attrName>style.visibility</p:attrName>
                                        </p:attrNameLst>
                                      </p:cBhvr>
                                      <p:to>
                                        <p:strVal val="visible"/>
                                      </p:to>
                                    </p:set>
                                    <p:anim calcmode="lin" valueType="num">
                                      <p:cBhvr additive="base">
                                        <p:cTn id="36" dur="500" fill="hold"/>
                                        <p:tgtEl>
                                          <p:spTgt spid="147"/>
                                        </p:tgtEl>
                                        <p:attrNameLst>
                                          <p:attrName>ppt_x</p:attrName>
                                        </p:attrNameLst>
                                      </p:cBhvr>
                                      <p:tavLst>
                                        <p:tav tm="0">
                                          <p:val>
                                            <p:strVal val="#ppt_x"/>
                                          </p:val>
                                        </p:tav>
                                        <p:tav tm="100000">
                                          <p:val>
                                            <p:strVal val="#ppt_x"/>
                                          </p:val>
                                        </p:tav>
                                      </p:tavLst>
                                    </p:anim>
                                    <p:anim calcmode="lin" valueType="num">
                                      <p:cBhvr additive="base">
                                        <p:cTn id="37"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8"/>
                                        </p:tgtEl>
                                        <p:attrNameLst>
                                          <p:attrName>style.visibility</p:attrName>
                                        </p:attrNameLst>
                                      </p:cBhvr>
                                      <p:to>
                                        <p:strVal val="visible"/>
                                      </p:to>
                                    </p:set>
                                    <p:anim calcmode="lin" valueType="num">
                                      <p:cBhvr additive="base">
                                        <p:cTn id="42" dur="500" fill="hold"/>
                                        <p:tgtEl>
                                          <p:spTgt spid="148"/>
                                        </p:tgtEl>
                                        <p:attrNameLst>
                                          <p:attrName>ppt_x</p:attrName>
                                        </p:attrNameLst>
                                      </p:cBhvr>
                                      <p:tavLst>
                                        <p:tav tm="0">
                                          <p:val>
                                            <p:strVal val="1+#ppt_w/2"/>
                                          </p:val>
                                        </p:tav>
                                        <p:tav tm="100000">
                                          <p:val>
                                            <p:strVal val="#ppt_x"/>
                                          </p:val>
                                        </p:tav>
                                      </p:tavLst>
                                    </p:anim>
                                    <p:anim calcmode="lin" valueType="num">
                                      <p:cBhvr additive="base">
                                        <p:cTn id="43" dur="500" fill="hold"/>
                                        <p:tgtEl>
                                          <p:spTgt spid="148"/>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 presetClass="entr" presetSubtype="2" fill="hold" grpId="0" nodeType="afterEffect">
                                  <p:stCondLst>
                                    <p:cond delay="0"/>
                                  </p:stCondLst>
                                  <p:childTnLst>
                                    <p:set>
                                      <p:cBhvr>
                                        <p:cTn id="46" dur="1" fill="hold">
                                          <p:stCondLst>
                                            <p:cond delay="0"/>
                                          </p:stCondLst>
                                        </p:cTn>
                                        <p:tgtEl>
                                          <p:spTgt spid="149"/>
                                        </p:tgtEl>
                                        <p:attrNameLst>
                                          <p:attrName>style.visibility</p:attrName>
                                        </p:attrNameLst>
                                      </p:cBhvr>
                                      <p:to>
                                        <p:strVal val="visible"/>
                                      </p:to>
                                    </p:set>
                                    <p:anim calcmode="lin" valueType="num">
                                      <p:cBhvr additive="base">
                                        <p:cTn id="47" dur="500" fill="hold"/>
                                        <p:tgtEl>
                                          <p:spTgt spid="149"/>
                                        </p:tgtEl>
                                        <p:attrNameLst>
                                          <p:attrName>ppt_x</p:attrName>
                                        </p:attrNameLst>
                                      </p:cBhvr>
                                      <p:tavLst>
                                        <p:tav tm="0">
                                          <p:val>
                                            <p:strVal val="1+#ppt_w/2"/>
                                          </p:val>
                                        </p:tav>
                                        <p:tav tm="100000">
                                          <p:val>
                                            <p:strVal val="#ppt_x"/>
                                          </p:val>
                                        </p:tav>
                                      </p:tavLst>
                                    </p:anim>
                                    <p:anim calcmode="lin" valueType="num">
                                      <p:cBhvr additive="base">
                                        <p:cTn id="48" dur="500" fill="hold"/>
                                        <p:tgtEl>
                                          <p:spTgt spid="149"/>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2" presetClass="entr" presetSubtype="2" fill="hold" grpId="0" nodeType="afterEffect">
                                  <p:stCondLst>
                                    <p:cond delay="0"/>
                                  </p:stCondLst>
                                  <p:childTnLst>
                                    <p:set>
                                      <p:cBhvr>
                                        <p:cTn id="51" dur="1" fill="hold">
                                          <p:stCondLst>
                                            <p:cond delay="0"/>
                                          </p:stCondLst>
                                        </p:cTn>
                                        <p:tgtEl>
                                          <p:spTgt spid="150"/>
                                        </p:tgtEl>
                                        <p:attrNameLst>
                                          <p:attrName>style.visibility</p:attrName>
                                        </p:attrNameLst>
                                      </p:cBhvr>
                                      <p:to>
                                        <p:strVal val="visible"/>
                                      </p:to>
                                    </p:set>
                                    <p:anim calcmode="lin" valueType="num">
                                      <p:cBhvr additive="base">
                                        <p:cTn id="52" dur="500" fill="hold"/>
                                        <p:tgtEl>
                                          <p:spTgt spid="150"/>
                                        </p:tgtEl>
                                        <p:attrNameLst>
                                          <p:attrName>ppt_x</p:attrName>
                                        </p:attrNameLst>
                                      </p:cBhvr>
                                      <p:tavLst>
                                        <p:tav tm="0">
                                          <p:val>
                                            <p:strVal val="1+#ppt_w/2"/>
                                          </p:val>
                                        </p:tav>
                                        <p:tav tm="100000">
                                          <p:val>
                                            <p:strVal val="#ppt_x"/>
                                          </p:val>
                                        </p:tav>
                                      </p:tavLst>
                                    </p:anim>
                                    <p:anim calcmode="lin" valueType="num">
                                      <p:cBhvr additive="base">
                                        <p:cTn id="53" dur="500" fill="hold"/>
                                        <p:tgtEl>
                                          <p:spTgt spid="150"/>
                                        </p:tgtEl>
                                        <p:attrNameLst>
                                          <p:attrName>ppt_y</p:attrName>
                                        </p:attrNameLst>
                                      </p:cBhvr>
                                      <p:tavLst>
                                        <p:tav tm="0">
                                          <p:val>
                                            <p:strVal val="#ppt_y"/>
                                          </p:val>
                                        </p:tav>
                                        <p:tav tm="100000">
                                          <p:val>
                                            <p:strVal val="#ppt_y"/>
                                          </p:val>
                                        </p:tav>
                                      </p:tavLst>
                                    </p:anim>
                                  </p:childTnLst>
                                </p:cTn>
                              </p:par>
                            </p:childTnLst>
                          </p:cTn>
                        </p:par>
                        <p:par>
                          <p:cTn id="54" fill="hold">
                            <p:stCondLst>
                              <p:cond delay="1500"/>
                            </p:stCondLst>
                            <p:childTnLst>
                              <p:par>
                                <p:cTn id="55" presetID="2" presetClass="entr" presetSubtype="2" fill="hold" grpId="0" nodeType="afterEffect">
                                  <p:stCondLst>
                                    <p:cond delay="0"/>
                                  </p:stCondLst>
                                  <p:childTnLst>
                                    <p:set>
                                      <p:cBhvr>
                                        <p:cTn id="56" dur="1" fill="hold">
                                          <p:stCondLst>
                                            <p:cond delay="0"/>
                                          </p:stCondLst>
                                        </p:cTn>
                                        <p:tgtEl>
                                          <p:spTgt spid="151"/>
                                        </p:tgtEl>
                                        <p:attrNameLst>
                                          <p:attrName>style.visibility</p:attrName>
                                        </p:attrNameLst>
                                      </p:cBhvr>
                                      <p:to>
                                        <p:strVal val="visible"/>
                                      </p:to>
                                    </p:set>
                                    <p:anim calcmode="lin" valueType="num">
                                      <p:cBhvr additive="base">
                                        <p:cTn id="57" dur="500" fill="hold"/>
                                        <p:tgtEl>
                                          <p:spTgt spid="151"/>
                                        </p:tgtEl>
                                        <p:attrNameLst>
                                          <p:attrName>ppt_x</p:attrName>
                                        </p:attrNameLst>
                                      </p:cBhvr>
                                      <p:tavLst>
                                        <p:tav tm="0">
                                          <p:val>
                                            <p:strVal val="1+#ppt_w/2"/>
                                          </p:val>
                                        </p:tav>
                                        <p:tav tm="100000">
                                          <p:val>
                                            <p:strVal val="#ppt_x"/>
                                          </p:val>
                                        </p:tav>
                                      </p:tavLst>
                                    </p:anim>
                                    <p:anim calcmode="lin" valueType="num">
                                      <p:cBhvr additive="base">
                                        <p:cTn id="58" dur="500" fill="hold"/>
                                        <p:tgtEl>
                                          <p:spTgt spid="15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2"/>
                                        </p:tgtEl>
                                        <p:attrNameLst>
                                          <p:attrName>style.visibility</p:attrName>
                                        </p:attrNameLst>
                                      </p:cBhvr>
                                      <p:to>
                                        <p:strVal val="visible"/>
                                      </p:to>
                                    </p:set>
                                    <p:anim calcmode="lin" valueType="num">
                                      <p:cBhvr additive="base">
                                        <p:cTn id="63" dur="500" fill="hold"/>
                                        <p:tgtEl>
                                          <p:spTgt spid="152"/>
                                        </p:tgtEl>
                                        <p:attrNameLst>
                                          <p:attrName>ppt_x</p:attrName>
                                        </p:attrNameLst>
                                      </p:cBhvr>
                                      <p:tavLst>
                                        <p:tav tm="0">
                                          <p:val>
                                            <p:strVal val="#ppt_x"/>
                                          </p:val>
                                        </p:tav>
                                        <p:tav tm="100000">
                                          <p:val>
                                            <p:strVal val="#ppt_x"/>
                                          </p:val>
                                        </p:tav>
                                      </p:tavLst>
                                    </p:anim>
                                    <p:anim calcmode="lin" valueType="num">
                                      <p:cBhvr additive="base">
                                        <p:cTn id="64"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153"/>
                                        </p:tgtEl>
                                        <p:attrNameLst>
                                          <p:attrName>style.visibility</p:attrName>
                                        </p:attrNameLst>
                                      </p:cBhvr>
                                      <p:to>
                                        <p:strVal val="visible"/>
                                      </p:to>
                                    </p:set>
                                    <p:anim calcmode="lin" valueType="num">
                                      <p:cBhvr additive="base">
                                        <p:cTn id="69" dur="500" fill="hold"/>
                                        <p:tgtEl>
                                          <p:spTgt spid="153"/>
                                        </p:tgtEl>
                                        <p:attrNameLst>
                                          <p:attrName>ppt_x</p:attrName>
                                        </p:attrNameLst>
                                      </p:cBhvr>
                                      <p:tavLst>
                                        <p:tav tm="0">
                                          <p:val>
                                            <p:strVal val="1+#ppt_w/2"/>
                                          </p:val>
                                        </p:tav>
                                        <p:tav tm="100000">
                                          <p:val>
                                            <p:strVal val="#ppt_x"/>
                                          </p:val>
                                        </p:tav>
                                      </p:tavLst>
                                    </p:anim>
                                    <p:anim calcmode="lin" valueType="num">
                                      <p:cBhvr additive="base">
                                        <p:cTn id="70" dur="500" fill="hold"/>
                                        <p:tgtEl>
                                          <p:spTgt spid="153"/>
                                        </p:tgtEl>
                                        <p:attrNameLst>
                                          <p:attrName>ppt_y</p:attrName>
                                        </p:attrNameLst>
                                      </p:cBhvr>
                                      <p:tavLst>
                                        <p:tav tm="0">
                                          <p:val>
                                            <p:strVal val="#ppt_y"/>
                                          </p:val>
                                        </p:tav>
                                        <p:tav tm="100000">
                                          <p:val>
                                            <p:strVal val="#ppt_y"/>
                                          </p:val>
                                        </p:tav>
                                      </p:tavLst>
                                    </p:anim>
                                  </p:childTnLst>
                                </p:cTn>
                              </p:par>
                            </p:childTnLst>
                          </p:cTn>
                        </p:par>
                        <p:par>
                          <p:cTn id="71" fill="hold">
                            <p:stCondLst>
                              <p:cond delay="500"/>
                            </p:stCondLst>
                            <p:childTnLst>
                              <p:par>
                                <p:cTn id="72" presetID="2" presetClass="entr" presetSubtype="2" fill="hold" grpId="0" nodeType="afterEffect">
                                  <p:stCondLst>
                                    <p:cond delay="0"/>
                                  </p:stCondLst>
                                  <p:childTnLst>
                                    <p:set>
                                      <p:cBhvr>
                                        <p:cTn id="73" dur="1" fill="hold">
                                          <p:stCondLst>
                                            <p:cond delay="0"/>
                                          </p:stCondLst>
                                        </p:cTn>
                                        <p:tgtEl>
                                          <p:spTgt spid="154"/>
                                        </p:tgtEl>
                                        <p:attrNameLst>
                                          <p:attrName>style.visibility</p:attrName>
                                        </p:attrNameLst>
                                      </p:cBhvr>
                                      <p:to>
                                        <p:strVal val="visible"/>
                                      </p:to>
                                    </p:set>
                                    <p:anim calcmode="lin" valueType="num">
                                      <p:cBhvr additive="base">
                                        <p:cTn id="74" dur="500" fill="hold"/>
                                        <p:tgtEl>
                                          <p:spTgt spid="154"/>
                                        </p:tgtEl>
                                        <p:attrNameLst>
                                          <p:attrName>ppt_x</p:attrName>
                                        </p:attrNameLst>
                                      </p:cBhvr>
                                      <p:tavLst>
                                        <p:tav tm="0">
                                          <p:val>
                                            <p:strVal val="1+#ppt_w/2"/>
                                          </p:val>
                                        </p:tav>
                                        <p:tav tm="100000">
                                          <p:val>
                                            <p:strVal val="#ppt_x"/>
                                          </p:val>
                                        </p:tav>
                                      </p:tavLst>
                                    </p:anim>
                                    <p:anim calcmode="lin" valueType="num">
                                      <p:cBhvr additive="base">
                                        <p:cTn id="75" dur="500" fill="hold"/>
                                        <p:tgtEl>
                                          <p:spTgt spid="154"/>
                                        </p:tgtEl>
                                        <p:attrNameLst>
                                          <p:attrName>ppt_y</p:attrName>
                                        </p:attrNameLst>
                                      </p:cBhvr>
                                      <p:tavLst>
                                        <p:tav tm="0">
                                          <p:val>
                                            <p:strVal val="#ppt_y"/>
                                          </p:val>
                                        </p:tav>
                                        <p:tav tm="100000">
                                          <p:val>
                                            <p:strVal val="#ppt_y"/>
                                          </p:val>
                                        </p:tav>
                                      </p:tavLst>
                                    </p:anim>
                                  </p:childTnLst>
                                </p:cTn>
                              </p:par>
                            </p:childTnLst>
                          </p:cTn>
                        </p:par>
                        <p:par>
                          <p:cTn id="76" fill="hold">
                            <p:stCondLst>
                              <p:cond delay="1000"/>
                            </p:stCondLst>
                            <p:childTnLst>
                              <p:par>
                                <p:cTn id="77" presetID="2" presetClass="entr" presetSubtype="2" fill="hold" grpId="0" nodeType="afterEffect">
                                  <p:stCondLst>
                                    <p:cond delay="0"/>
                                  </p:stCondLst>
                                  <p:childTnLst>
                                    <p:set>
                                      <p:cBhvr>
                                        <p:cTn id="78" dur="1" fill="hold">
                                          <p:stCondLst>
                                            <p:cond delay="0"/>
                                          </p:stCondLst>
                                        </p:cTn>
                                        <p:tgtEl>
                                          <p:spTgt spid="155"/>
                                        </p:tgtEl>
                                        <p:attrNameLst>
                                          <p:attrName>style.visibility</p:attrName>
                                        </p:attrNameLst>
                                      </p:cBhvr>
                                      <p:to>
                                        <p:strVal val="visible"/>
                                      </p:to>
                                    </p:set>
                                    <p:anim calcmode="lin" valueType="num">
                                      <p:cBhvr additive="base">
                                        <p:cTn id="79" dur="500" fill="hold"/>
                                        <p:tgtEl>
                                          <p:spTgt spid="155"/>
                                        </p:tgtEl>
                                        <p:attrNameLst>
                                          <p:attrName>ppt_x</p:attrName>
                                        </p:attrNameLst>
                                      </p:cBhvr>
                                      <p:tavLst>
                                        <p:tav tm="0">
                                          <p:val>
                                            <p:strVal val="1+#ppt_w/2"/>
                                          </p:val>
                                        </p:tav>
                                        <p:tav tm="100000">
                                          <p:val>
                                            <p:strVal val="#ppt_x"/>
                                          </p:val>
                                        </p:tav>
                                      </p:tavLst>
                                    </p:anim>
                                    <p:anim calcmode="lin" valueType="num">
                                      <p:cBhvr additive="base">
                                        <p:cTn id="80" dur="500" fill="hold"/>
                                        <p:tgtEl>
                                          <p:spTgt spid="155"/>
                                        </p:tgtEl>
                                        <p:attrNameLst>
                                          <p:attrName>ppt_y</p:attrName>
                                        </p:attrNameLst>
                                      </p:cBhvr>
                                      <p:tavLst>
                                        <p:tav tm="0">
                                          <p:val>
                                            <p:strVal val="#ppt_y"/>
                                          </p:val>
                                        </p:tav>
                                        <p:tav tm="100000">
                                          <p:val>
                                            <p:strVal val="#ppt_y"/>
                                          </p:val>
                                        </p:tav>
                                      </p:tavLst>
                                    </p:anim>
                                  </p:childTnLst>
                                </p:cTn>
                              </p:par>
                            </p:childTnLst>
                          </p:cTn>
                        </p:par>
                        <p:par>
                          <p:cTn id="81" fill="hold">
                            <p:stCondLst>
                              <p:cond delay="1500"/>
                            </p:stCondLst>
                            <p:childTnLst>
                              <p:par>
                                <p:cTn id="82" presetID="2" presetClass="entr" presetSubtype="2" fill="hold" grpId="0" nodeType="afterEffect">
                                  <p:stCondLst>
                                    <p:cond delay="0"/>
                                  </p:stCondLst>
                                  <p:childTnLst>
                                    <p:set>
                                      <p:cBhvr>
                                        <p:cTn id="83" dur="1" fill="hold">
                                          <p:stCondLst>
                                            <p:cond delay="0"/>
                                          </p:stCondLst>
                                        </p:cTn>
                                        <p:tgtEl>
                                          <p:spTgt spid="156"/>
                                        </p:tgtEl>
                                        <p:attrNameLst>
                                          <p:attrName>style.visibility</p:attrName>
                                        </p:attrNameLst>
                                      </p:cBhvr>
                                      <p:to>
                                        <p:strVal val="visible"/>
                                      </p:to>
                                    </p:set>
                                    <p:anim calcmode="lin" valueType="num">
                                      <p:cBhvr additive="base">
                                        <p:cTn id="84" dur="500" fill="hold"/>
                                        <p:tgtEl>
                                          <p:spTgt spid="156"/>
                                        </p:tgtEl>
                                        <p:attrNameLst>
                                          <p:attrName>ppt_x</p:attrName>
                                        </p:attrNameLst>
                                      </p:cBhvr>
                                      <p:tavLst>
                                        <p:tav tm="0">
                                          <p:val>
                                            <p:strVal val="1+#ppt_w/2"/>
                                          </p:val>
                                        </p:tav>
                                        <p:tav tm="100000">
                                          <p:val>
                                            <p:strVal val="#ppt_x"/>
                                          </p:val>
                                        </p:tav>
                                      </p:tavLst>
                                    </p:anim>
                                    <p:anim calcmode="lin" valueType="num">
                                      <p:cBhvr additive="base">
                                        <p:cTn id="85" dur="500" fill="hold"/>
                                        <p:tgtEl>
                                          <p:spTgt spid="156"/>
                                        </p:tgtEl>
                                        <p:attrNameLst>
                                          <p:attrName>ppt_y</p:attrName>
                                        </p:attrNameLst>
                                      </p:cBhvr>
                                      <p:tavLst>
                                        <p:tav tm="0">
                                          <p:val>
                                            <p:strVal val="#ppt_y"/>
                                          </p:val>
                                        </p:tav>
                                        <p:tav tm="100000">
                                          <p:val>
                                            <p:strVal val="#ppt_y"/>
                                          </p:val>
                                        </p:tav>
                                      </p:tavLst>
                                    </p:anim>
                                  </p:childTnLst>
                                </p:cTn>
                              </p:par>
                            </p:childTnLst>
                          </p:cTn>
                        </p:par>
                        <p:par>
                          <p:cTn id="86" fill="hold">
                            <p:stCondLst>
                              <p:cond delay="2000"/>
                            </p:stCondLst>
                            <p:childTnLst>
                              <p:par>
                                <p:cTn id="87" presetID="2" presetClass="entr" presetSubtype="2" fill="hold" grpId="0" nodeType="afterEffect">
                                  <p:stCondLst>
                                    <p:cond delay="0"/>
                                  </p:stCondLst>
                                  <p:childTnLst>
                                    <p:set>
                                      <p:cBhvr>
                                        <p:cTn id="88" dur="1" fill="hold">
                                          <p:stCondLst>
                                            <p:cond delay="0"/>
                                          </p:stCondLst>
                                        </p:cTn>
                                        <p:tgtEl>
                                          <p:spTgt spid="157"/>
                                        </p:tgtEl>
                                        <p:attrNameLst>
                                          <p:attrName>style.visibility</p:attrName>
                                        </p:attrNameLst>
                                      </p:cBhvr>
                                      <p:to>
                                        <p:strVal val="visible"/>
                                      </p:to>
                                    </p:set>
                                    <p:anim calcmode="lin" valueType="num">
                                      <p:cBhvr additive="base">
                                        <p:cTn id="89" dur="500" fill="hold"/>
                                        <p:tgtEl>
                                          <p:spTgt spid="157"/>
                                        </p:tgtEl>
                                        <p:attrNameLst>
                                          <p:attrName>ppt_x</p:attrName>
                                        </p:attrNameLst>
                                      </p:cBhvr>
                                      <p:tavLst>
                                        <p:tav tm="0">
                                          <p:val>
                                            <p:strVal val="1+#ppt_w/2"/>
                                          </p:val>
                                        </p:tav>
                                        <p:tav tm="100000">
                                          <p:val>
                                            <p:strVal val="#ppt_x"/>
                                          </p:val>
                                        </p:tav>
                                      </p:tavLst>
                                    </p:anim>
                                    <p:anim calcmode="lin" valueType="num">
                                      <p:cBhvr additive="base">
                                        <p:cTn id="90" dur="500" fill="hold"/>
                                        <p:tgtEl>
                                          <p:spTgt spid="157"/>
                                        </p:tgtEl>
                                        <p:attrNameLst>
                                          <p:attrName>ppt_y</p:attrName>
                                        </p:attrNameLst>
                                      </p:cBhvr>
                                      <p:tavLst>
                                        <p:tav tm="0">
                                          <p:val>
                                            <p:strVal val="#ppt_y"/>
                                          </p:val>
                                        </p:tav>
                                        <p:tav tm="100000">
                                          <p:val>
                                            <p:strVal val="#ppt_y"/>
                                          </p:val>
                                        </p:tav>
                                      </p:tavLst>
                                    </p:anim>
                                  </p:childTnLst>
                                </p:cTn>
                              </p:par>
                            </p:childTnLst>
                          </p:cTn>
                        </p:par>
                        <p:par>
                          <p:cTn id="91" fill="hold">
                            <p:stCondLst>
                              <p:cond delay="2500"/>
                            </p:stCondLst>
                            <p:childTnLst>
                              <p:par>
                                <p:cTn id="92" presetID="2" presetClass="entr" presetSubtype="2" fill="hold" grpId="0" nodeType="afterEffect">
                                  <p:stCondLst>
                                    <p:cond delay="0"/>
                                  </p:stCondLst>
                                  <p:childTnLst>
                                    <p:set>
                                      <p:cBhvr>
                                        <p:cTn id="93" dur="1" fill="hold">
                                          <p:stCondLst>
                                            <p:cond delay="0"/>
                                          </p:stCondLst>
                                        </p:cTn>
                                        <p:tgtEl>
                                          <p:spTgt spid="158"/>
                                        </p:tgtEl>
                                        <p:attrNameLst>
                                          <p:attrName>style.visibility</p:attrName>
                                        </p:attrNameLst>
                                      </p:cBhvr>
                                      <p:to>
                                        <p:strVal val="visible"/>
                                      </p:to>
                                    </p:set>
                                    <p:anim calcmode="lin" valueType="num">
                                      <p:cBhvr additive="base">
                                        <p:cTn id="94" dur="500" fill="hold"/>
                                        <p:tgtEl>
                                          <p:spTgt spid="158"/>
                                        </p:tgtEl>
                                        <p:attrNameLst>
                                          <p:attrName>ppt_x</p:attrName>
                                        </p:attrNameLst>
                                      </p:cBhvr>
                                      <p:tavLst>
                                        <p:tav tm="0">
                                          <p:val>
                                            <p:strVal val="1+#ppt_w/2"/>
                                          </p:val>
                                        </p:tav>
                                        <p:tav tm="100000">
                                          <p:val>
                                            <p:strVal val="#ppt_x"/>
                                          </p:val>
                                        </p:tav>
                                      </p:tavLst>
                                    </p:anim>
                                    <p:anim calcmode="lin" valueType="num">
                                      <p:cBhvr additive="base">
                                        <p:cTn id="95" dur="500" fill="hold"/>
                                        <p:tgtEl>
                                          <p:spTgt spid="158"/>
                                        </p:tgtEl>
                                        <p:attrNameLst>
                                          <p:attrName>ppt_y</p:attrName>
                                        </p:attrNameLst>
                                      </p:cBhvr>
                                      <p:tavLst>
                                        <p:tav tm="0">
                                          <p:val>
                                            <p:strVal val="#ppt_y"/>
                                          </p:val>
                                        </p:tav>
                                        <p:tav tm="100000">
                                          <p:val>
                                            <p:strVal val="#ppt_y"/>
                                          </p:val>
                                        </p:tav>
                                      </p:tavLst>
                                    </p:anim>
                                  </p:childTnLst>
                                </p:cTn>
                              </p:par>
                            </p:childTnLst>
                          </p:cTn>
                        </p:par>
                        <p:par>
                          <p:cTn id="96" fill="hold">
                            <p:stCondLst>
                              <p:cond delay="3000"/>
                            </p:stCondLst>
                            <p:childTnLst>
                              <p:par>
                                <p:cTn id="97" presetID="2" presetClass="entr" presetSubtype="2" fill="hold" grpId="0" nodeType="afterEffect">
                                  <p:stCondLst>
                                    <p:cond delay="0"/>
                                  </p:stCondLst>
                                  <p:childTnLst>
                                    <p:set>
                                      <p:cBhvr>
                                        <p:cTn id="98" dur="1" fill="hold">
                                          <p:stCondLst>
                                            <p:cond delay="0"/>
                                          </p:stCondLst>
                                        </p:cTn>
                                        <p:tgtEl>
                                          <p:spTgt spid="159"/>
                                        </p:tgtEl>
                                        <p:attrNameLst>
                                          <p:attrName>style.visibility</p:attrName>
                                        </p:attrNameLst>
                                      </p:cBhvr>
                                      <p:to>
                                        <p:strVal val="visible"/>
                                      </p:to>
                                    </p:set>
                                    <p:anim calcmode="lin" valueType="num">
                                      <p:cBhvr additive="base">
                                        <p:cTn id="99" dur="500" fill="hold"/>
                                        <p:tgtEl>
                                          <p:spTgt spid="159"/>
                                        </p:tgtEl>
                                        <p:attrNameLst>
                                          <p:attrName>ppt_x</p:attrName>
                                        </p:attrNameLst>
                                      </p:cBhvr>
                                      <p:tavLst>
                                        <p:tav tm="0">
                                          <p:val>
                                            <p:strVal val="1+#ppt_w/2"/>
                                          </p:val>
                                        </p:tav>
                                        <p:tav tm="100000">
                                          <p:val>
                                            <p:strVal val="#ppt_x"/>
                                          </p:val>
                                        </p:tav>
                                      </p:tavLst>
                                    </p:anim>
                                    <p:anim calcmode="lin" valueType="num">
                                      <p:cBhvr additive="base">
                                        <p:cTn id="100" dur="5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60"/>
                                        </p:tgtEl>
                                        <p:attrNameLst>
                                          <p:attrName>style.visibility</p:attrName>
                                        </p:attrNameLst>
                                      </p:cBhvr>
                                      <p:to>
                                        <p:strVal val="visible"/>
                                      </p:to>
                                    </p:set>
                                    <p:anim calcmode="lin" valueType="num">
                                      <p:cBhvr additive="base">
                                        <p:cTn id="105" dur="500" fill="hold"/>
                                        <p:tgtEl>
                                          <p:spTgt spid="160"/>
                                        </p:tgtEl>
                                        <p:attrNameLst>
                                          <p:attrName>ppt_x</p:attrName>
                                        </p:attrNameLst>
                                      </p:cBhvr>
                                      <p:tavLst>
                                        <p:tav tm="0">
                                          <p:val>
                                            <p:strVal val="#ppt_x"/>
                                          </p:val>
                                        </p:tav>
                                        <p:tav tm="100000">
                                          <p:val>
                                            <p:strVal val="#ppt_x"/>
                                          </p:val>
                                        </p:tav>
                                      </p:tavLst>
                                    </p:anim>
                                    <p:anim calcmode="lin" valueType="num">
                                      <p:cBhvr additive="base">
                                        <p:cTn id="106"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61"/>
                                        </p:tgtEl>
                                        <p:attrNameLst>
                                          <p:attrName>style.visibility</p:attrName>
                                        </p:attrNameLst>
                                      </p:cBhvr>
                                      <p:to>
                                        <p:strVal val="visible"/>
                                      </p:to>
                                    </p:set>
                                    <p:animEffect transition="in" filter="fade">
                                      <p:cBhvr>
                                        <p:cTn id="111" dur="500"/>
                                        <p:tgtEl>
                                          <p:spTgt spid="161"/>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166"/>
                                        </p:tgtEl>
                                        <p:attrNameLst>
                                          <p:attrName>style.visibility</p:attrName>
                                        </p:attrNameLst>
                                      </p:cBhvr>
                                      <p:to>
                                        <p:strVal val="visible"/>
                                      </p:to>
                                    </p:set>
                                    <p:animEffect transition="in" filter="fade">
                                      <p:cBhvr>
                                        <p:cTn id="115" dur="500"/>
                                        <p:tgtEl>
                                          <p:spTgt spid="166"/>
                                        </p:tgtEl>
                                      </p:cBhvr>
                                    </p:animEffect>
                                  </p:childTnLst>
                                </p:cTn>
                              </p:par>
                            </p:childTnLst>
                          </p:cTn>
                        </p:par>
                        <p:par>
                          <p:cTn id="116" fill="hold">
                            <p:stCondLst>
                              <p:cond delay="1000"/>
                            </p:stCondLst>
                            <p:childTnLst>
                              <p:par>
                                <p:cTn id="117" presetID="10" presetClass="entr" presetSubtype="0" fill="hold" grpId="0" nodeType="afterEffect">
                                  <p:stCondLst>
                                    <p:cond delay="0"/>
                                  </p:stCondLst>
                                  <p:childTnLst>
                                    <p:set>
                                      <p:cBhvr>
                                        <p:cTn id="118" dur="1" fill="hold">
                                          <p:stCondLst>
                                            <p:cond delay="0"/>
                                          </p:stCondLst>
                                        </p:cTn>
                                        <p:tgtEl>
                                          <p:spTgt spid="162"/>
                                        </p:tgtEl>
                                        <p:attrNameLst>
                                          <p:attrName>style.visibility</p:attrName>
                                        </p:attrNameLst>
                                      </p:cBhvr>
                                      <p:to>
                                        <p:strVal val="visible"/>
                                      </p:to>
                                    </p:set>
                                    <p:animEffect transition="in" filter="fade">
                                      <p:cBhvr>
                                        <p:cTn id="119" dur="500"/>
                                        <p:tgtEl>
                                          <p:spTgt spid="162"/>
                                        </p:tgtEl>
                                      </p:cBhvr>
                                    </p:animEffect>
                                  </p:childTnLst>
                                </p:cTn>
                              </p:par>
                            </p:childTnLst>
                          </p:cTn>
                        </p:par>
                        <p:par>
                          <p:cTn id="120" fill="hold">
                            <p:stCondLst>
                              <p:cond delay="1500"/>
                            </p:stCondLst>
                            <p:childTnLst>
                              <p:par>
                                <p:cTn id="121" presetID="10" presetClass="entr" presetSubtype="0" fill="hold" grpId="0" nodeType="afterEffect">
                                  <p:stCondLst>
                                    <p:cond delay="0"/>
                                  </p:stCondLst>
                                  <p:childTnLst>
                                    <p:set>
                                      <p:cBhvr>
                                        <p:cTn id="122" dur="1" fill="hold">
                                          <p:stCondLst>
                                            <p:cond delay="0"/>
                                          </p:stCondLst>
                                        </p:cTn>
                                        <p:tgtEl>
                                          <p:spTgt spid="165"/>
                                        </p:tgtEl>
                                        <p:attrNameLst>
                                          <p:attrName>style.visibility</p:attrName>
                                        </p:attrNameLst>
                                      </p:cBhvr>
                                      <p:to>
                                        <p:strVal val="visible"/>
                                      </p:to>
                                    </p:set>
                                    <p:animEffect transition="in" filter="fade">
                                      <p:cBhvr>
                                        <p:cTn id="123" dur="500"/>
                                        <p:tgtEl>
                                          <p:spTgt spid="165"/>
                                        </p:tgtEl>
                                      </p:cBhvr>
                                    </p:animEffect>
                                  </p:childTnLst>
                                </p:cTn>
                              </p:par>
                            </p:childTnLst>
                          </p:cTn>
                        </p:par>
                        <p:par>
                          <p:cTn id="124" fill="hold">
                            <p:stCondLst>
                              <p:cond delay="2000"/>
                            </p:stCondLst>
                            <p:childTnLst>
                              <p:par>
                                <p:cTn id="125" presetID="10" presetClass="entr" presetSubtype="0" fill="hold" grpId="0" nodeType="afterEffect">
                                  <p:stCondLst>
                                    <p:cond delay="0"/>
                                  </p:stCondLst>
                                  <p:childTnLst>
                                    <p:set>
                                      <p:cBhvr>
                                        <p:cTn id="126" dur="1" fill="hold">
                                          <p:stCondLst>
                                            <p:cond delay="0"/>
                                          </p:stCondLst>
                                        </p:cTn>
                                        <p:tgtEl>
                                          <p:spTgt spid="163"/>
                                        </p:tgtEl>
                                        <p:attrNameLst>
                                          <p:attrName>style.visibility</p:attrName>
                                        </p:attrNameLst>
                                      </p:cBhvr>
                                      <p:to>
                                        <p:strVal val="visible"/>
                                      </p:to>
                                    </p:set>
                                    <p:animEffect transition="in" filter="fade">
                                      <p:cBhvr>
                                        <p:cTn id="127" dur="500"/>
                                        <p:tgtEl>
                                          <p:spTgt spid="163"/>
                                        </p:tgtEl>
                                      </p:cBhvr>
                                    </p:animEffect>
                                  </p:childTnLst>
                                </p:cTn>
                              </p:par>
                            </p:childTnLst>
                          </p:cTn>
                        </p:par>
                        <p:par>
                          <p:cTn id="128" fill="hold">
                            <p:stCondLst>
                              <p:cond delay="2500"/>
                            </p:stCondLst>
                            <p:childTnLst>
                              <p:par>
                                <p:cTn id="129" presetID="10" presetClass="entr" presetSubtype="0" fill="hold" grpId="0" nodeType="afterEffect">
                                  <p:stCondLst>
                                    <p:cond delay="0"/>
                                  </p:stCondLst>
                                  <p:childTnLst>
                                    <p:set>
                                      <p:cBhvr>
                                        <p:cTn id="130" dur="1" fill="hold">
                                          <p:stCondLst>
                                            <p:cond delay="0"/>
                                          </p:stCondLst>
                                        </p:cTn>
                                        <p:tgtEl>
                                          <p:spTgt spid="167"/>
                                        </p:tgtEl>
                                        <p:attrNameLst>
                                          <p:attrName>style.visibility</p:attrName>
                                        </p:attrNameLst>
                                      </p:cBhvr>
                                      <p:to>
                                        <p:strVal val="visible"/>
                                      </p:to>
                                    </p:set>
                                    <p:animEffect transition="in" filter="fade">
                                      <p:cBhvr>
                                        <p:cTn id="131" dur="500"/>
                                        <p:tgtEl>
                                          <p:spTgt spid="167"/>
                                        </p:tgtEl>
                                      </p:cBhvr>
                                    </p:animEffect>
                                  </p:childTnLst>
                                </p:cTn>
                              </p:par>
                            </p:childTnLst>
                          </p:cTn>
                        </p:par>
                        <p:par>
                          <p:cTn id="132" fill="hold">
                            <p:stCondLst>
                              <p:cond delay="3000"/>
                            </p:stCondLst>
                            <p:childTnLst>
                              <p:par>
                                <p:cTn id="133" presetID="10" presetClass="entr" presetSubtype="0" fill="hold" grpId="0" nodeType="afterEffect">
                                  <p:stCondLst>
                                    <p:cond delay="0"/>
                                  </p:stCondLst>
                                  <p:childTnLst>
                                    <p:set>
                                      <p:cBhvr>
                                        <p:cTn id="134" dur="1" fill="hold">
                                          <p:stCondLst>
                                            <p:cond delay="0"/>
                                          </p:stCondLst>
                                        </p:cTn>
                                        <p:tgtEl>
                                          <p:spTgt spid="164"/>
                                        </p:tgtEl>
                                        <p:attrNameLst>
                                          <p:attrName>style.visibility</p:attrName>
                                        </p:attrNameLst>
                                      </p:cBhvr>
                                      <p:to>
                                        <p:strVal val="visible"/>
                                      </p:to>
                                    </p:set>
                                    <p:animEffect transition="in" filter="fade">
                                      <p:cBhvr>
                                        <p:cTn id="135" dur="500"/>
                                        <p:tgtEl>
                                          <p:spTgt spid="164"/>
                                        </p:tgtEl>
                                      </p:cBhvr>
                                    </p:animEffect>
                                  </p:childTnLst>
                                </p:cTn>
                              </p:par>
                            </p:childTnLst>
                          </p:cTn>
                        </p:par>
                      </p:childTnLst>
                    </p:cTn>
                  </p:par>
                  <p:par>
                    <p:cTn id="136" fill="hold">
                      <p:stCondLst>
                        <p:cond delay="indefinite"/>
                      </p:stCondLst>
                      <p:childTnLst>
                        <p:par>
                          <p:cTn id="137" fill="hold">
                            <p:stCondLst>
                              <p:cond delay="0"/>
                            </p:stCondLst>
                            <p:childTnLst>
                              <p:par>
                                <p:cTn id="138" presetID="2" presetClass="entr" presetSubtype="2" fill="hold" grpId="0" nodeType="clickEffect">
                                  <p:stCondLst>
                                    <p:cond delay="0"/>
                                  </p:stCondLst>
                                  <p:childTnLst>
                                    <p:set>
                                      <p:cBhvr>
                                        <p:cTn id="139" dur="1" fill="hold">
                                          <p:stCondLst>
                                            <p:cond delay="0"/>
                                          </p:stCondLst>
                                        </p:cTn>
                                        <p:tgtEl>
                                          <p:spTgt spid="168"/>
                                        </p:tgtEl>
                                        <p:attrNameLst>
                                          <p:attrName>style.visibility</p:attrName>
                                        </p:attrNameLst>
                                      </p:cBhvr>
                                      <p:to>
                                        <p:strVal val="visible"/>
                                      </p:to>
                                    </p:set>
                                    <p:anim calcmode="lin" valueType="num">
                                      <p:cBhvr additive="base">
                                        <p:cTn id="140" dur="500" fill="hold"/>
                                        <p:tgtEl>
                                          <p:spTgt spid="168"/>
                                        </p:tgtEl>
                                        <p:attrNameLst>
                                          <p:attrName>ppt_x</p:attrName>
                                        </p:attrNameLst>
                                      </p:cBhvr>
                                      <p:tavLst>
                                        <p:tav tm="0">
                                          <p:val>
                                            <p:strVal val="1+#ppt_w/2"/>
                                          </p:val>
                                        </p:tav>
                                        <p:tav tm="100000">
                                          <p:val>
                                            <p:strVal val="#ppt_x"/>
                                          </p:val>
                                        </p:tav>
                                      </p:tavLst>
                                    </p:anim>
                                    <p:anim calcmode="lin" valueType="num">
                                      <p:cBhvr additive="base">
                                        <p:cTn id="141" dur="500" fill="hold"/>
                                        <p:tgtEl>
                                          <p:spTgt spid="168"/>
                                        </p:tgtEl>
                                        <p:attrNameLst>
                                          <p:attrName>ppt_y</p:attrName>
                                        </p:attrNameLst>
                                      </p:cBhvr>
                                      <p:tavLst>
                                        <p:tav tm="0">
                                          <p:val>
                                            <p:strVal val="#ppt_y"/>
                                          </p:val>
                                        </p:tav>
                                        <p:tav tm="100000">
                                          <p:val>
                                            <p:strVal val="#ppt_y"/>
                                          </p:val>
                                        </p:tav>
                                      </p:tavLst>
                                    </p:anim>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169"/>
                                        </p:tgtEl>
                                        <p:attrNameLst>
                                          <p:attrName>style.visibility</p:attrName>
                                        </p:attrNameLst>
                                      </p:cBhvr>
                                      <p:to>
                                        <p:strVal val="visible"/>
                                      </p:to>
                                    </p:set>
                                    <p:animEffect transition="in" filter="fade">
                                      <p:cBhvr>
                                        <p:cTn id="145" dur="500"/>
                                        <p:tgtEl>
                                          <p:spTgt spid="169"/>
                                        </p:tgtEl>
                                      </p:cBhvr>
                                    </p:animEffect>
                                  </p:childTnLst>
                                </p:cTn>
                              </p:par>
                            </p:childTnLst>
                          </p:cTn>
                        </p:par>
                        <p:par>
                          <p:cTn id="146" fill="hold">
                            <p:stCondLst>
                              <p:cond delay="1000"/>
                            </p:stCondLst>
                            <p:childTnLst>
                              <p:par>
                                <p:cTn id="147" presetID="10" presetClass="entr" presetSubtype="0" fill="hold" grpId="0" nodeType="afterEffect">
                                  <p:stCondLst>
                                    <p:cond delay="0"/>
                                  </p:stCondLst>
                                  <p:childTnLst>
                                    <p:set>
                                      <p:cBhvr>
                                        <p:cTn id="148" dur="1" fill="hold">
                                          <p:stCondLst>
                                            <p:cond delay="0"/>
                                          </p:stCondLst>
                                        </p:cTn>
                                        <p:tgtEl>
                                          <p:spTgt spid="170"/>
                                        </p:tgtEl>
                                        <p:attrNameLst>
                                          <p:attrName>style.visibility</p:attrName>
                                        </p:attrNameLst>
                                      </p:cBhvr>
                                      <p:to>
                                        <p:strVal val="visible"/>
                                      </p:to>
                                    </p:set>
                                    <p:animEffect transition="in" filter="fade">
                                      <p:cBhvr>
                                        <p:cTn id="149" dur="500"/>
                                        <p:tgtEl>
                                          <p:spTgt spid="170"/>
                                        </p:tgtEl>
                                      </p:cBhvr>
                                    </p:animEffect>
                                  </p:childTnLst>
                                </p:cTn>
                              </p:par>
                            </p:childTnLst>
                          </p:cTn>
                        </p:par>
                        <p:par>
                          <p:cTn id="150" fill="hold">
                            <p:stCondLst>
                              <p:cond delay="1500"/>
                            </p:stCondLst>
                            <p:childTnLst>
                              <p:par>
                                <p:cTn id="151" presetID="10" presetClass="entr" presetSubtype="0" fill="hold" grpId="0" nodeType="afterEffect">
                                  <p:stCondLst>
                                    <p:cond delay="0"/>
                                  </p:stCondLst>
                                  <p:childTnLst>
                                    <p:set>
                                      <p:cBhvr>
                                        <p:cTn id="152" dur="1" fill="hold">
                                          <p:stCondLst>
                                            <p:cond delay="0"/>
                                          </p:stCondLst>
                                        </p:cTn>
                                        <p:tgtEl>
                                          <p:spTgt spid="171"/>
                                        </p:tgtEl>
                                        <p:attrNameLst>
                                          <p:attrName>style.visibility</p:attrName>
                                        </p:attrNameLst>
                                      </p:cBhvr>
                                      <p:to>
                                        <p:strVal val="visible"/>
                                      </p:to>
                                    </p:set>
                                    <p:animEffect transition="in" filter="fade">
                                      <p:cBhvr>
                                        <p:cTn id="153" dur="500"/>
                                        <p:tgtEl>
                                          <p:spTgt spid="171"/>
                                        </p:tgtEl>
                                      </p:cBhvr>
                                    </p:animEffect>
                                  </p:childTnLst>
                                </p:cTn>
                              </p:par>
                            </p:childTnLst>
                          </p:cTn>
                        </p:par>
                        <p:par>
                          <p:cTn id="154" fill="hold">
                            <p:stCondLst>
                              <p:cond delay="2000"/>
                            </p:stCondLst>
                            <p:childTnLst>
                              <p:par>
                                <p:cTn id="155" presetID="10" presetClass="entr" presetSubtype="0" fill="hold" grpId="0" nodeType="afterEffect">
                                  <p:stCondLst>
                                    <p:cond delay="0"/>
                                  </p:stCondLst>
                                  <p:childTnLst>
                                    <p:set>
                                      <p:cBhvr>
                                        <p:cTn id="156" dur="1" fill="hold">
                                          <p:stCondLst>
                                            <p:cond delay="0"/>
                                          </p:stCondLst>
                                        </p:cTn>
                                        <p:tgtEl>
                                          <p:spTgt spid="172"/>
                                        </p:tgtEl>
                                        <p:attrNameLst>
                                          <p:attrName>style.visibility</p:attrName>
                                        </p:attrNameLst>
                                      </p:cBhvr>
                                      <p:to>
                                        <p:strVal val="visible"/>
                                      </p:to>
                                    </p:set>
                                    <p:animEffect transition="in" filter="fade">
                                      <p:cBhvr>
                                        <p:cTn id="157" dur="500"/>
                                        <p:tgtEl>
                                          <p:spTgt spid="172"/>
                                        </p:tgtEl>
                                      </p:cBhvr>
                                    </p:animEffect>
                                  </p:childTnLst>
                                </p:cTn>
                              </p:par>
                            </p:childTnLst>
                          </p:cTn>
                        </p:par>
                        <p:par>
                          <p:cTn id="158" fill="hold">
                            <p:stCondLst>
                              <p:cond delay="2500"/>
                            </p:stCondLst>
                            <p:childTnLst>
                              <p:par>
                                <p:cTn id="159" presetID="10" presetClass="entr" presetSubtype="0" fill="hold" grpId="0" nodeType="afterEffect">
                                  <p:stCondLst>
                                    <p:cond delay="0"/>
                                  </p:stCondLst>
                                  <p:childTnLst>
                                    <p:set>
                                      <p:cBhvr>
                                        <p:cTn id="160" dur="1" fill="hold">
                                          <p:stCondLst>
                                            <p:cond delay="0"/>
                                          </p:stCondLst>
                                        </p:cTn>
                                        <p:tgtEl>
                                          <p:spTgt spid="173"/>
                                        </p:tgtEl>
                                        <p:attrNameLst>
                                          <p:attrName>style.visibility</p:attrName>
                                        </p:attrNameLst>
                                      </p:cBhvr>
                                      <p:to>
                                        <p:strVal val="visible"/>
                                      </p:to>
                                    </p:set>
                                    <p:animEffect transition="in" filter="fade">
                                      <p:cBhvr>
                                        <p:cTn id="161" dur="500"/>
                                        <p:tgtEl>
                                          <p:spTgt spid="173"/>
                                        </p:tgtEl>
                                      </p:cBhvr>
                                    </p:animEffect>
                                  </p:childTnLst>
                                </p:cTn>
                              </p:par>
                            </p:childTnLst>
                          </p:cTn>
                        </p:par>
                        <p:par>
                          <p:cTn id="162" fill="hold">
                            <p:stCondLst>
                              <p:cond delay="3000"/>
                            </p:stCondLst>
                            <p:childTnLst>
                              <p:par>
                                <p:cTn id="163" presetID="16" presetClass="entr" presetSubtype="21" fill="hold" grpId="0" nodeType="afterEffect">
                                  <p:stCondLst>
                                    <p:cond delay="0"/>
                                  </p:stCondLst>
                                  <p:childTnLst>
                                    <p:set>
                                      <p:cBhvr>
                                        <p:cTn id="164" dur="1" fill="hold">
                                          <p:stCondLst>
                                            <p:cond delay="0"/>
                                          </p:stCondLst>
                                        </p:cTn>
                                        <p:tgtEl>
                                          <p:spTgt spid="174"/>
                                        </p:tgtEl>
                                        <p:attrNameLst>
                                          <p:attrName>style.visibility</p:attrName>
                                        </p:attrNameLst>
                                      </p:cBhvr>
                                      <p:to>
                                        <p:strVal val="visible"/>
                                      </p:to>
                                    </p:set>
                                    <p:animEffect transition="in" filter="barn(inVertical)">
                                      <p:cBhvr>
                                        <p:cTn id="165" dur="500"/>
                                        <p:tgtEl>
                                          <p:spTgt spid="174"/>
                                        </p:tgtEl>
                                      </p:cBhvr>
                                    </p:animEffect>
                                  </p:childTnLst>
                                </p:cTn>
                              </p:par>
                            </p:childTnLst>
                          </p:cTn>
                        </p:par>
                        <p:par>
                          <p:cTn id="166" fill="hold">
                            <p:stCondLst>
                              <p:cond delay="3500"/>
                            </p:stCondLst>
                            <p:childTnLst>
                              <p:par>
                                <p:cTn id="167" presetID="16" presetClass="entr" presetSubtype="21" fill="hold" grpId="0" nodeType="afterEffect">
                                  <p:stCondLst>
                                    <p:cond delay="0"/>
                                  </p:stCondLst>
                                  <p:childTnLst>
                                    <p:set>
                                      <p:cBhvr>
                                        <p:cTn id="168" dur="1" fill="hold">
                                          <p:stCondLst>
                                            <p:cond delay="0"/>
                                          </p:stCondLst>
                                        </p:cTn>
                                        <p:tgtEl>
                                          <p:spTgt spid="175"/>
                                        </p:tgtEl>
                                        <p:attrNameLst>
                                          <p:attrName>style.visibility</p:attrName>
                                        </p:attrNameLst>
                                      </p:cBhvr>
                                      <p:to>
                                        <p:strVal val="visible"/>
                                      </p:to>
                                    </p:set>
                                    <p:animEffect transition="in" filter="barn(inVertical)">
                                      <p:cBhvr>
                                        <p:cTn id="169" dur="500"/>
                                        <p:tgtEl>
                                          <p:spTgt spid="175"/>
                                        </p:tgtEl>
                                      </p:cBhvr>
                                    </p:animEffect>
                                  </p:childTnLst>
                                </p:cTn>
                              </p:par>
                            </p:childTnLst>
                          </p:cTn>
                        </p:par>
                        <p:par>
                          <p:cTn id="170" fill="hold">
                            <p:stCondLst>
                              <p:cond delay="4000"/>
                            </p:stCondLst>
                            <p:childTnLst>
                              <p:par>
                                <p:cTn id="171" presetID="16" presetClass="entr" presetSubtype="21" fill="hold" grpId="0" nodeType="afterEffect">
                                  <p:stCondLst>
                                    <p:cond delay="0"/>
                                  </p:stCondLst>
                                  <p:childTnLst>
                                    <p:set>
                                      <p:cBhvr>
                                        <p:cTn id="172" dur="1" fill="hold">
                                          <p:stCondLst>
                                            <p:cond delay="0"/>
                                          </p:stCondLst>
                                        </p:cTn>
                                        <p:tgtEl>
                                          <p:spTgt spid="176"/>
                                        </p:tgtEl>
                                        <p:attrNameLst>
                                          <p:attrName>style.visibility</p:attrName>
                                        </p:attrNameLst>
                                      </p:cBhvr>
                                      <p:to>
                                        <p:strVal val="visible"/>
                                      </p:to>
                                    </p:set>
                                    <p:animEffect transition="in" filter="barn(inVertical)">
                                      <p:cBhvr>
                                        <p:cTn id="173" dur="500"/>
                                        <p:tgtEl>
                                          <p:spTgt spid="176"/>
                                        </p:tgtEl>
                                      </p:cBhvr>
                                    </p:animEffect>
                                  </p:childTnLst>
                                </p:cTn>
                              </p:par>
                            </p:childTnLst>
                          </p:cTn>
                        </p:par>
                        <p:par>
                          <p:cTn id="174" fill="hold">
                            <p:stCondLst>
                              <p:cond delay="4500"/>
                            </p:stCondLst>
                            <p:childTnLst>
                              <p:par>
                                <p:cTn id="175" presetID="16" presetClass="entr" presetSubtype="21" fill="hold" grpId="0" nodeType="afterEffect">
                                  <p:stCondLst>
                                    <p:cond delay="0"/>
                                  </p:stCondLst>
                                  <p:childTnLst>
                                    <p:set>
                                      <p:cBhvr>
                                        <p:cTn id="176" dur="1" fill="hold">
                                          <p:stCondLst>
                                            <p:cond delay="0"/>
                                          </p:stCondLst>
                                        </p:cTn>
                                        <p:tgtEl>
                                          <p:spTgt spid="177"/>
                                        </p:tgtEl>
                                        <p:attrNameLst>
                                          <p:attrName>style.visibility</p:attrName>
                                        </p:attrNameLst>
                                      </p:cBhvr>
                                      <p:to>
                                        <p:strVal val="visible"/>
                                      </p:to>
                                    </p:set>
                                    <p:animEffect transition="in" filter="barn(inVertical)">
                                      <p:cBhvr>
                                        <p:cTn id="17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a:t>建设过程中碰到困难</a:t>
            </a:r>
            <a:endParaRPr lang="zh-CN" altLang="en-US"/>
          </a:p>
        </p:txBody>
      </p:sp>
      <p:sp>
        <p:nvSpPr>
          <p:cNvPr id="21" name="KSO_Shape"/>
          <p:cNvSpPr/>
          <p:nvPr>
            <p:custDataLst>
              <p:tags r:id="rId1"/>
            </p:custDataLst>
          </p:nvPr>
        </p:nvSpPr>
        <p:spPr bwMode="auto">
          <a:xfrm>
            <a:off x="2987839" y="3932440"/>
            <a:ext cx="1509322" cy="1476718"/>
          </a:xfrm>
          <a:custGeom>
            <a:avLst/>
            <a:gdLst>
              <a:gd name="T0" fmla="*/ 2147483646 w 11713"/>
              <a:gd name="T1" fmla="*/ 2147483646 h 12650"/>
              <a:gd name="T2" fmla="*/ 2147483646 w 11713"/>
              <a:gd name="T3" fmla="*/ 2147483646 h 12650"/>
              <a:gd name="T4" fmla="*/ 2147483646 w 11713"/>
              <a:gd name="T5" fmla="*/ 2147483646 h 12650"/>
              <a:gd name="T6" fmla="*/ 2147483646 w 11713"/>
              <a:gd name="T7" fmla="*/ 2147483646 h 12650"/>
              <a:gd name="T8" fmla="*/ 2147483646 w 11713"/>
              <a:gd name="T9" fmla="*/ 2147483646 h 12650"/>
              <a:gd name="T10" fmla="*/ 2147483646 w 11713"/>
              <a:gd name="T11" fmla="*/ 2147483646 h 12650"/>
              <a:gd name="T12" fmla="*/ 2147483646 w 11713"/>
              <a:gd name="T13" fmla="*/ 2147483646 h 12650"/>
              <a:gd name="T14" fmla="*/ 2147483646 w 11713"/>
              <a:gd name="T15" fmla="*/ 2147483646 h 12650"/>
              <a:gd name="T16" fmla="*/ 2147483646 w 11713"/>
              <a:gd name="T17" fmla="*/ 2147483646 h 12650"/>
              <a:gd name="T18" fmla="*/ 2147483646 w 11713"/>
              <a:gd name="T19" fmla="*/ 2147483646 h 12650"/>
              <a:gd name="T20" fmla="*/ 2147483646 w 11713"/>
              <a:gd name="T21" fmla="*/ 2147483646 h 12650"/>
              <a:gd name="T22" fmla="*/ 2147483646 w 11713"/>
              <a:gd name="T23" fmla="*/ 2147483646 h 12650"/>
              <a:gd name="T24" fmla="*/ 2147483646 w 11713"/>
              <a:gd name="T25" fmla="*/ 2147483646 h 12650"/>
              <a:gd name="T26" fmla="*/ 2147483646 w 11713"/>
              <a:gd name="T27" fmla="*/ 2147483646 h 12650"/>
              <a:gd name="T28" fmla="*/ 2147483646 w 11713"/>
              <a:gd name="T29" fmla="*/ 2147483646 h 12650"/>
              <a:gd name="T30" fmla="*/ 2147483646 w 11713"/>
              <a:gd name="T31" fmla="*/ 2147483646 h 12650"/>
              <a:gd name="T32" fmla="*/ 2147483646 w 11713"/>
              <a:gd name="T33" fmla="*/ 2147483646 h 12650"/>
              <a:gd name="T34" fmla="*/ 2147483646 w 11713"/>
              <a:gd name="T35" fmla="*/ 2147483646 h 12650"/>
              <a:gd name="T36" fmla="*/ 2147483646 w 11713"/>
              <a:gd name="T37" fmla="*/ 2147483646 h 12650"/>
              <a:gd name="T38" fmla="*/ 2147483646 w 11713"/>
              <a:gd name="T39" fmla="*/ 2147483646 h 12650"/>
              <a:gd name="T40" fmla="*/ 2147483646 w 11713"/>
              <a:gd name="T41" fmla="*/ 2147483646 h 12650"/>
              <a:gd name="T42" fmla="*/ 2147483646 w 11713"/>
              <a:gd name="T43" fmla="*/ 2147483646 h 12650"/>
              <a:gd name="T44" fmla="*/ 2147483646 w 11713"/>
              <a:gd name="T45" fmla="*/ 2147483646 h 12650"/>
              <a:gd name="T46" fmla="*/ 2147483646 w 11713"/>
              <a:gd name="T47" fmla="*/ 2147483646 h 12650"/>
              <a:gd name="T48" fmla="*/ 2147483646 w 11713"/>
              <a:gd name="T49" fmla="*/ 2147483646 h 12650"/>
              <a:gd name="T50" fmla="*/ 2147483646 w 11713"/>
              <a:gd name="T51" fmla="*/ 2147483646 h 12650"/>
              <a:gd name="T52" fmla="*/ 2147483646 w 11713"/>
              <a:gd name="T53" fmla="*/ 2147483646 h 12650"/>
              <a:gd name="T54" fmla="*/ 2147483646 w 11713"/>
              <a:gd name="T55" fmla="*/ 2147483646 h 12650"/>
              <a:gd name="T56" fmla="*/ 2147483646 w 11713"/>
              <a:gd name="T57" fmla="*/ 2147483646 h 12650"/>
              <a:gd name="T58" fmla="*/ 2147483646 w 11713"/>
              <a:gd name="T59" fmla="*/ 2147483646 h 12650"/>
              <a:gd name="T60" fmla="*/ 2147483646 w 11713"/>
              <a:gd name="T61" fmla="*/ 2147483646 h 12650"/>
              <a:gd name="T62" fmla="*/ 2147483646 w 11713"/>
              <a:gd name="T63" fmla="*/ 2147483646 h 12650"/>
              <a:gd name="T64" fmla="*/ 2147483646 w 11713"/>
              <a:gd name="T65" fmla="*/ 2147483646 h 12650"/>
              <a:gd name="T66" fmla="*/ 2147483646 w 11713"/>
              <a:gd name="T67" fmla="*/ 2147483646 h 12650"/>
              <a:gd name="T68" fmla="*/ 2147483646 w 11713"/>
              <a:gd name="T69" fmla="*/ 2147483646 h 12650"/>
              <a:gd name="T70" fmla="*/ 2147483646 w 11713"/>
              <a:gd name="T71" fmla="*/ 2147483646 h 12650"/>
              <a:gd name="T72" fmla="*/ 2147483646 w 11713"/>
              <a:gd name="T73" fmla="*/ 2147483646 h 12650"/>
              <a:gd name="T74" fmla="*/ 2147483646 w 11713"/>
              <a:gd name="T75" fmla="*/ 2147483646 h 12650"/>
              <a:gd name="T76" fmla="*/ 2147483646 w 11713"/>
              <a:gd name="T77" fmla="*/ 2147483646 h 12650"/>
              <a:gd name="T78" fmla="*/ 2147483646 w 11713"/>
              <a:gd name="T79" fmla="*/ 2147483646 h 12650"/>
              <a:gd name="T80" fmla="*/ 2147483646 w 11713"/>
              <a:gd name="T81" fmla="*/ 2147483646 h 12650"/>
              <a:gd name="T82" fmla="*/ 2147483646 w 11713"/>
              <a:gd name="T83" fmla="*/ 2147483646 h 12650"/>
              <a:gd name="T84" fmla="*/ 2147483646 w 11713"/>
              <a:gd name="T85" fmla="*/ 2147483646 h 12650"/>
              <a:gd name="T86" fmla="*/ 2147483646 w 11713"/>
              <a:gd name="T87" fmla="*/ 2147483646 h 12650"/>
              <a:gd name="T88" fmla="*/ 2147483646 w 11713"/>
              <a:gd name="T89" fmla="*/ 2147483646 h 12650"/>
              <a:gd name="T90" fmla="*/ 2147483646 w 11713"/>
              <a:gd name="T91" fmla="*/ 2147483646 h 12650"/>
              <a:gd name="T92" fmla="*/ 2147483646 w 11713"/>
              <a:gd name="T93" fmla="*/ 2147483646 h 12650"/>
              <a:gd name="T94" fmla="*/ 2147483646 w 11713"/>
              <a:gd name="T95" fmla="*/ 2147483646 h 12650"/>
              <a:gd name="T96" fmla="*/ 2147483646 w 11713"/>
              <a:gd name="T97" fmla="*/ 2147483646 h 12650"/>
              <a:gd name="T98" fmla="*/ 2147483646 w 11713"/>
              <a:gd name="T99" fmla="*/ 2147483646 h 12650"/>
              <a:gd name="T100" fmla="*/ 2147483646 w 11713"/>
              <a:gd name="T101" fmla="*/ 2147483646 h 12650"/>
              <a:gd name="T102" fmla="*/ 2147483646 w 11713"/>
              <a:gd name="T103" fmla="*/ 2147483646 h 12650"/>
              <a:gd name="T104" fmla="*/ 2147483646 w 11713"/>
              <a:gd name="T105" fmla="*/ 2147483646 h 12650"/>
              <a:gd name="T106" fmla="*/ 2147483646 w 11713"/>
              <a:gd name="T107" fmla="*/ 2147483646 h 12650"/>
              <a:gd name="T108" fmla="*/ 2147483646 w 11713"/>
              <a:gd name="T109" fmla="*/ 2147483646 h 12650"/>
              <a:gd name="T110" fmla="*/ 2147483646 w 11713"/>
              <a:gd name="T111" fmla="*/ 2147483646 h 12650"/>
              <a:gd name="T112" fmla="*/ 2147483646 w 11713"/>
              <a:gd name="T113" fmla="*/ 2147483646 h 12650"/>
              <a:gd name="T114" fmla="*/ 2147483646 w 11713"/>
              <a:gd name="T115" fmla="*/ 2147483646 h 12650"/>
              <a:gd name="T116" fmla="*/ 2147483646 w 11713"/>
              <a:gd name="T117" fmla="*/ 2147483646 h 12650"/>
              <a:gd name="T118" fmla="*/ 2147483646 w 11713"/>
              <a:gd name="T119" fmla="*/ 2147483646 h 12650"/>
              <a:gd name="T120" fmla="*/ 2147483646 w 11713"/>
              <a:gd name="T121" fmla="*/ 2147483646 h 12650"/>
              <a:gd name="T122" fmla="*/ 2147483646 w 11713"/>
              <a:gd name="T123" fmla="*/ 2147483646 h 126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713" h="12650">
                <a:moveTo>
                  <a:pt x="10716" y="5568"/>
                </a:moveTo>
                <a:lnTo>
                  <a:pt x="10716" y="5568"/>
                </a:lnTo>
                <a:lnTo>
                  <a:pt x="10759" y="5528"/>
                </a:lnTo>
                <a:lnTo>
                  <a:pt x="10801" y="5487"/>
                </a:lnTo>
                <a:lnTo>
                  <a:pt x="10843" y="5446"/>
                </a:lnTo>
                <a:lnTo>
                  <a:pt x="10884" y="5402"/>
                </a:lnTo>
                <a:lnTo>
                  <a:pt x="10924" y="5358"/>
                </a:lnTo>
                <a:lnTo>
                  <a:pt x="10962" y="5314"/>
                </a:lnTo>
                <a:lnTo>
                  <a:pt x="10999" y="5268"/>
                </a:lnTo>
                <a:lnTo>
                  <a:pt x="11035" y="5221"/>
                </a:lnTo>
                <a:lnTo>
                  <a:pt x="11070" y="5173"/>
                </a:lnTo>
                <a:lnTo>
                  <a:pt x="11103" y="5125"/>
                </a:lnTo>
                <a:lnTo>
                  <a:pt x="11136" y="5076"/>
                </a:lnTo>
                <a:lnTo>
                  <a:pt x="11167" y="5026"/>
                </a:lnTo>
                <a:lnTo>
                  <a:pt x="11196" y="4975"/>
                </a:lnTo>
                <a:lnTo>
                  <a:pt x="11224" y="4922"/>
                </a:lnTo>
                <a:lnTo>
                  <a:pt x="11251" y="4870"/>
                </a:lnTo>
                <a:lnTo>
                  <a:pt x="11278" y="4817"/>
                </a:lnTo>
                <a:lnTo>
                  <a:pt x="11302" y="4763"/>
                </a:lnTo>
                <a:lnTo>
                  <a:pt x="11325" y="4708"/>
                </a:lnTo>
                <a:lnTo>
                  <a:pt x="11346" y="4653"/>
                </a:lnTo>
                <a:lnTo>
                  <a:pt x="11366" y="4597"/>
                </a:lnTo>
                <a:lnTo>
                  <a:pt x="11385" y="4540"/>
                </a:lnTo>
                <a:lnTo>
                  <a:pt x="11402" y="4483"/>
                </a:lnTo>
                <a:lnTo>
                  <a:pt x="11417" y="4425"/>
                </a:lnTo>
                <a:lnTo>
                  <a:pt x="11431" y="4366"/>
                </a:lnTo>
                <a:lnTo>
                  <a:pt x="11444" y="4307"/>
                </a:lnTo>
                <a:lnTo>
                  <a:pt x="11454" y="4248"/>
                </a:lnTo>
                <a:lnTo>
                  <a:pt x="11463" y="4187"/>
                </a:lnTo>
                <a:lnTo>
                  <a:pt x="11471" y="4127"/>
                </a:lnTo>
                <a:lnTo>
                  <a:pt x="11477" y="4066"/>
                </a:lnTo>
                <a:lnTo>
                  <a:pt x="11481" y="4004"/>
                </a:lnTo>
                <a:lnTo>
                  <a:pt x="11484" y="3942"/>
                </a:lnTo>
                <a:lnTo>
                  <a:pt x="11484" y="3879"/>
                </a:lnTo>
                <a:lnTo>
                  <a:pt x="11484" y="3821"/>
                </a:lnTo>
                <a:lnTo>
                  <a:pt x="11482" y="3761"/>
                </a:lnTo>
                <a:lnTo>
                  <a:pt x="11478" y="3704"/>
                </a:lnTo>
                <a:lnTo>
                  <a:pt x="11473" y="3645"/>
                </a:lnTo>
                <a:lnTo>
                  <a:pt x="11466" y="3588"/>
                </a:lnTo>
                <a:lnTo>
                  <a:pt x="11457" y="3530"/>
                </a:lnTo>
                <a:lnTo>
                  <a:pt x="11448" y="3474"/>
                </a:lnTo>
                <a:lnTo>
                  <a:pt x="11436" y="3417"/>
                </a:lnTo>
                <a:lnTo>
                  <a:pt x="11424" y="3362"/>
                </a:lnTo>
                <a:lnTo>
                  <a:pt x="11410" y="3307"/>
                </a:lnTo>
                <a:lnTo>
                  <a:pt x="11394" y="3252"/>
                </a:lnTo>
                <a:lnTo>
                  <a:pt x="11378" y="3198"/>
                </a:lnTo>
                <a:lnTo>
                  <a:pt x="11360" y="3145"/>
                </a:lnTo>
                <a:lnTo>
                  <a:pt x="11340" y="3092"/>
                </a:lnTo>
                <a:lnTo>
                  <a:pt x="11320" y="3039"/>
                </a:lnTo>
                <a:lnTo>
                  <a:pt x="11298" y="2987"/>
                </a:lnTo>
                <a:lnTo>
                  <a:pt x="11275" y="2936"/>
                </a:lnTo>
                <a:lnTo>
                  <a:pt x="11250" y="2886"/>
                </a:lnTo>
                <a:lnTo>
                  <a:pt x="11225" y="2836"/>
                </a:lnTo>
                <a:lnTo>
                  <a:pt x="11198" y="2788"/>
                </a:lnTo>
                <a:lnTo>
                  <a:pt x="11170" y="2739"/>
                </a:lnTo>
                <a:lnTo>
                  <a:pt x="11141" y="2692"/>
                </a:lnTo>
                <a:lnTo>
                  <a:pt x="11110" y="2645"/>
                </a:lnTo>
                <a:lnTo>
                  <a:pt x="11079" y="2599"/>
                </a:lnTo>
                <a:lnTo>
                  <a:pt x="11047" y="2553"/>
                </a:lnTo>
                <a:lnTo>
                  <a:pt x="11013" y="2509"/>
                </a:lnTo>
                <a:lnTo>
                  <a:pt x="10978" y="2465"/>
                </a:lnTo>
                <a:lnTo>
                  <a:pt x="10942" y="2422"/>
                </a:lnTo>
                <a:lnTo>
                  <a:pt x="10906" y="2379"/>
                </a:lnTo>
                <a:lnTo>
                  <a:pt x="10868" y="2339"/>
                </a:lnTo>
                <a:lnTo>
                  <a:pt x="10828" y="2299"/>
                </a:lnTo>
                <a:lnTo>
                  <a:pt x="10789" y="2259"/>
                </a:lnTo>
                <a:lnTo>
                  <a:pt x="10748" y="2221"/>
                </a:lnTo>
                <a:lnTo>
                  <a:pt x="10706" y="2183"/>
                </a:lnTo>
                <a:lnTo>
                  <a:pt x="10664" y="2146"/>
                </a:lnTo>
                <a:lnTo>
                  <a:pt x="10621" y="2111"/>
                </a:lnTo>
                <a:lnTo>
                  <a:pt x="10576" y="2076"/>
                </a:lnTo>
                <a:lnTo>
                  <a:pt x="10531" y="2043"/>
                </a:lnTo>
                <a:lnTo>
                  <a:pt x="10485" y="2011"/>
                </a:lnTo>
                <a:lnTo>
                  <a:pt x="10438" y="1979"/>
                </a:lnTo>
                <a:lnTo>
                  <a:pt x="10390" y="1949"/>
                </a:lnTo>
                <a:lnTo>
                  <a:pt x="10341" y="1920"/>
                </a:lnTo>
                <a:lnTo>
                  <a:pt x="10292" y="1892"/>
                </a:lnTo>
                <a:lnTo>
                  <a:pt x="10242" y="1864"/>
                </a:lnTo>
                <a:lnTo>
                  <a:pt x="10190" y="1838"/>
                </a:lnTo>
                <a:lnTo>
                  <a:pt x="10139" y="1814"/>
                </a:lnTo>
                <a:lnTo>
                  <a:pt x="10087" y="1790"/>
                </a:lnTo>
                <a:lnTo>
                  <a:pt x="10034" y="1768"/>
                </a:lnTo>
                <a:lnTo>
                  <a:pt x="9981" y="1746"/>
                </a:lnTo>
                <a:lnTo>
                  <a:pt x="9926" y="1727"/>
                </a:lnTo>
                <a:lnTo>
                  <a:pt x="9871" y="1709"/>
                </a:lnTo>
                <a:lnTo>
                  <a:pt x="9816" y="1691"/>
                </a:lnTo>
                <a:lnTo>
                  <a:pt x="9759" y="1674"/>
                </a:lnTo>
                <a:lnTo>
                  <a:pt x="9703" y="1660"/>
                </a:lnTo>
                <a:lnTo>
                  <a:pt x="9645" y="1646"/>
                </a:lnTo>
                <a:lnTo>
                  <a:pt x="9588" y="1635"/>
                </a:lnTo>
                <a:lnTo>
                  <a:pt x="9529" y="1624"/>
                </a:lnTo>
                <a:lnTo>
                  <a:pt x="9471" y="1615"/>
                </a:lnTo>
                <a:lnTo>
                  <a:pt x="9411" y="1606"/>
                </a:lnTo>
                <a:lnTo>
                  <a:pt x="9352" y="1600"/>
                </a:lnTo>
                <a:lnTo>
                  <a:pt x="9292" y="1595"/>
                </a:lnTo>
                <a:lnTo>
                  <a:pt x="9232" y="1591"/>
                </a:lnTo>
                <a:lnTo>
                  <a:pt x="9170" y="1589"/>
                </a:lnTo>
                <a:lnTo>
                  <a:pt x="9110" y="1588"/>
                </a:lnTo>
                <a:lnTo>
                  <a:pt x="9044" y="1589"/>
                </a:lnTo>
                <a:lnTo>
                  <a:pt x="8979" y="1592"/>
                </a:lnTo>
                <a:lnTo>
                  <a:pt x="8915" y="1596"/>
                </a:lnTo>
                <a:lnTo>
                  <a:pt x="8852" y="1601"/>
                </a:lnTo>
                <a:lnTo>
                  <a:pt x="8788" y="1609"/>
                </a:lnTo>
                <a:lnTo>
                  <a:pt x="8725" y="1618"/>
                </a:lnTo>
                <a:lnTo>
                  <a:pt x="8664" y="1628"/>
                </a:lnTo>
                <a:lnTo>
                  <a:pt x="8602" y="1641"/>
                </a:lnTo>
                <a:lnTo>
                  <a:pt x="8570" y="1595"/>
                </a:lnTo>
                <a:lnTo>
                  <a:pt x="8537" y="1549"/>
                </a:lnTo>
                <a:lnTo>
                  <a:pt x="8505" y="1504"/>
                </a:lnTo>
                <a:lnTo>
                  <a:pt x="8471" y="1460"/>
                </a:lnTo>
                <a:lnTo>
                  <a:pt x="8437" y="1415"/>
                </a:lnTo>
                <a:lnTo>
                  <a:pt x="8402" y="1373"/>
                </a:lnTo>
                <a:lnTo>
                  <a:pt x="8366" y="1330"/>
                </a:lnTo>
                <a:lnTo>
                  <a:pt x="8330" y="1287"/>
                </a:lnTo>
                <a:lnTo>
                  <a:pt x="8292" y="1245"/>
                </a:lnTo>
                <a:lnTo>
                  <a:pt x="8254" y="1203"/>
                </a:lnTo>
                <a:lnTo>
                  <a:pt x="8217" y="1163"/>
                </a:lnTo>
                <a:lnTo>
                  <a:pt x="8177" y="1123"/>
                </a:lnTo>
                <a:lnTo>
                  <a:pt x="8137" y="1083"/>
                </a:lnTo>
                <a:lnTo>
                  <a:pt x="8098" y="1045"/>
                </a:lnTo>
                <a:lnTo>
                  <a:pt x="8057" y="1006"/>
                </a:lnTo>
                <a:lnTo>
                  <a:pt x="8015" y="968"/>
                </a:lnTo>
                <a:lnTo>
                  <a:pt x="7973" y="931"/>
                </a:lnTo>
                <a:lnTo>
                  <a:pt x="7931" y="894"/>
                </a:lnTo>
                <a:lnTo>
                  <a:pt x="7888" y="859"/>
                </a:lnTo>
                <a:lnTo>
                  <a:pt x="7844" y="823"/>
                </a:lnTo>
                <a:lnTo>
                  <a:pt x="7799" y="788"/>
                </a:lnTo>
                <a:lnTo>
                  <a:pt x="7754" y="754"/>
                </a:lnTo>
                <a:lnTo>
                  <a:pt x="7709" y="721"/>
                </a:lnTo>
                <a:lnTo>
                  <a:pt x="7663" y="687"/>
                </a:lnTo>
                <a:lnTo>
                  <a:pt x="7616" y="656"/>
                </a:lnTo>
                <a:lnTo>
                  <a:pt x="7569" y="625"/>
                </a:lnTo>
                <a:lnTo>
                  <a:pt x="7522" y="593"/>
                </a:lnTo>
                <a:lnTo>
                  <a:pt x="7474" y="563"/>
                </a:lnTo>
                <a:lnTo>
                  <a:pt x="7425" y="534"/>
                </a:lnTo>
                <a:lnTo>
                  <a:pt x="7376" y="506"/>
                </a:lnTo>
                <a:lnTo>
                  <a:pt x="7327" y="477"/>
                </a:lnTo>
                <a:lnTo>
                  <a:pt x="7277" y="450"/>
                </a:lnTo>
                <a:lnTo>
                  <a:pt x="7227" y="424"/>
                </a:lnTo>
                <a:lnTo>
                  <a:pt x="7176" y="398"/>
                </a:lnTo>
                <a:lnTo>
                  <a:pt x="7124" y="373"/>
                </a:lnTo>
                <a:lnTo>
                  <a:pt x="7072" y="349"/>
                </a:lnTo>
                <a:lnTo>
                  <a:pt x="7020" y="325"/>
                </a:lnTo>
                <a:lnTo>
                  <a:pt x="6968" y="302"/>
                </a:lnTo>
                <a:lnTo>
                  <a:pt x="6915" y="280"/>
                </a:lnTo>
                <a:lnTo>
                  <a:pt x="6860" y="259"/>
                </a:lnTo>
                <a:lnTo>
                  <a:pt x="6807" y="238"/>
                </a:lnTo>
                <a:lnTo>
                  <a:pt x="6753" y="218"/>
                </a:lnTo>
                <a:lnTo>
                  <a:pt x="6697" y="200"/>
                </a:lnTo>
                <a:lnTo>
                  <a:pt x="6642" y="182"/>
                </a:lnTo>
                <a:lnTo>
                  <a:pt x="6587" y="164"/>
                </a:lnTo>
                <a:lnTo>
                  <a:pt x="6531" y="148"/>
                </a:lnTo>
                <a:lnTo>
                  <a:pt x="6475" y="133"/>
                </a:lnTo>
                <a:lnTo>
                  <a:pt x="6417" y="117"/>
                </a:lnTo>
                <a:lnTo>
                  <a:pt x="6361" y="104"/>
                </a:lnTo>
                <a:lnTo>
                  <a:pt x="6304" y="91"/>
                </a:lnTo>
                <a:lnTo>
                  <a:pt x="6246" y="79"/>
                </a:lnTo>
                <a:lnTo>
                  <a:pt x="6188" y="67"/>
                </a:lnTo>
                <a:lnTo>
                  <a:pt x="6129" y="57"/>
                </a:lnTo>
                <a:lnTo>
                  <a:pt x="6071" y="47"/>
                </a:lnTo>
                <a:lnTo>
                  <a:pt x="6011" y="38"/>
                </a:lnTo>
                <a:lnTo>
                  <a:pt x="5953" y="30"/>
                </a:lnTo>
                <a:lnTo>
                  <a:pt x="5893" y="23"/>
                </a:lnTo>
                <a:lnTo>
                  <a:pt x="5833" y="17"/>
                </a:lnTo>
                <a:lnTo>
                  <a:pt x="5773" y="12"/>
                </a:lnTo>
                <a:lnTo>
                  <a:pt x="5713" y="7"/>
                </a:lnTo>
                <a:lnTo>
                  <a:pt x="5652" y="4"/>
                </a:lnTo>
                <a:lnTo>
                  <a:pt x="5590" y="2"/>
                </a:lnTo>
                <a:lnTo>
                  <a:pt x="5530" y="0"/>
                </a:lnTo>
                <a:lnTo>
                  <a:pt x="5468" y="0"/>
                </a:lnTo>
                <a:lnTo>
                  <a:pt x="5372" y="1"/>
                </a:lnTo>
                <a:lnTo>
                  <a:pt x="5276" y="4"/>
                </a:lnTo>
                <a:lnTo>
                  <a:pt x="5181" y="11"/>
                </a:lnTo>
                <a:lnTo>
                  <a:pt x="5086" y="19"/>
                </a:lnTo>
                <a:lnTo>
                  <a:pt x="4992" y="29"/>
                </a:lnTo>
                <a:lnTo>
                  <a:pt x="4899" y="42"/>
                </a:lnTo>
                <a:lnTo>
                  <a:pt x="4806" y="57"/>
                </a:lnTo>
                <a:lnTo>
                  <a:pt x="4715" y="73"/>
                </a:lnTo>
                <a:lnTo>
                  <a:pt x="4624" y="92"/>
                </a:lnTo>
                <a:lnTo>
                  <a:pt x="4534" y="114"/>
                </a:lnTo>
                <a:lnTo>
                  <a:pt x="4445" y="137"/>
                </a:lnTo>
                <a:lnTo>
                  <a:pt x="4357" y="162"/>
                </a:lnTo>
                <a:lnTo>
                  <a:pt x="4269" y="189"/>
                </a:lnTo>
                <a:lnTo>
                  <a:pt x="4183" y="218"/>
                </a:lnTo>
                <a:lnTo>
                  <a:pt x="4097" y="250"/>
                </a:lnTo>
                <a:lnTo>
                  <a:pt x="4014" y="283"/>
                </a:lnTo>
                <a:lnTo>
                  <a:pt x="3930" y="319"/>
                </a:lnTo>
                <a:lnTo>
                  <a:pt x="3848" y="355"/>
                </a:lnTo>
                <a:lnTo>
                  <a:pt x="3766" y="395"/>
                </a:lnTo>
                <a:lnTo>
                  <a:pt x="3687" y="436"/>
                </a:lnTo>
                <a:lnTo>
                  <a:pt x="3607" y="477"/>
                </a:lnTo>
                <a:lnTo>
                  <a:pt x="3530" y="522"/>
                </a:lnTo>
                <a:lnTo>
                  <a:pt x="3454" y="568"/>
                </a:lnTo>
                <a:lnTo>
                  <a:pt x="3379" y="616"/>
                </a:lnTo>
                <a:lnTo>
                  <a:pt x="3304" y="665"/>
                </a:lnTo>
                <a:lnTo>
                  <a:pt x="3231" y="717"/>
                </a:lnTo>
                <a:lnTo>
                  <a:pt x="3160" y="769"/>
                </a:lnTo>
                <a:lnTo>
                  <a:pt x="3090" y="823"/>
                </a:lnTo>
                <a:lnTo>
                  <a:pt x="3022" y="880"/>
                </a:lnTo>
                <a:lnTo>
                  <a:pt x="2955" y="937"/>
                </a:lnTo>
                <a:lnTo>
                  <a:pt x="2889" y="996"/>
                </a:lnTo>
                <a:lnTo>
                  <a:pt x="2825" y="1056"/>
                </a:lnTo>
                <a:lnTo>
                  <a:pt x="2763" y="1119"/>
                </a:lnTo>
                <a:lnTo>
                  <a:pt x="2701" y="1181"/>
                </a:lnTo>
                <a:lnTo>
                  <a:pt x="2641" y="1246"/>
                </a:lnTo>
                <a:lnTo>
                  <a:pt x="2584" y="1313"/>
                </a:lnTo>
                <a:lnTo>
                  <a:pt x="2528" y="1380"/>
                </a:lnTo>
                <a:lnTo>
                  <a:pt x="2473" y="1449"/>
                </a:lnTo>
                <a:lnTo>
                  <a:pt x="2420" y="1519"/>
                </a:lnTo>
                <a:lnTo>
                  <a:pt x="2369" y="1590"/>
                </a:lnTo>
                <a:lnTo>
                  <a:pt x="2319" y="1663"/>
                </a:lnTo>
                <a:lnTo>
                  <a:pt x="2272" y="1737"/>
                </a:lnTo>
                <a:lnTo>
                  <a:pt x="2226" y="1811"/>
                </a:lnTo>
                <a:lnTo>
                  <a:pt x="2181" y="1887"/>
                </a:lnTo>
                <a:lnTo>
                  <a:pt x="2139" y="1965"/>
                </a:lnTo>
                <a:lnTo>
                  <a:pt x="2098" y="2043"/>
                </a:lnTo>
                <a:lnTo>
                  <a:pt x="2061" y="2122"/>
                </a:lnTo>
                <a:lnTo>
                  <a:pt x="2024" y="2203"/>
                </a:lnTo>
                <a:lnTo>
                  <a:pt x="1990" y="2284"/>
                </a:lnTo>
                <a:lnTo>
                  <a:pt x="1957" y="2367"/>
                </a:lnTo>
                <a:lnTo>
                  <a:pt x="1926" y="2450"/>
                </a:lnTo>
                <a:lnTo>
                  <a:pt x="1898" y="2534"/>
                </a:lnTo>
                <a:lnTo>
                  <a:pt x="1872" y="2620"/>
                </a:lnTo>
                <a:lnTo>
                  <a:pt x="1848" y="2705"/>
                </a:lnTo>
                <a:lnTo>
                  <a:pt x="1826" y="2792"/>
                </a:lnTo>
                <a:lnTo>
                  <a:pt x="1806" y="2880"/>
                </a:lnTo>
                <a:lnTo>
                  <a:pt x="1788" y="2968"/>
                </a:lnTo>
                <a:lnTo>
                  <a:pt x="1774" y="3057"/>
                </a:lnTo>
                <a:lnTo>
                  <a:pt x="1760" y="3147"/>
                </a:lnTo>
                <a:lnTo>
                  <a:pt x="1750" y="3238"/>
                </a:lnTo>
                <a:lnTo>
                  <a:pt x="1741" y="3330"/>
                </a:lnTo>
                <a:lnTo>
                  <a:pt x="1735" y="3422"/>
                </a:lnTo>
                <a:lnTo>
                  <a:pt x="1732" y="3514"/>
                </a:lnTo>
                <a:lnTo>
                  <a:pt x="1730" y="3607"/>
                </a:lnTo>
                <a:lnTo>
                  <a:pt x="1731" y="3681"/>
                </a:lnTo>
                <a:lnTo>
                  <a:pt x="1733" y="3755"/>
                </a:lnTo>
                <a:lnTo>
                  <a:pt x="1737" y="3828"/>
                </a:lnTo>
                <a:lnTo>
                  <a:pt x="1742" y="3901"/>
                </a:lnTo>
                <a:lnTo>
                  <a:pt x="1750" y="3973"/>
                </a:lnTo>
                <a:lnTo>
                  <a:pt x="1758" y="4045"/>
                </a:lnTo>
                <a:lnTo>
                  <a:pt x="1768" y="4117"/>
                </a:lnTo>
                <a:lnTo>
                  <a:pt x="1779" y="4188"/>
                </a:lnTo>
                <a:lnTo>
                  <a:pt x="1730" y="4217"/>
                </a:lnTo>
                <a:lnTo>
                  <a:pt x="1681" y="4248"/>
                </a:lnTo>
                <a:lnTo>
                  <a:pt x="1632" y="4278"/>
                </a:lnTo>
                <a:lnTo>
                  <a:pt x="1584" y="4309"/>
                </a:lnTo>
                <a:lnTo>
                  <a:pt x="1537" y="4342"/>
                </a:lnTo>
                <a:lnTo>
                  <a:pt x="1490" y="4374"/>
                </a:lnTo>
                <a:lnTo>
                  <a:pt x="1443" y="4409"/>
                </a:lnTo>
                <a:lnTo>
                  <a:pt x="1397" y="4442"/>
                </a:lnTo>
                <a:lnTo>
                  <a:pt x="1352" y="4478"/>
                </a:lnTo>
                <a:lnTo>
                  <a:pt x="1307" y="4513"/>
                </a:lnTo>
                <a:lnTo>
                  <a:pt x="1263" y="4549"/>
                </a:lnTo>
                <a:lnTo>
                  <a:pt x="1219" y="4586"/>
                </a:lnTo>
                <a:lnTo>
                  <a:pt x="1176" y="4624"/>
                </a:lnTo>
                <a:lnTo>
                  <a:pt x="1134" y="4661"/>
                </a:lnTo>
                <a:lnTo>
                  <a:pt x="1093" y="4700"/>
                </a:lnTo>
                <a:lnTo>
                  <a:pt x="1052" y="4740"/>
                </a:lnTo>
                <a:lnTo>
                  <a:pt x="1011" y="4780"/>
                </a:lnTo>
                <a:lnTo>
                  <a:pt x="972" y="4821"/>
                </a:lnTo>
                <a:lnTo>
                  <a:pt x="933" y="4862"/>
                </a:lnTo>
                <a:lnTo>
                  <a:pt x="894" y="4904"/>
                </a:lnTo>
                <a:lnTo>
                  <a:pt x="857" y="4946"/>
                </a:lnTo>
                <a:lnTo>
                  <a:pt x="820" y="4989"/>
                </a:lnTo>
                <a:lnTo>
                  <a:pt x="784" y="5033"/>
                </a:lnTo>
                <a:lnTo>
                  <a:pt x="748" y="5077"/>
                </a:lnTo>
                <a:lnTo>
                  <a:pt x="714" y="5122"/>
                </a:lnTo>
                <a:lnTo>
                  <a:pt x="679" y="5167"/>
                </a:lnTo>
                <a:lnTo>
                  <a:pt x="646" y="5213"/>
                </a:lnTo>
                <a:lnTo>
                  <a:pt x="613" y="5259"/>
                </a:lnTo>
                <a:lnTo>
                  <a:pt x="581" y="5306"/>
                </a:lnTo>
                <a:lnTo>
                  <a:pt x="550" y="5354"/>
                </a:lnTo>
                <a:lnTo>
                  <a:pt x="519" y="5402"/>
                </a:lnTo>
                <a:lnTo>
                  <a:pt x="490" y="5450"/>
                </a:lnTo>
                <a:lnTo>
                  <a:pt x="461" y="5499"/>
                </a:lnTo>
                <a:lnTo>
                  <a:pt x="434" y="5548"/>
                </a:lnTo>
                <a:lnTo>
                  <a:pt x="406" y="5598"/>
                </a:lnTo>
                <a:lnTo>
                  <a:pt x="379" y="5648"/>
                </a:lnTo>
                <a:lnTo>
                  <a:pt x="354" y="5698"/>
                </a:lnTo>
                <a:lnTo>
                  <a:pt x="329" y="5750"/>
                </a:lnTo>
                <a:lnTo>
                  <a:pt x="305" y="5802"/>
                </a:lnTo>
                <a:lnTo>
                  <a:pt x="282" y="5854"/>
                </a:lnTo>
                <a:lnTo>
                  <a:pt x="259" y="5906"/>
                </a:lnTo>
                <a:lnTo>
                  <a:pt x="239" y="5960"/>
                </a:lnTo>
                <a:lnTo>
                  <a:pt x="218" y="6013"/>
                </a:lnTo>
                <a:lnTo>
                  <a:pt x="198" y="6066"/>
                </a:lnTo>
                <a:lnTo>
                  <a:pt x="179" y="6120"/>
                </a:lnTo>
                <a:lnTo>
                  <a:pt x="161" y="6175"/>
                </a:lnTo>
                <a:lnTo>
                  <a:pt x="145" y="6230"/>
                </a:lnTo>
                <a:lnTo>
                  <a:pt x="128" y="6285"/>
                </a:lnTo>
                <a:lnTo>
                  <a:pt x="113" y="6341"/>
                </a:lnTo>
                <a:lnTo>
                  <a:pt x="99" y="6397"/>
                </a:lnTo>
                <a:lnTo>
                  <a:pt x="85" y="6454"/>
                </a:lnTo>
                <a:lnTo>
                  <a:pt x="74" y="6510"/>
                </a:lnTo>
                <a:lnTo>
                  <a:pt x="62" y="6566"/>
                </a:lnTo>
                <a:lnTo>
                  <a:pt x="51" y="6624"/>
                </a:lnTo>
                <a:lnTo>
                  <a:pt x="41" y="6681"/>
                </a:lnTo>
                <a:lnTo>
                  <a:pt x="33" y="6740"/>
                </a:lnTo>
                <a:lnTo>
                  <a:pt x="25" y="6798"/>
                </a:lnTo>
                <a:lnTo>
                  <a:pt x="18" y="6857"/>
                </a:lnTo>
                <a:lnTo>
                  <a:pt x="13" y="6915"/>
                </a:lnTo>
                <a:lnTo>
                  <a:pt x="9" y="6975"/>
                </a:lnTo>
                <a:lnTo>
                  <a:pt x="5" y="7034"/>
                </a:lnTo>
                <a:lnTo>
                  <a:pt x="3" y="7094"/>
                </a:lnTo>
                <a:lnTo>
                  <a:pt x="0" y="7153"/>
                </a:lnTo>
                <a:lnTo>
                  <a:pt x="0" y="7214"/>
                </a:lnTo>
                <a:lnTo>
                  <a:pt x="1" y="7295"/>
                </a:lnTo>
                <a:lnTo>
                  <a:pt x="4" y="7377"/>
                </a:lnTo>
                <a:lnTo>
                  <a:pt x="9" y="7457"/>
                </a:lnTo>
                <a:lnTo>
                  <a:pt x="15" y="7538"/>
                </a:lnTo>
                <a:lnTo>
                  <a:pt x="23" y="7618"/>
                </a:lnTo>
                <a:lnTo>
                  <a:pt x="34" y="7697"/>
                </a:lnTo>
                <a:lnTo>
                  <a:pt x="46" y="7776"/>
                </a:lnTo>
                <a:lnTo>
                  <a:pt x="60" y="7854"/>
                </a:lnTo>
                <a:lnTo>
                  <a:pt x="77" y="7932"/>
                </a:lnTo>
                <a:lnTo>
                  <a:pt x="93" y="8010"/>
                </a:lnTo>
                <a:lnTo>
                  <a:pt x="113" y="8086"/>
                </a:lnTo>
                <a:lnTo>
                  <a:pt x="134" y="8161"/>
                </a:lnTo>
                <a:lnTo>
                  <a:pt x="156" y="8236"/>
                </a:lnTo>
                <a:lnTo>
                  <a:pt x="181" y="8311"/>
                </a:lnTo>
                <a:lnTo>
                  <a:pt x="206" y="8385"/>
                </a:lnTo>
                <a:lnTo>
                  <a:pt x="234" y="8458"/>
                </a:lnTo>
                <a:lnTo>
                  <a:pt x="264" y="8530"/>
                </a:lnTo>
                <a:lnTo>
                  <a:pt x="294" y="8601"/>
                </a:lnTo>
                <a:lnTo>
                  <a:pt x="326" y="8671"/>
                </a:lnTo>
                <a:lnTo>
                  <a:pt x="361" y="8741"/>
                </a:lnTo>
                <a:lnTo>
                  <a:pt x="395" y="8810"/>
                </a:lnTo>
                <a:lnTo>
                  <a:pt x="433" y="8878"/>
                </a:lnTo>
                <a:lnTo>
                  <a:pt x="471" y="8946"/>
                </a:lnTo>
                <a:lnTo>
                  <a:pt x="511" y="9011"/>
                </a:lnTo>
                <a:lnTo>
                  <a:pt x="552" y="9077"/>
                </a:lnTo>
                <a:lnTo>
                  <a:pt x="595" y="9141"/>
                </a:lnTo>
                <a:lnTo>
                  <a:pt x="638" y="9205"/>
                </a:lnTo>
                <a:lnTo>
                  <a:pt x="684" y="9267"/>
                </a:lnTo>
                <a:lnTo>
                  <a:pt x="731" y="9329"/>
                </a:lnTo>
                <a:lnTo>
                  <a:pt x="779" y="9388"/>
                </a:lnTo>
                <a:lnTo>
                  <a:pt x="829" y="9448"/>
                </a:lnTo>
                <a:lnTo>
                  <a:pt x="880" y="9506"/>
                </a:lnTo>
                <a:lnTo>
                  <a:pt x="931" y="9564"/>
                </a:lnTo>
                <a:lnTo>
                  <a:pt x="984" y="9620"/>
                </a:lnTo>
                <a:lnTo>
                  <a:pt x="1039" y="9674"/>
                </a:lnTo>
                <a:lnTo>
                  <a:pt x="1095" y="9729"/>
                </a:lnTo>
                <a:lnTo>
                  <a:pt x="1151" y="9781"/>
                </a:lnTo>
                <a:lnTo>
                  <a:pt x="1210" y="9833"/>
                </a:lnTo>
                <a:lnTo>
                  <a:pt x="1269" y="9883"/>
                </a:lnTo>
                <a:lnTo>
                  <a:pt x="1329" y="9932"/>
                </a:lnTo>
                <a:lnTo>
                  <a:pt x="1390" y="9981"/>
                </a:lnTo>
                <a:lnTo>
                  <a:pt x="1453" y="10026"/>
                </a:lnTo>
                <a:lnTo>
                  <a:pt x="1517" y="10072"/>
                </a:lnTo>
                <a:lnTo>
                  <a:pt x="1581" y="10116"/>
                </a:lnTo>
                <a:lnTo>
                  <a:pt x="1647" y="10159"/>
                </a:lnTo>
                <a:lnTo>
                  <a:pt x="1714" y="10200"/>
                </a:lnTo>
                <a:lnTo>
                  <a:pt x="1781" y="10240"/>
                </a:lnTo>
                <a:lnTo>
                  <a:pt x="1850" y="10278"/>
                </a:lnTo>
                <a:lnTo>
                  <a:pt x="1919" y="10316"/>
                </a:lnTo>
                <a:lnTo>
                  <a:pt x="1990" y="10351"/>
                </a:lnTo>
                <a:lnTo>
                  <a:pt x="2061" y="10386"/>
                </a:lnTo>
                <a:lnTo>
                  <a:pt x="2133" y="10418"/>
                </a:lnTo>
                <a:lnTo>
                  <a:pt x="2206" y="10449"/>
                </a:lnTo>
                <a:lnTo>
                  <a:pt x="2280" y="10480"/>
                </a:lnTo>
                <a:lnTo>
                  <a:pt x="2354" y="10508"/>
                </a:lnTo>
                <a:lnTo>
                  <a:pt x="2430" y="10535"/>
                </a:lnTo>
                <a:lnTo>
                  <a:pt x="2507" y="10560"/>
                </a:lnTo>
                <a:lnTo>
                  <a:pt x="2583" y="10583"/>
                </a:lnTo>
                <a:lnTo>
                  <a:pt x="2661" y="10605"/>
                </a:lnTo>
                <a:lnTo>
                  <a:pt x="2740" y="10626"/>
                </a:lnTo>
                <a:lnTo>
                  <a:pt x="2819" y="10645"/>
                </a:lnTo>
                <a:lnTo>
                  <a:pt x="2898" y="10661"/>
                </a:lnTo>
                <a:lnTo>
                  <a:pt x="2979" y="10677"/>
                </a:lnTo>
                <a:lnTo>
                  <a:pt x="3060" y="10691"/>
                </a:lnTo>
                <a:lnTo>
                  <a:pt x="3079" y="10697"/>
                </a:lnTo>
                <a:lnTo>
                  <a:pt x="3099" y="10704"/>
                </a:lnTo>
                <a:lnTo>
                  <a:pt x="3120" y="10713"/>
                </a:lnTo>
                <a:lnTo>
                  <a:pt x="3141" y="10723"/>
                </a:lnTo>
                <a:lnTo>
                  <a:pt x="3162" y="10736"/>
                </a:lnTo>
                <a:lnTo>
                  <a:pt x="3185" y="10752"/>
                </a:lnTo>
                <a:lnTo>
                  <a:pt x="3211" y="10772"/>
                </a:lnTo>
                <a:lnTo>
                  <a:pt x="3238" y="10796"/>
                </a:lnTo>
                <a:lnTo>
                  <a:pt x="3266" y="10826"/>
                </a:lnTo>
                <a:lnTo>
                  <a:pt x="3297" y="10861"/>
                </a:lnTo>
                <a:lnTo>
                  <a:pt x="3331" y="10902"/>
                </a:lnTo>
                <a:lnTo>
                  <a:pt x="3367" y="10950"/>
                </a:lnTo>
                <a:lnTo>
                  <a:pt x="3406" y="11005"/>
                </a:lnTo>
                <a:lnTo>
                  <a:pt x="3448" y="11068"/>
                </a:lnTo>
                <a:lnTo>
                  <a:pt x="3494" y="11140"/>
                </a:lnTo>
                <a:lnTo>
                  <a:pt x="3543" y="11220"/>
                </a:lnTo>
                <a:lnTo>
                  <a:pt x="3567" y="11263"/>
                </a:lnTo>
                <a:lnTo>
                  <a:pt x="3593" y="11305"/>
                </a:lnTo>
                <a:lnTo>
                  <a:pt x="3619" y="11346"/>
                </a:lnTo>
                <a:lnTo>
                  <a:pt x="3645" y="11387"/>
                </a:lnTo>
                <a:lnTo>
                  <a:pt x="3672" y="11427"/>
                </a:lnTo>
                <a:lnTo>
                  <a:pt x="3700" y="11467"/>
                </a:lnTo>
                <a:lnTo>
                  <a:pt x="3730" y="11506"/>
                </a:lnTo>
                <a:lnTo>
                  <a:pt x="3759" y="11545"/>
                </a:lnTo>
                <a:lnTo>
                  <a:pt x="3789" y="11583"/>
                </a:lnTo>
                <a:lnTo>
                  <a:pt x="3820" y="11620"/>
                </a:lnTo>
                <a:lnTo>
                  <a:pt x="3852" y="11658"/>
                </a:lnTo>
                <a:lnTo>
                  <a:pt x="3883" y="11694"/>
                </a:lnTo>
                <a:lnTo>
                  <a:pt x="3916" y="11730"/>
                </a:lnTo>
                <a:lnTo>
                  <a:pt x="3950" y="11765"/>
                </a:lnTo>
                <a:lnTo>
                  <a:pt x="3983" y="11800"/>
                </a:lnTo>
                <a:lnTo>
                  <a:pt x="4018" y="11834"/>
                </a:lnTo>
                <a:lnTo>
                  <a:pt x="4053" y="11868"/>
                </a:lnTo>
                <a:lnTo>
                  <a:pt x="4089" y="11901"/>
                </a:lnTo>
                <a:lnTo>
                  <a:pt x="4125" y="11934"/>
                </a:lnTo>
                <a:lnTo>
                  <a:pt x="4162" y="11965"/>
                </a:lnTo>
                <a:lnTo>
                  <a:pt x="4199" y="11996"/>
                </a:lnTo>
                <a:lnTo>
                  <a:pt x="4237" y="12026"/>
                </a:lnTo>
                <a:lnTo>
                  <a:pt x="4276" y="12057"/>
                </a:lnTo>
                <a:lnTo>
                  <a:pt x="4314" y="12086"/>
                </a:lnTo>
                <a:lnTo>
                  <a:pt x="4353" y="12114"/>
                </a:lnTo>
                <a:lnTo>
                  <a:pt x="4393" y="12142"/>
                </a:lnTo>
                <a:lnTo>
                  <a:pt x="4433" y="12170"/>
                </a:lnTo>
                <a:lnTo>
                  <a:pt x="4474" y="12196"/>
                </a:lnTo>
                <a:lnTo>
                  <a:pt x="4515" y="12222"/>
                </a:lnTo>
                <a:lnTo>
                  <a:pt x="4557" y="12247"/>
                </a:lnTo>
                <a:lnTo>
                  <a:pt x="4598" y="12272"/>
                </a:lnTo>
                <a:lnTo>
                  <a:pt x="4640" y="12295"/>
                </a:lnTo>
                <a:lnTo>
                  <a:pt x="4683" y="12319"/>
                </a:lnTo>
                <a:lnTo>
                  <a:pt x="4726" y="12341"/>
                </a:lnTo>
                <a:lnTo>
                  <a:pt x="4770" y="12363"/>
                </a:lnTo>
                <a:lnTo>
                  <a:pt x="4813" y="12384"/>
                </a:lnTo>
                <a:lnTo>
                  <a:pt x="4857" y="12404"/>
                </a:lnTo>
                <a:lnTo>
                  <a:pt x="4902" y="12423"/>
                </a:lnTo>
                <a:lnTo>
                  <a:pt x="4946" y="12442"/>
                </a:lnTo>
                <a:lnTo>
                  <a:pt x="4992" y="12460"/>
                </a:lnTo>
                <a:lnTo>
                  <a:pt x="5037" y="12477"/>
                </a:lnTo>
                <a:lnTo>
                  <a:pt x="5083" y="12493"/>
                </a:lnTo>
                <a:lnTo>
                  <a:pt x="5128" y="12509"/>
                </a:lnTo>
                <a:lnTo>
                  <a:pt x="5175" y="12524"/>
                </a:lnTo>
                <a:lnTo>
                  <a:pt x="5221" y="12538"/>
                </a:lnTo>
                <a:lnTo>
                  <a:pt x="5268" y="12552"/>
                </a:lnTo>
                <a:lnTo>
                  <a:pt x="5314" y="12564"/>
                </a:lnTo>
                <a:lnTo>
                  <a:pt x="5361" y="12576"/>
                </a:lnTo>
                <a:lnTo>
                  <a:pt x="5409" y="12586"/>
                </a:lnTo>
                <a:lnTo>
                  <a:pt x="5456" y="12597"/>
                </a:lnTo>
                <a:lnTo>
                  <a:pt x="5503" y="12606"/>
                </a:lnTo>
                <a:lnTo>
                  <a:pt x="5551" y="12614"/>
                </a:lnTo>
                <a:lnTo>
                  <a:pt x="5599" y="12622"/>
                </a:lnTo>
                <a:lnTo>
                  <a:pt x="5647" y="12628"/>
                </a:lnTo>
                <a:lnTo>
                  <a:pt x="5695" y="12634"/>
                </a:lnTo>
                <a:lnTo>
                  <a:pt x="5743" y="12639"/>
                </a:lnTo>
                <a:lnTo>
                  <a:pt x="5791" y="12643"/>
                </a:lnTo>
                <a:lnTo>
                  <a:pt x="5839" y="12646"/>
                </a:lnTo>
                <a:lnTo>
                  <a:pt x="5888" y="12649"/>
                </a:lnTo>
                <a:lnTo>
                  <a:pt x="5936" y="12650"/>
                </a:lnTo>
                <a:lnTo>
                  <a:pt x="5985" y="12650"/>
                </a:lnTo>
                <a:lnTo>
                  <a:pt x="6033" y="12650"/>
                </a:lnTo>
                <a:lnTo>
                  <a:pt x="6082" y="12649"/>
                </a:lnTo>
                <a:lnTo>
                  <a:pt x="6130" y="12647"/>
                </a:lnTo>
                <a:lnTo>
                  <a:pt x="6174" y="12641"/>
                </a:lnTo>
                <a:lnTo>
                  <a:pt x="6217" y="12634"/>
                </a:lnTo>
                <a:lnTo>
                  <a:pt x="6260" y="12627"/>
                </a:lnTo>
                <a:lnTo>
                  <a:pt x="6303" y="12620"/>
                </a:lnTo>
                <a:lnTo>
                  <a:pt x="6345" y="12611"/>
                </a:lnTo>
                <a:lnTo>
                  <a:pt x="6388" y="12602"/>
                </a:lnTo>
                <a:lnTo>
                  <a:pt x="6430" y="12593"/>
                </a:lnTo>
                <a:lnTo>
                  <a:pt x="6473" y="12582"/>
                </a:lnTo>
                <a:lnTo>
                  <a:pt x="6515" y="12571"/>
                </a:lnTo>
                <a:lnTo>
                  <a:pt x="6556" y="12559"/>
                </a:lnTo>
                <a:lnTo>
                  <a:pt x="6598" y="12548"/>
                </a:lnTo>
                <a:lnTo>
                  <a:pt x="6640" y="12534"/>
                </a:lnTo>
                <a:lnTo>
                  <a:pt x="6682" y="12520"/>
                </a:lnTo>
                <a:lnTo>
                  <a:pt x="6722" y="12507"/>
                </a:lnTo>
                <a:lnTo>
                  <a:pt x="6763" y="12492"/>
                </a:lnTo>
                <a:lnTo>
                  <a:pt x="6804" y="12477"/>
                </a:lnTo>
                <a:lnTo>
                  <a:pt x="6845" y="12461"/>
                </a:lnTo>
                <a:lnTo>
                  <a:pt x="6884" y="12444"/>
                </a:lnTo>
                <a:lnTo>
                  <a:pt x="6924" y="12426"/>
                </a:lnTo>
                <a:lnTo>
                  <a:pt x="6964" y="12409"/>
                </a:lnTo>
                <a:lnTo>
                  <a:pt x="7003" y="12390"/>
                </a:lnTo>
                <a:lnTo>
                  <a:pt x="7042" y="12371"/>
                </a:lnTo>
                <a:lnTo>
                  <a:pt x="7081" y="12351"/>
                </a:lnTo>
                <a:lnTo>
                  <a:pt x="7119" y="12331"/>
                </a:lnTo>
                <a:lnTo>
                  <a:pt x="7157" y="12311"/>
                </a:lnTo>
                <a:lnTo>
                  <a:pt x="7194" y="12290"/>
                </a:lnTo>
                <a:lnTo>
                  <a:pt x="7232" y="12268"/>
                </a:lnTo>
                <a:lnTo>
                  <a:pt x="7269" y="12245"/>
                </a:lnTo>
                <a:lnTo>
                  <a:pt x="7305" y="12222"/>
                </a:lnTo>
                <a:lnTo>
                  <a:pt x="7342" y="12199"/>
                </a:lnTo>
                <a:lnTo>
                  <a:pt x="7377" y="12175"/>
                </a:lnTo>
                <a:lnTo>
                  <a:pt x="7413" y="12150"/>
                </a:lnTo>
                <a:lnTo>
                  <a:pt x="7447" y="12125"/>
                </a:lnTo>
                <a:lnTo>
                  <a:pt x="7482" y="12099"/>
                </a:lnTo>
                <a:lnTo>
                  <a:pt x="7516" y="12072"/>
                </a:lnTo>
                <a:lnTo>
                  <a:pt x="7549" y="12045"/>
                </a:lnTo>
                <a:lnTo>
                  <a:pt x="7582" y="12018"/>
                </a:lnTo>
                <a:lnTo>
                  <a:pt x="7615" y="11990"/>
                </a:lnTo>
                <a:lnTo>
                  <a:pt x="7647" y="11962"/>
                </a:lnTo>
                <a:lnTo>
                  <a:pt x="7679" y="11932"/>
                </a:lnTo>
                <a:lnTo>
                  <a:pt x="7709" y="11903"/>
                </a:lnTo>
                <a:lnTo>
                  <a:pt x="7741" y="11873"/>
                </a:lnTo>
                <a:lnTo>
                  <a:pt x="7771" y="11843"/>
                </a:lnTo>
                <a:lnTo>
                  <a:pt x="7800" y="11811"/>
                </a:lnTo>
                <a:lnTo>
                  <a:pt x="7829" y="11780"/>
                </a:lnTo>
                <a:lnTo>
                  <a:pt x="7858" y="11748"/>
                </a:lnTo>
                <a:lnTo>
                  <a:pt x="7886" y="11715"/>
                </a:lnTo>
                <a:lnTo>
                  <a:pt x="7913" y="11683"/>
                </a:lnTo>
                <a:lnTo>
                  <a:pt x="7939" y="11649"/>
                </a:lnTo>
                <a:lnTo>
                  <a:pt x="7965" y="11615"/>
                </a:lnTo>
                <a:lnTo>
                  <a:pt x="7991" y="11581"/>
                </a:lnTo>
                <a:lnTo>
                  <a:pt x="8016" y="11546"/>
                </a:lnTo>
                <a:lnTo>
                  <a:pt x="8040" y="11511"/>
                </a:lnTo>
                <a:lnTo>
                  <a:pt x="8063" y="11474"/>
                </a:lnTo>
                <a:lnTo>
                  <a:pt x="8086" y="11438"/>
                </a:lnTo>
                <a:lnTo>
                  <a:pt x="8109" y="11401"/>
                </a:lnTo>
                <a:lnTo>
                  <a:pt x="8130" y="11364"/>
                </a:lnTo>
                <a:lnTo>
                  <a:pt x="8151" y="11327"/>
                </a:lnTo>
                <a:lnTo>
                  <a:pt x="8172" y="11288"/>
                </a:lnTo>
                <a:lnTo>
                  <a:pt x="8191" y="11249"/>
                </a:lnTo>
                <a:lnTo>
                  <a:pt x="8209" y="11211"/>
                </a:lnTo>
                <a:lnTo>
                  <a:pt x="8228" y="11171"/>
                </a:lnTo>
                <a:lnTo>
                  <a:pt x="8245" y="11131"/>
                </a:lnTo>
                <a:lnTo>
                  <a:pt x="8262" y="11091"/>
                </a:lnTo>
                <a:lnTo>
                  <a:pt x="8288" y="11021"/>
                </a:lnTo>
                <a:lnTo>
                  <a:pt x="8312" y="10950"/>
                </a:lnTo>
                <a:lnTo>
                  <a:pt x="8334" y="10879"/>
                </a:lnTo>
                <a:lnTo>
                  <a:pt x="8354" y="10808"/>
                </a:lnTo>
                <a:lnTo>
                  <a:pt x="8371" y="10737"/>
                </a:lnTo>
                <a:lnTo>
                  <a:pt x="8387" y="10665"/>
                </a:lnTo>
                <a:lnTo>
                  <a:pt x="8401" y="10594"/>
                </a:lnTo>
                <a:lnTo>
                  <a:pt x="8412" y="10522"/>
                </a:lnTo>
                <a:lnTo>
                  <a:pt x="8421" y="10449"/>
                </a:lnTo>
                <a:lnTo>
                  <a:pt x="8429" y="10377"/>
                </a:lnTo>
                <a:lnTo>
                  <a:pt x="8434" y="10305"/>
                </a:lnTo>
                <a:lnTo>
                  <a:pt x="8437" y="10233"/>
                </a:lnTo>
                <a:lnTo>
                  <a:pt x="8438" y="10161"/>
                </a:lnTo>
                <a:lnTo>
                  <a:pt x="8437" y="10089"/>
                </a:lnTo>
                <a:lnTo>
                  <a:pt x="8433" y="10017"/>
                </a:lnTo>
                <a:lnTo>
                  <a:pt x="8428" y="9946"/>
                </a:lnTo>
                <a:lnTo>
                  <a:pt x="8419" y="9874"/>
                </a:lnTo>
                <a:lnTo>
                  <a:pt x="8410" y="9803"/>
                </a:lnTo>
                <a:lnTo>
                  <a:pt x="8397" y="9732"/>
                </a:lnTo>
                <a:lnTo>
                  <a:pt x="8383" y="9661"/>
                </a:lnTo>
                <a:lnTo>
                  <a:pt x="8366" y="9591"/>
                </a:lnTo>
                <a:lnTo>
                  <a:pt x="8347" y="9521"/>
                </a:lnTo>
                <a:lnTo>
                  <a:pt x="8326" y="9451"/>
                </a:lnTo>
                <a:lnTo>
                  <a:pt x="8302" y="9381"/>
                </a:lnTo>
                <a:lnTo>
                  <a:pt x="8276" y="9312"/>
                </a:lnTo>
                <a:lnTo>
                  <a:pt x="8249" y="9244"/>
                </a:lnTo>
                <a:lnTo>
                  <a:pt x="8218" y="9176"/>
                </a:lnTo>
                <a:lnTo>
                  <a:pt x="8185" y="9108"/>
                </a:lnTo>
                <a:lnTo>
                  <a:pt x="8151" y="9042"/>
                </a:lnTo>
                <a:lnTo>
                  <a:pt x="8113" y="8975"/>
                </a:lnTo>
                <a:lnTo>
                  <a:pt x="8074" y="8909"/>
                </a:lnTo>
                <a:lnTo>
                  <a:pt x="8032" y="8844"/>
                </a:lnTo>
                <a:lnTo>
                  <a:pt x="8002" y="8803"/>
                </a:lnTo>
                <a:lnTo>
                  <a:pt x="7970" y="8765"/>
                </a:lnTo>
                <a:lnTo>
                  <a:pt x="7939" y="8726"/>
                </a:lnTo>
                <a:lnTo>
                  <a:pt x="7908" y="8689"/>
                </a:lnTo>
                <a:lnTo>
                  <a:pt x="7875" y="8652"/>
                </a:lnTo>
                <a:lnTo>
                  <a:pt x="7842" y="8617"/>
                </a:lnTo>
                <a:lnTo>
                  <a:pt x="7807" y="8581"/>
                </a:lnTo>
                <a:lnTo>
                  <a:pt x="7774" y="8548"/>
                </a:lnTo>
                <a:lnTo>
                  <a:pt x="7738" y="8514"/>
                </a:lnTo>
                <a:lnTo>
                  <a:pt x="7703" y="8482"/>
                </a:lnTo>
                <a:lnTo>
                  <a:pt x="7667" y="8450"/>
                </a:lnTo>
                <a:lnTo>
                  <a:pt x="7631" y="8420"/>
                </a:lnTo>
                <a:lnTo>
                  <a:pt x="7593" y="8390"/>
                </a:lnTo>
                <a:lnTo>
                  <a:pt x="7556" y="8362"/>
                </a:lnTo>
                <a:lnTo>
                  <a:pt x="7518" y="8333"/>
                </a:lnTo>
                <a:lnTo>
                  <a:pt x="7480" y="8306"/>
                </a:lnTo>
                <a:lnTo>
                  <a:pt x="7441" y="8280"/>
                </a:lnTo>
                <a:lnTo>
                  <a:pt x="7401" y="8255"/>
                </a:lnTo>
                <a:lnTo>
                  <a:pt x="7362" y="8231"/>
                </a:lnTo>
                <a:lnTo>
                  <a:pt x="7322" y="8208"/>
                </a:lnTo>
                <a:lnTo>
                  <a:pt x="7281" y="8185"/>
                </a:lnTo>
                <a:lnTo>
                  <a:pt x="7240" y="8164"/>
                </a:lnTo>
                <a:lnTo>
                  <a:pt x="7200" y="8143"/>
                </a:lnTo>
                <a:lnTo>
                  <a:pt x="7158" y="8124"/>
                </a:lnTo>
                <a:lnTo>
                  <a:pt x="7116" y="8105"/>
                </a:lnTo>
                <a:lnTo>
                  <a:pt x="7073" y="8087"/>
                </a:lnTo>
                <a:lnTo>
                  <a:pt x="7032" y="8070"/>
                </a:lnTo>
                <a:lnTo>
                  <a:pt x="6989" y="8055"/>
                </a:lnTo>
                <a:lnTo>
                  <a:pt x="6945" y="8040"/>
                </a:lnTo>
                <a:lnTo>
                  <a:pt x="6902" y="8026"/>
                </a:lnTo>
                <a:lnTo>
                  <a:pt x="6858" y="8013"/>
                </a:lnTo>
                <a:lnTo>
                  <a:pt x="6814" y="8001"/>
                </a:lnTo>
                <a:lnTo>
                  <a:pt x="6770" y="7990"/>
                </a:lnTo>
                <a:lnTo>
                  <a:pt x="6727" y="7980"/>
                </a:lnTo>
                <a:lnTo>
                  <a:pt x="6682" y="7971"/>
                </a:lnTo>
                <a:lnTo>
                  <a:pt x="6638" y="7964"/>
                </a:lnTo>
                <a:lnTo>
                  <a:pt x="6593" y="7956"/>
                </a:lnTo>
                <a:lnTo>
                  <a:pt x="6548" y="7950"/>
                </a:lnTo>
                <a:lnTo>
                  <a:pt x="6503" y="7945"/>
                </a:lnTo>
                <a:lnTo>
                  <a:pt x="6458" y="7941"/>
                </a:lnTo>
                <a:lnTo>
                  <a:pt x="6413" y="7938"/>
                </a:lnTo>
                <a:lnTo>
                  <a:pt x="6367" y="7936"/>
                </a:lnTo>
                <a:lnTo>
                  <a:pt x="6322" y="7935"/>
                </a:lnTo>
                <a:lnTo>
                  <a:pt x="6277" y="7935"/>
                </a:lnTo>
                <a:lnTo>
                  <a:pt x="6232" y="7936"/>
                </a:lnTo>
                <a:lnTo>
                  <a:pt x="6187" y="7938"/>
                </a:lnTo>
                <a:lnTo>
                  <a:pt x="6141" y="7941"/>
                </a:lnTo>
                <a:lnTo>
                  <a:pt x="6096" y="7945"/>
                </a:lnTo>
                <a:lnTo>
                  <a:pt x="6050" y="7950"/>
                </a:lnTo>
                <a:lnTo>
                  <a:pt x="6005" y="7955"/>
                </a:lnTo>
                <a:lnTo>
                  <a:pt x="5959" y="7963"/>
                </a:lnTo>
                <a:lnTo>
                  <a:pt x="5914" y="7971"/>
                </a:lnTo>
                <a:lnTo>
                  <a:pt x="5869" y="7980"/>
                </a:lnTo>
                <a:lnTo>
                  <a:pt x="5824" y="7991"/>
                </a:lnTo>
                <a:lnTo>
                  <a:pt x="5779" y="8002"/>
                </a:lnTo>
                <a:lnTo>
                  <a:pt x="5735" y="8015"/>
                </a:lnTo>
                <a:lnTo>
                  <a:pt x="5690" y="8029"/>
                </a:lnTo>
                <a:lnTo>
                  <a:pt x="5645" y="8042"/>
                </a:lnTo>
                <a:lnTo>
                  <a:pt x="5601" y="8058"/>
                </a:lnTo>
                <a:lnTo>
                  <a:pt x="5556" y="8074"/>
                </a:lnTo>
                <a:lnTo>
                  <a:pt x="5512" y="8092"/>
                </a:lnTo>
                <a:lnTo>
                  <a:pt x="5468" y="8112"/>
                </a:lnTo>
                <a:lnTo>
                  <a:pt x="5425" y="8132"/>
                </a:lnTo>
                <a:lnTo>
                  <a:pt x="5382" y="8153"/>
                </a:lnTo>
                <a:lnTo>
                  <a:pt x="5344" y="8172"/>
                </a:lnTo>
                <a:lnTo>
                  <a:pt x="5307" y="8192"/>
                </a:lnTo>
                <a:lnTo>
                  <a:pt x="5271" y="8213"/>
                </a:lnTo>
                <a:lnTo>
                  <a:pt x="5234" y="8235"/>
                </a:lnTo>
                <a:lnTo>
                  <a:pt x="5199" y="8258"/>
                </a:lnTo>
                <a:lnTo>
                  <a:pt x="5164" y="8282"/>
                </a:lnTo>
                <a:lnTo>
                  <a:pt x="5130" y="8306"/>
                </a:lnTo>
                <a:lnTo>
                  <a:pt x="5096" y="8332"/>
                </a:lnTo>
                <a:lnTo>
                  <a:pt x="5063" y="8359"/>
                </a:lnTo>
                <a:lnTo>
                  <a:pt x="5031" y="8385"/>
                </a:lnTo>
                <a:lnTo>
                  <a:pt x="4998" y="8413"/>
                </a:lnTo>
                <a:lnTo>
                  <a:pt x="4967" y="8441"/>
                </a:lnTo>
                <a:lnTo>
                  <a:pt x="4937" y="8470"/>
                </a:lnTo>
                <a:lnTo>
                  <a:pt x="4906" y="8500"/>
                </a:lnTo>
                <a:lnTo>
                  <a:pt x="4877" y="8530"/>
                </a:lnTo>
                <a:lnTo>
                  <a:pt x="4849" y="8561"/>
                </a:lnTo>
                <a:lnTo>
                  <a:pt x="4821" y="8594"/>
                </a:lnTo>
                <a:lnTo>
                  <a:pt x="4794" y="8625"/>
                </a:lnTo>
                <a:lnTo>
                  <a:pt x="4766" y="8658"/>
                </a:lnTo>
                <a:lnTo>
                  <a:pt x="4740" y="8692"/>
                </a:lnTo>
                <a:lnTo>
                  <a:pt x="4715" y="8726"/>
                </a:lnTo>
                <a:lnTo>
                  <a:pt x="4691" y="8761"/>
                </a:lnTo>
                <a:lnTo>
                  <a:pt x="4667" y="8795"/>
                </a:lnTo>
                <a:lnTo>
                  <a:pt x="4644" y="8832"/>
                </a:lnTo>
                <a:lnTo>
                  <a:pt x="4622" y="8867"/>
                </a:lnTo>
                <a:lnTo>
                  <a:pt x="4600" y="8904"/>
                </a:lnTo>
                <a:lnTo>
                  <a:pt x="4580" y="8941"/>
                </a:lnTo>
                <a:lnTo>
                  <a:pt x="4560" y="8978"/>
                </a:lnTo>
                <a:lnTo>
                  <a:pt x="4541" y="9017"/>
                </a:lnTo>
                <a:lnTo>
                  <a:pt x="4523" y="9054"/>
                </a:lnTo>
                <a:lnTo>
                  <a:pt x="4505" y="9093"/>
                </a:lnTo>
                <a:lnTo>
                  <a:pt x="4489" y="9132"/>
                </a:lnTo>
                <a:lnTo>
                  <a:pt x="4473" y="9171"/>
                </a:lnTo>
                <a:lnTo>
                  <a:pt x="4458" y="9211"/>
                </a:lnTo>
                <a:lnTo>
                  <a:pt x="4444" y="9250"/>
                </a:lnTo>
                <a:lnTo>
                  <a:pt x="4430" y="9291"/>
                </a:lnTo>
                <a:lnTo>
                  <a:pt x="4419" y="9332"/>
                </a:lnTo>
                <a:lnTo>
                  <a:pt x="4407" y="9373"/>
                </a:lnTo>
                <a:lnTo>
                  <a:pt x="4397" y="9413"/>
                </a:lnTo>
                <a:lnTo>
                  <a:pt x="4387" y="9454"/>
                </a:lnTo>
                <a:lnTo>
                  <a:pt x="4378" y="9496"/>
                </a:lnTo>
                <a:lnTo>
                  <a:pt x="4371" y="9538"/>
                </a:lnTo>
                <a:lnTo>
                  <a:pt x="4363" y="9579"/>
                </a:lnTo>
                <a:lnTo>
                  <a:pt x="4358" y="9621"/>
                </a:lnTo>
                <a:lnTo>
                  <a:pt x="4353" y="9663"/>
                </a:lnTo>
                <a:lnTo>
                  <a:pt x="4349" y="9705"/>
                </a:lnTo>
                <a:lnTo>
                  <a:pt x="4347" y="9747"/>
                </a:lnTo>
                <a:lnTo>
                  <a:pt x="4345" y="9789"/>
                </a:lnTo>
                <a:lnTo>
                  <a:pt x="4344" y="9831"/>
                </a:lnTo>
                <a:lnTo>
                  <a:pt x="4344" y="9874"/>
                </a:lnTo>
                <a:lnTo>
                  <a:pt x="4346" y="9916"/>
                </a:lnTo>
                <a:lnTo>
                  <a:pt x="4348" y="9959"/>
                </a:lnTo>
                <a:lnTo>
                  <a:pt x="4351" y="10000"/>
                </a:lnTo>
                <a:lnTo>
                  <a:pt x="4355" y="10042"/>
                </a:lnTo>
                <a:lnTo>
                  <a:pt x="4360" y="10085"/>
                </a:lnTo>
                <a:lnTo>
                  <a:pt x="4368" y="10127"/>
                </a:lnTo>
                <a:lnTo>
                  <a:pt x="4375" y="10168"/>
                </a:lnTo>
                <a:lnTo>
                  <a:pt x="4383" y="10210"/>
                </a:lnTo>
                <a:lnTo>
                  <a:pt x="4394" y="10252"/>
                </a:lnTo>
                <a:lnTo>
                  <a:pt x="4404" y="10294"/>
                </a:lnTo>
                <a:lnTo>
                  <a:pt x="4417" y="10335"/>
                </a:lnTo>
                <a:lnTo>
                  <a:pt x="4430" y="10375"/>
                </a:lnTo>
                <a:lnTo>
                  <a:pt x="4444" y="10417"/>
                </a:lnTo>
                <a:lnTo>
                  <a:pt x="4459" y="10457"/>
                </a:lnTo>
                <a:lnTo>
                  <a:pt x="4474" y="10489"/>
                </a:lnTo>
                <a:lnTo>
                  <a:pt x="4488" y="10522"/>
                </a:lnTo>
                <a:lnTo>
                  <a:pt x="4503" y="10553"/>
                </a:lnTo>
                <a:lnTo>
                  <a:pt x="4519" y="10584"/>
                </a:lnTo>
                <a:lnTo>
                  <a:pt x="4536" y="10614"/>
                </a:lnTo>
                <a:lnTo>
                  <a:pt x="4552" y="10646"/>
                </a:lnTo>
                <a:lnTo>
                  <a:pt x="4570" y="10675"/>
                </a:lnTo>
                <a:lnTo>
                  <a:pt x="4589" y="10705"/>
                </a:lnTo>
                <a:lnTo>
                  <a:pt x="4608" y="10735"/>
                </a:lnTo>
                <a:lnTo>
                  <a:pt x="4627" y="10763"/>
                </a:lnTo>
                <a:lnTo>
                  <a:pt x="4646" y="10791"/>
                </a:lnTo>
                <a:lnTo>
                  <a:pt x="4667" y="10819"/>
                </a:lnTo>
                <a:lnTo>
                  <a:pt x="4688" y="10846"/>
                </a:lnTo>
                <a:lnTo>
                  <a:pt x="4710" y="10873"/>
                </a:lnTo>
                <a:lnTo>
                  <a:pt x="4732" y="10901"/>
                </a:lnTo>
                <a:lnTo>
                  <a:pt x="4755" y="10927"/>
                </a:lnTo>
                <a:lnTo>
                  <a:pt x="4778" y="10952"/>
                </a:lnTo>
                <a:lnTo>
                  <a:pt x="4802" y="10977"/>
                </a:lnTo>
                <a:lnTo>
                  <a:pt x="4826" y="11002"/>
                </a:lnTo>
                <a:lnTo>
                  <a:pt x="4851" y="11026"/>
                </a:lnTo>
                <a:lnTo>
                  <a:pt x="4876" y="11049"/>
                </a:lnTo>
                <a:lnTo>
                  <a:pt x="4901" y="11072"/>
                </a:lnTo>
                <a:lnTo>
                  <a:pt x="4927" y="11095"/>
                </a:lnTo>
                <a:lnTo>
                  <a:pt x="4954" y="11117"/>
                </a:lnTo>
                <a:lnTo>
                  <a:pt x="4981" y="11138"/>
                </a:lnTo>
                <a:lnTo>
                  <a:pt x="5008" y="11159"/>
                </a:lnTo>
                <a:lnTo>
                  <a:pt x="5036" y="11179"/>
                </a:lnTo>
                <a:lnTo>
                  <a:pt x="5064" y="11198"/>
                </a:lnTo>
                <a:lnTo>
                  <a:pt x="5092" y="11218"/>
                </a:lnTo>
                <a:lnTo>
                  <a:pt x="5122" y="11236"/>
                </a:lnTo>
                <a:lnTo>
                  <a:pt x="5151" y="11254"/>
                </a:lnTo>
                <a:lnTo>
                  <a:pt x="5180" y="11271"/>
                </a:lnTo>
                <a:lnTo>
                  <a:pt x="5209" y="11288"/>
                </a:lnTo>
                <a:lnTo>
                  <a:pt x="5240" y="11304"/>
                </a:lnTo>
                <a:lnTo>
                  <a:pt x="5271" y="11319"/>
                </a:lnTo>
                <a:lnTo>
                  <a:pt x="5301" y="11333"/>
                </a:lnTo>
                <a:lnTo>
                  <a:pt x="5332" y="11348"/>
                </a:lnTo>
                <a:lnTo>
                  <a:pt x="5364" y="11361"/>
                </a:lnTo>
                <a:lnTo>
                  <a:pt x="5395" y="11374"/>
                </a:lnTo>
                <a:lnTo>
                  <a:pt x="5428" y="11385"/>
                </a:lnTo>
                <a:lnTo>
                  <a:pt x="5460" y="11397"/>
                </a:lnTo>
                <a:lnTo>
                  <a:pt x="5492" y="11407"/>
                </a:lnTo>
                <a:lnTo>
                  <a:pt x="5525" y="11417"/>
                </a:lnTo>
                <a:lnTo>
                  <a:pt x="5558" y="11426"/>
                </a:lnTo>
                <a:lnTo>
                  <a:pt x="5590" y="11433"/>
                </a:lnTo>
                <a:lnTo>
                  <a:pt x="5624" y="11442"/>
                </a:lnTo>
                <a:lnTo>
                  <a:pt x="5657" y="11448"/>
                </a:lnTo>
                <a:lnTo>
                  <a:pt x="5692" y="11454"/>
                </a:lnTo>
                <a:lnTo>
                  <a:pt x="5725" y="11459"/>
                </a:lnTo>
                <a:lnTo>
                  <a:pt x="5759" y="11464"/>
                </a:lnTo>
                <a:lnTo>
                  <a:pt x="5793" y="11467"/>
                </a:lnTo>
                <a:lnTo>
                  <a:pt x="5827" y="11470"/>
                </a:lnTo>
                <a:lnTo>
                  <a:pt x="5862" y="11472"/>
                </a:lnTo>
                <a:lnTo>
                  <a:pt x="5896" y="11473"/>
                </a:lnTo>
                <a:lnTo>
                  <a:pt x="5931" y="11473"/>
                </a:lnTo>
                <a:lnTo>
                  <a:pt x="5965" y="11473"/>
                </a:lnTo>
                <a:lnTo>
                  <a:pt x="6001" y="11471"/>
                </a:lnTo>
                <a:lnTo>
                  <a:pt x="6035" y="11469"/>
                </a:lnTo>
                <a:lnTo>
                  <a:pt x="6071" y="11466"/>
                </a:lnTo>
                <a:lnTo>
                  <a:pt x="6105" y="11461"/>
                </a:lnTo>
                <a:lnTo>
                  <a:pt x="6141" y="11457"/>
                </a:lnTo>
                <a:lnTo>
                  <a:pt x="6175" y="11451"/>
                </a:lnTo>
                <a:lnTo>
                  <a:pt x="6211" y="11445"/>
                </a:lnTo>
                <a:lnTo>
                  <a:pt x="6246" y="11436"/>
                </a:lnTo>
                <a:lnTo>
                  <a:pt x="6279" y="11426"/>
                </a:lnTo>
                <a:lnTo>
                  <a:pt x="6310" y="11413"/>
                </a:lnTo>
                <a:lnTo>
                  <a:pt x="6341" y="11401"/>
                </a:lnTo>
                <a:lnTo>
                  <a:pt x="6373" y="11387"/>
                </a:lnTo>
                <a:lnTo>
                  <a:pt x="6403" y="11374"/>
                </a:lnTo>
                <a:lnTo>
                  <a:pt x="6434" y="11359"/>
                </a:lnTo>
                <a:lnTo>
                  <a:pt x="6463" y="11343"/>
                </a:lnTo>
                <a:lnTo>
                  <a:pt x="6494" y="11327"/>
                </a:lnTo>
                <a:lnTo>
                  <a:pt x="6522" y="11310"/>
                </a:lnTo>
                <a:lnTo>
                  <a:pt x="6551" y="11293"/>
                </a:lnTo>
                <a:lnTo>
                  <a:pt x="6579" y="11275"/>
                </a:lnTo>
                <a:lnTo>
                  <a:pt x="6606" y="11256"/>
                </a:lnTo>
                <a:lnTo>
                  <a:pt x="6635" y="11237"/>
                </a:lnTo>
                <a:lnTo>
                  <a:pt x="6661" y="11217"/>
                </a:lnTo>
                <a:lnTo>
                  <a:pt x="6687" y="11196"/>
                </a:lnTo>
                <a:lnTo>
                  <a:pt x="6713" y="11175"/>
                </a:lnTo>
                <a:lnTo>
                  <a:pt x="6738" y="11154"/>
                </a:lnTo>
                <a:lnTo>
                  <a:pt x="6763" y="11132"/>
                </a:lnTo>
                <a:lnTo>
                  <a:pt x="6787" y="11110"/>
                </a:lnTo>
                <a:lnTo>
                  <a:pt x="6810" y="11087"/>
                </a:lnTo>
                <a:lnTo>
                  <a:pt x="6833" y="11063"/>
                </a:lnTo>
                <a:lnTo>
                  <a:pt x="6856" y="11038"/>
                </a:lnTo>
                <a:lnTo>
                  <a:pt x="6878" y="11014"/>
                </a:lnTo>
                <a:lnTo>
                  <a:pt x="6899" y="10989"/>
                </a:lnTo>
                <a:lnTo>
                  <a:pt x="6920" y="10963"/>
                </a:lnTo>
                <a:lnTo>
                  <a:pt x="6940" y="10938"/>
                </a:lnTo>
                <a:lnTo>
                  <a:pt x="6958" y="10911"/>
                </a:lnTo>
                <a:lnTo>
                  <a:pt x="6977" y="10885"/>
                </a:lnTo>
                <a:lnTo>
                  <a:pt x="6995" y="10858"/>
                </a:lnTo>
                <a:lnTo>
                  <a:pt x="7013" y="10831"/>
                </a:lnTo>
                <a:lnTo>
                  <a:pt x="7029" y="10802"/>
                </a:lnTo>
                <a:lnTo>
                  <a:pt x="7045" y="10774"/>
                </a:lnTo>
                <a:lnTo>
                  <a:pt x="7060" y="10746"/>
                </a:lnTo>
                <a:lnTo>
                  <a:pt x="7074" y="10717"/>
                </a:lnTo>
                <a:lnTo>
                  <a:pt x="7088" y="10688"/>
                </a:lnTo>
                <a:lnTo>
                  <a:pt x="7101" y="10658"/>
                </a:lnTo>
                <a:lnTo>
                  <a:pt x="7113" y="10628"/>
                </a:lnTo>
                <a:lnTo>
                  <a:pt x="7124" y="10599"/>
                </a:lnTo>
                <a:lnTo>
                  <a:pt x="7136" y="10569"/>
                </a:lnTo>
                <a:lnTo>
                  <a:pt x="7145" y="10537"/>
                </a:lnTo>
                <a:lnTo>
                  <a:pt x="7155" y="10507"/>
                </a:lnTo>
                <a:lnTo>
                  <a:pt x="7162" y="10476"/>
                </a:lnTo>
                <a:lnTo>
                  <a:pt x="7169" y="10444"/>
                </a:lnTo>
                <a:lnTo>
                  <a:pt x="7177" y="10413"/>
                </a:lnTo>
                <a:lnTo>
                  <a:pt x="7182" y="10382"/>
                </a:lnTo>
                <a:lnTo>
                  <a:pt x="7187" y="10350"/>
                </a:lnTo>
                <a:lnTo>
                  <a:pt x="7190" y="10318"/>
                </a:lnTo>
                <a:lnTo>
                  <a:pt x="7193" y="10287"/>
                </a:lnTo>
                <a:lnTo>
                  <a:pt x="7195" y="10254"/>
                </a:lnTo>
                <a:lnTo>
                  <a:pt x="7197" y="10222"/>
                </a:lnTo>
                <a:lnTo>
                  <a:pt x="7198" y="10189"/>
                </a:lnTo>
                <a:lnTo>
                  <a:pt x="7197" y="10157"/>
                </a:lnTo>
                <a:lnTo>
                  <a:pt x="7194" y="10125"/>
                </a:lnTo>
                <a:lnTo>
                  <a:pt x="7192" y="10092"/>
                </a:lnTo>
                <a:lnTo>
                  <a:pt x="7188" y="10060"/>
                </a:lnTo>
                <a:lnTo>
                  <a:pt x="7184" y="10026"/>
                </a:lnTo>
                <a:lnTo>
                  <a:pt x="7179" y="9994"/>
                </a:lnTo>
                <a:lnTo>
                  <a:pt x="7171" y="9962"/>
                </a:lnTo>
                <a:lnTo>
                  <a:pt x="7164" y="9928"/>
                </a:lnTo>
                <a:lnTo>
                  <a:pt x="7156" y="9896"/>
                </a:lnTo>
                <a:lnTo>
                  <a:pt x="7145" y="9864"/>
                </a:lnTo>
                <a:lnTo>
                  <a:pt x="7135" y="9831"/>
                </a:lnTo>
                <a:lnTo>
                  <a:pt x="7123" y="9799"/>
                </a:lnTo>
                <a:lnTo>
                  <a:pt x="7110" y="9766"/>
                </a:lnTo>
                <a:lnTo>
                  <a:pt x="7099" y="9744"/>
                </a:lnTo>
                <a:lnTo>
                  <a:pt x="7087" y="9724"/>
                </a:lnTo>
                <a:lnTo>
                  <a:pt x="7074" y="9703"/>
                </a:lnTo>
                <a:lnTo>
                  <a:pt x="7062" y="9683"/>
                </a:lnTo>
                <a:lnTo>
                  <a:pt x="7048" y="9662"/>
                </a:lnTo>
                <a:lnTo>
                  <a:pt x="7034" y="9643"/>
                </a:lnTo>
                <a:lnTo>
                  <a:pt x="7004" y="9605"/>
                </a:lnTo>
                <a:lnTo>
                  <a:pt x="6973" y="9569"/>
                </a:lnTo>
                <a:lnTo>
                  <a:pt x="6941" y="9534"/>
                </a:lnTo>
                <a:lnTo>
                  <a:pt x="6907" y="9501"/>
                </a:lnTo>
                <a:lnTo>
                  <a:pt x="6872" y="9471"/>
                </a:lnTo>
                <a:lnTo>
                  <a:pt x="6836" y="9442"/>
                </a:lnTo>
                <a:lnTo>
                  <a:pt x="6801" y="9415"/>
                </a:lnTo>
                <a:lnTo>
                  <a:pt x="6765" y="9391"/>
                </a:lnTo>
                <a:lnTo>
                  <a:pt x="6729" y="9368"/>
                </a:lnTo>
                <a:lnTo>
                  <a:pt x="6693" y="9350"/>
                </a:lnTo>
                <a:lnTo>
                  <a:pt x="6659" y="9332"/>
                </a:lnTo>
                <a:lnTo>
                  <a:pt x="6624" y="9317"/>
                </a:lnTo>
                <a:lnTo>
                  <a:pt x="6592" y="9305"/>
                </a:lnTo>
                <a:lnTo>
                  <a:pt x="6570" y="9294"/>
                </a:lnTo>
                <a:lnTo>
                  <a:pt x="6548" y="9285"/>
                </a:lnTo>
                <a:lnTo>
                  <a:pt x="6527" y="9276"/>
                </a:lnTo>
                <a:lnTo>
                  <a:pt x="6506" y="9268"/>
                </a:lnTo>
                <a:lnTo>
                  <a:pt x="6484" y="9260"/>
                </a:lnTo>
                <a:lnTo>
                  <a:pt x="6463" y="9254"/>
                </a:lnTo>
                <a:lnTo>
                  <a:pt x="6443" y="9247"/>
                </a:lnTo>
                <a:lnTo>
                  <a:pt x="6422" y="9242"/>
                </a:lnTo>
                <a:lnTo>
                  <a:pt x="6401" y="9238"/>
                </a:lnTo>
                <a:lnTo>
                  <a:pt x="6380" y="9234"/>
                </a:lnTo>
                <a:lnTo>
                  <a:pt x="6359" y="9230"/>
                </a:lnTo>
                <a:lnTo>
                  <a:pt x="6339" y="9227"/>
                </a:lnTo>
                <a:lnTo>
                  <a:pt x="6318" y="9225"/>
                </a:lnTo>
                <a:lnTo>
                  <a:pt x="6297" y="9224"/>
                </a:lnTo>
                <a:lnTo>
                  <a:pt x="6258" y="9223"/>
                </a:lnTo>
                <a:lnTo>
                  <a:pt x="6218" y="9224"/>
                </a:lnTo>
                <a:lnTo>
                  <a:pt x="6178" y="9229"/>
                </a:lnTo>
                <a:lnTo>
                  <a:pt x="6139" y="9235"/>
                </a:lnTo>
                <a:lnTo>
                  <a:pt x="6100" y="9243"/>
                </a:lnTo>
                <a:lnTo>
                  <a:pt x="6062" y="9254"/>
                </a:lnTo>
                <a:lnTo>
                  <a:pt x="6025" y="9266"/>
                </a:lnTo>
                <a:lnTo>
                  <a:pt x="5987" y="9281"/>
                </a:lnTo>
                <a:lnTo>
                  <a:pt x="5951" y="9297"/>
                </a:lnTo>
                <a:lnTo>
                  <a:pt x="5914" y="9316"/>
                </a:lnTo>
                <a:lnTo>
                  <a:pt x="5879" y="9336"/>
                </a:lnTo>
                <a:lnTo>
                  <a:pt x="5843" y="9358"/>
                </a:lnTo>
                <a:lnTo>
                  <a:pt x="5809" y="9382"/>
                </a:lnTo>
                <a:lnTo>
                  <a:pt x="5774" y="9407"/>
                </a:lnTo>
                <a:lnTo>
                  <a:pt x="5741" y="9434"/>
                </a:lnTo>
                <a:lnTo>
                  <a:pt x="5708" y="9461"/>
                </a:lnTo>
                <a:lnTo>
                  <a:pt x="5676" y="9492"/>
                </a:lnTo>
                <a:lnTo>
                  <a:pt x="5644" y="9522"/>
                </a:lnTo>
                <a:lnTo>
                  <a:pt x="5613" y="9553"/>
                </a:lnTo>
                <a:lnTo>
                  <a:pt x="5582" y="9587"/>
                </a:lnTo>
                <a:lnTo>
                  <a:pt x="5553" y="9621"/>
                </a:lnTo>
                <a:lnTo>
                  <a:pt x="5524" y="9656"/>
                </a:lnTo>
                <a:lnTo>
                  <a:pt x="5494" y="9692"/>
                </a:lnTo>
                <a:lnTo>
                  <a:pt x="5466" y="9729"/>
                </a:lnTo>
                <a:lnTo>
                  <a:pt x="5439" y="9766"/>
                </a:lnTo>
                <a:lnTo>
                  <a:pt x="5435" y="9734"/>
                </a:lnTo>
                <a:lnTo>
                  <a:pt x="5431" y="9703"/>
                </a:lnTo>
                <a:lnTo>
                  <a:pt x="5429" y="9671"/>
                </a:lnTo>
                <a:lnTo>
                  <a:pt x="5429" y="9642"/>
                </a:lnTo>
                <a:lnTo>
                  <a:pt x="5429" y="9612"/>
                </a:lnTo>
                <a:lnTo>
                  <a:pt x="5430" y="9584"/>
                </a:lnTo>
                <a:lnTo>
                  <a:pt x="5433" y="9555"/>
                </a:lnTo>
                <a:lnTo>
                  <a:pt x="5437" y="9528"/>
                </a:lnTo>
                <a:lnTo>
                  <a:pt x="5442" y="9501"/>
                </a:lnTo>
                <a:lnTo>
                  <a:pt x="5448" y="9475"/>
                </a:lnTo>
                <a:lnTo>
                  <a:pt x="5456" y="9450"/>
                </a:lnTo>
                <a:lnTo>
                  <a:pt x="5464" y="9425"/>
                </a:lnTo>
                <a:lnTo>
                  <a:pt x="5472" y="9401"/>
                </a:lnTo>
                <a:lnTo>
                  <a:pt x="5483" y="9377"/>
                </a:lnTo>
                <a:lnTo>
                  <a:pt x="5494" y="9354"/>
                </a:lnTo>
                <a:lnTo>
                  <a:pt x="5507" y="9332"/>
                </a:lnTo>
                <a:lnTo>
                  <a:pt x="5519" y="9310"/>
                </a:lnTo>
                <a:lnTo>
                  <a:pt x="5534" y="9289"/>
                </a:lnTo>
                <a:lnTo>
                  <a:pt x="5549" y="9269"/>
                </a:lnTo>
                <a:lnTo>
                  <a:pt x="5564" y="9249"/>
                </a:lnTo>
                <a:lnTo>
                  <a:pt x="5581" y="9230"/>
                </a:lnTo>
                <a:lnTo>
                  <a:pt x="5598" y="9212"/>
                </a:lnTo>
                <a:lnTo>
                  <a:pt x="5615" y="9194"/>
                </a:lnTo>
                <a:lnTo>
                  <a:pt x="5634" y="9176"/>
                </a:lnTo>
                <a:lnTo>
                  <a:pt x="5654" y="9160"/>
                </a:lnTo>
                <a:lnTo>
                  <a:pt x="5674" y="9144"/>
                </a:lnTo>
                <a:lnTo>
                  <a:pt x="5695" y="9128"/>
                </a:lnTo>
                <a:lnTo>
                  <a:pt x="5716" y="9114"/>
                </a:lnTo>
                <a:lnTo>
                  <a:pt x="5738" y="9099"/>
                </a:lnTo>
                <a:lnTo>
                  <a:pt x="5761" y="9085"/>
                </a:lnTo>
                <a:lnTo>
                  <a:pt x="5783" y="9073"/>
                </a:lnTo>
                <a:lnTo>
                  <a:pt x="5807" y="9060"/>
                </a:lnTo>
                <a:lnTo>
                  <a:pt x="5831" y="9048"/>
                </a:lnTo>
                <a:lnTo>
                  <a:pt x="5855" y="9036"/>
                </a:lnTo>
                <a:lnTo>
                  <a:pt x="5880" y="9026"/>
                </a:lnTo>
                <a:lnTo>
                  <a:pt x="5905" y="9017"/>
                </a:lnTo>
                <a:lnTo>
                  <a:pt x="5930" y="9006"/>
                </a:lnTo>
                <a:lnTo>
                  <a:pt x="5956" y="8998"/>
                </a:lnTo>
                <a:lnTo>
                  <a:pt x="5982" y="8989"/>
                </a:lnTo>
                <a:lnTo>
                  <a:pt x="6008" y="8981"/>
                </a:lnTo>
                <a:lnTo>
                  <a:pt x="6061" y="8967"/>
                </a:lnTo>
                <a:lnTo>
                  <a:pt x="6116" y="8956"/>
                </a:lnTo>
                <a:lnTo>
                  <a:pt x="6170" y="8947"/>
                </a:lnTo>
                <a:lnTo>
                  <a:pt x="6225" y="8939"/>
                </a:lnTo>
                <a:lnTo>
                  <a:pt x="6280" y="8934"/>
                </a:lnTo>
                <a:lnTo>
                  <a:pt x="6335" y="8932"/>
                </a:lnTo>
                <a:lnTo>
                  <a:pt x="6389" y="8931"/>
                </a:lnTo>
                <a:lnTo>
                  <a:pt x="6444" y="8933"/>
                </a:lnTo>
                <a:lnTo>
                  <a:pt x="6497" y="8936"/>
                </a:lnTo>
                <a:lnTo>
                  <a:pt x="6549" y="8941"/>
                </a:lnTo>
                <a:lnTo>
                  <a:pt x="6599" y="8950"/>
                </a:lnTo>
                <a:lnTo>
                  <a:pt x="6649" y="8959"/>
                </a:lnTo>
                <a:lnTo>
                  <a:pt x="6691" y="8971"/>
                </a:lnTo>
                <a:lnTo>
                  <a:pt x="6733" y="8984"/>
                </a:lnTo>
                <a:lnTo>
                  <a:pt x="6774" y="8999"/>
                </a:lnTo>
                <a:lnTo>
                  <a:pt x="6813" y="9015"/>
                </a:lnTo>
                <a:lnTo>
                  <a:pt x="6852" y="9033"/>
                </a:lnTo>
                <a:lnTo>
                  <a:pt x="6889" y="9053"/>
                </a:lnTo>
                <a:lnTo>
                  <a:pt x="6927" y="9074"/>
                </a:lnTo>
                <a:lnTo>
                  <a:pt x="6963" y="9096"/>
                </a:lnTo>
                <a:lnTo>
                  <a:pt x="6997" y="9120"/>
                </a:lnTo>
                <a:lnTo>
                  <a:pt x="7030" y="9145"/>
                </a:lnTo>
                <a:lnTo>
                  <a:pt x="7063" y="9171"/>
                </a:lnTo>
                <a:lnTo>
                  <a:pt x="7094" y="9198"/>
                </a:lnTo>
                <a:lnTo>
                  <a:pt x="7126" y="9226"/>
                </a:lnTo>
                <a:lnTo>
                  <a:pt x="7155" y="9257"/>
                </a:lnTo>
                <a:lnTo>
                  <a:pt x="7183" y="9287"/>
                </a:lnTo>
                <a:lnTo>
                  <a:pt x="7211" y="9319"/>
                </a:lnTo>
                <a:lnTo>
                  <a:pt x="7237" y="9352"/>
                </a:lnTo>
                <a:lnTo>
                  <a:pt x="7262" y="9386"/>
                </a:lnTo>
                <a:lnTo>
                  <a:pt x="7287" y="9421"/>
                </a:lnTo>
                <a:lnTo>
                  <a:pt x="7310" y="9456"/>
                </a:lnTo>
                <a:lnTo>
                  <a:pt x="7333" y="9493"/>
                </a:lnTo>
                <a:lnTo>
                  <a:pt x="7354" y="9530"/>
                </a:lnTo>
                <a:lnTo>
                  <a:pt x="7375" y="9569"/>
                </a:lnTo>
                <a:lnTo>
                  <a:pt x="7394" y="9608"/>
                </a:lnTo>
                <a:lnTo>
                  <a:pt x="7413" y="9646"/>
                </a:lnTo>
                <a:lnTo>
                  <a:pt x="7430" y="9687"/>
                </a:lnTo>
                <a:lnTo>
                  <a:pt x="7446" y="9728"/>
                </a:lnTo>
                <a:lnTo>
                  <a:pt x="7462" y="9768"/>
                </a:lnTo>
                <a:lnTo>
                  <a:pt x="7476" y="9810"/>
                </a:lnTo>
                <a:lnTo>
                  <a:pt x="7489" y="9853"/>
                </a:lnTo>
                <a:lnTo>
                  <a:pt x="7501" y="9896"/>
                </a:lnTo>
                <a:lnTo>
                  <a:pt x="7513" y="9939"/>
                </a:lnTo>
                <a:lnTo>
                  <a:pt x="7522" y="9993"/>
                </a:lnTo>
                <a:lnTo>
                  <a:pt x="7531" y="10046"/>
                </a:lnTo>
                <a:lnTo>
                  <a:pt x="7536" y="10101"/>
                </a:lnTo>
                <a:lnTo>
                  <a:pt x="7540" y="10154"/>
                </a:lnTo>
                <a:lnTo>
                  <a:pt x="7542" y="10208"/>
                </a:lnTo>
                <a:lnTo>
                  <a:pt x="7542" y="10261"/>
                </a:lnTo>
                <a:lnTo>
                  <a:pt x="7540" y="10315"/>
                </a:lnTo>
                <a:lnTo>
                  <a:pt x="7537" y="10367"/>
                </a:lnTo>
                <a:lnTo>
                  <a:pt x="7531" y="10420"/>
                </a:lnTo>
                <a:lnTo>
                  <a:pt x="7523" y="10471"/>
                </a:lnTo>
                <a:lnTo>
                  <a:pt x="7514" y="10524"/>
                </a:lnTo>
                <a:lnTo>
                  <a:pt x="7502" y="10575"/>
                </a:lnTo>
                <a:lnTo>
                  <a:pt x="7490" y="10626"/>
                </a:lnTo>
                <a:lnTo>
                  <a:pt x="7475" y="10676"/>
                </a:lnTo>
                <a:lnTo>
                  <a:pt x="7459" y="10725"/>
                </a:lnTo>
                <a:lnTo>
                  <a:pt x="7441" y="10774"/>
                </a:lnTo>
                <a:lnTo>
                  <a:pt x="7421" y="10822"/>
                </a:lnTo>
                <a:lnTo>
                  <a:pt x="7400" y="10870"/>
                </a:lnTo>
                <a:lnTo>
                  <a:pt x="7377" y="10916"/>
                </a:lnTo>
                <a:lnTo>
                  <a:pt x="7352" y="10963"/>
                </a:lnTo>
                <a:lnTo>
                  <a:pt x="7326" y="11008"/>
                </a:lnTo>
                <a:lnTo>
                  <a:pt x="7298" y="11052"/>
                </a:lnTo>
                <a:lnTo>
                  <a:pt x="7269" y="11096"/>
                </a:lnTo>
                <a:lnTo>
                  <a:pt x="7237" y="11138"/>
                </a:lnTo>
                <a:lnTo>
                  <a:pt x="7205" y="11179"/>
                </a:lnTo>
                <a:lnTo>
                  <a:pt x="7171" y="11219"/>
                </a:lnTo>
                <a:lnTo>
                  <a:pt x="7136" y="11259"/>
                </a:lnTo>
                <a:lnTo>
                  <a:pt x="7098" y="11296"/>
                </a:lnTo>
                <a:lnTo>
                  <a:pt x="7061" y="11334"/>
                </a:lnTo>
                <a:lnTo>
                  <a:pt x="7021" y="11370"/>
                </a:lnTo>
                <a:lnTo>
                  <a:pt x="6979" y="11404"/>
                </a:lnTo>
                <a:lnTo>
                  <a:pt x="6938" y="11436"/>
                </a:lnTo>
                <a:lnTo>
                  <a:pt x="6888" y="11474"/>
                </a:lnTo>
                <a:lnTo>
                  <a:pt x="6838" y="11508"/>
                </a:lnTo>
                <a:lnTo>
                  <a:pt x="6788" y="11541"/>
                </a:lnTo>
                <a:lnTo>
                  <a:pt x="6737" y="11572"/>
                </a:lnTo>
                <a:lnTo>
                  <a:pt x="6686" y="11600"/>
                </a:lnTo>
                <a:lnTo>
                  <a:pt x="6635" y="11628"/>
                </a:lnTo>
                <a:lnTo>
                  <a:pt x="6582" y="11653"/>
                </a:lnTo>
                <a:lnTo>
                  <a:pt x="6529" y="11676"/>
                </a:lnTo>
                <a:lnTo>
                  <a:pt x="6476" y="11696"/>
                </a:lnTo>
                <a:lnTo>
                  <a:pt x="6423" y="11715"/>
                </a:lnTo>
                <a:lnTo>
                  <a:pt x="6368" y="11732"/>
                </a:lnTo>
                <a:lnTo>
                  <a:pt x="6314" y="11748"/>
                </a:lnTo>
                <a:lnTo>
                  <a:pt x="6260" y="11761"/>
                </a:lnTo>
                <a:lnTo>
                  <a:pt x="6204" y="11773"/>
                </a:lnTo>
                <a:lnTo>
                  <a:pt x="6150" y="11782"/>
                </a:lnTo>
                <a:lnTo>
                  <a:pt x="6095" y="11789"/>
                </a:lnTo>
                <a:lnTo>
                  <a:pt x="6039" y="11796"/>
                </a:lnTo>
                <a:lnTo>
                  <a:pt x="5983" y="11800"/>
                </a:lnTo>
                <a:lnTo>
                  <a:pt x="5928" y="11802"/>
                </a:lnTo>
                <a:lnTo>
                  <a:pt x="5872" y="11802"/>
                </a:lnTo>
                <a:lnTo>
                  <a:pt x="5816" y="11800"/>
                </a:lnTo>
                <a:lnTo>
                  <a:pt x="5761" y="11797"/>
                </a:lnTo>
                <a:lnTo>
                  <a:pt x="5704" y="11792"/>
                </a:lnTo>
                <a:lnTo>
                  <a:pt x="5649" y="11785"/>
                </a:lnTo>
                <a:lnTo>
                  <a:pt x="5594" y="11777"/>
                </a:lnTo>
                <a:lnTo>
                  <a:pt x="5537" y="11766"/>
                </a:lnTo>
                <a:lnTo>
                  <a:pt x="5482" y="11754"/>
                </a:lnTo>
                <a:lnTo>
                  <a:pt x="5428" y="11740"/>
                </a:lnTo>
                <a:lnTo>
                  <a:pt x="5372" y="11725"/>
                </a:lnTo>
                <a:lnTo>
                  <a:pt x="5318" y="11707"/>
                </a:lnTo>
                <a:lnTo>
                  <a:pt x="5263" y="11688"/>
                </a:lnTo>
                <a:lnTo>
                  <a:pt x="5208" y="11667"/>
                </a:lnTo>
                <a:lnTo>
                  <a:pt x="5169" y="11651"/>
                </a:lnTo>
                <a:lnTo>
                  <a:pt x="5129" y="11633"/>
                </a:lnTo>
                <a:lnTo>
                  <a:pt x="5090" y="11615"/>
                </a:lnTo>
                <a:lnTo>
                  <a:pt x="5052" y="11595"/>
                </a:lnTo>
                <a:lnTo>
                  <a:pt x="5014" y="11575"/>
                </a:lnTo>
                <a:lnTo>
                  <a:pt x="4976" y="11555"/>
                </a:lnTo>
                <a:lnTo>
                  <a:pt x="4940" y="11534"/>
                </a:lnTo>
                <a:lnTo>
                  <a:pt x="4904" y="11512"/>
                </a:lnTo>
                <a:lnTo>
                  <a:pt x="4869" y="11489"/>
                </a:lnTo>
                <a:lnTo>
                  <a:pt x="4834" y="11465"/>
                </a:lnTo>
                <a:lnTo>
                  <a:pt x="4800" y="11441"/>
                </a:lnTo>
                <a:lnTo>
                  <a:pt x="4766" y="11416"/>
                </a:lnTo>
                <a:lnTo>
                  <a:pt x="4733" y="11390"/>
                </a:lnTo>
                <a:lnTo>
                  <a:pt x="4702" y="11363"/>
                </a:lnTo>
                <a:lnTo>
                  <a:pt x="4669" y="11336"/>
                </a:lnTo>
                <a:lnTo>
                  <a:pt x="4639" y="11309"/>
                </a:lnTo>
                <a:lnTo>
                  <a:pt x="4609" y="11281"/>
                </a:lnTo>
                <a:lnTo>
                  <a:pt x="4580" y="11252"/>
                </a:lnTo>
                <a:lnTo>
                  <a:pt x="4550" y="11222"/>
                </a:lnTo>
                <a:lnTo>
                  <a:pt x="4522" y="11192"/>
                </a:lnTo>
                <a:lnTo>
                  <a:pt x="4494" y="11161"/>
                </a:lnTo>
                <a:lnTo>
                  <a:pt x="4468" y="11129"/>
                </a:lnTo>
                <a:lnTo>
                  <a:pt x="4442" y="11098"/>
                </a:lnTo>
                <a:lnTo>
                  <a:pt x="4416" y="11066"/>
                </a:lnTo>
                <a:lnTo>
                  <a:pt x="4391" y="11032"/>
                </a:lnTo>
                <a:lnTo>
                  <a:pt x="4367" y="10999"/>
                </a:lnTo>
                <a:lnTo>
                  <a:pt x="4344" y="10965"/>
                </a:lnTo>
                <a:lnTo>
                  <a:pt x="4321" y="10931"/>
                </a:lnTo>
                <a:lnTo>
                  <a:pt x="4299" y="10896"/>
                </a:lnTo>
                <a:lnTo>
                  <a:pt x="4277" y="10861"/>
                </a:lnTo>
                <a:lnTo>
                  <a:pt x="4257" y="10824"/>
                </a:lnTo>
                <a:lnTo>
                  <a:pt x="4237" y="10789"/>
                </a:lnTo>
                <a:lnTo>
                  <a:pt x="4217" y="10752"/>
                </a:lnTo>
                <a:lnTo>
                  <a:pt x="4198" y="10715"/>
                </a:lnTo>
                <a:lnTo>
                  <a:pt x="4181" y="10677"/>
                </a:lnTo>
                <a:lnTo>
                  <a:pt x="4164" y="10640"/>
                </a:lnTo>
                <a:lnTo>
                  <a:pt x="4147" y="10601"/>
                </a:lnTo>
                <a:lnTo>
                  <a:pt x="4133" y="10562"/>
                </a:lnTo>
                <a:lnTo>
                  <a:pt x="4117" y="10524"/>
                </a:lnTo>
                <a:lnTo>
                  <a:pt x="4103" y="10485"/>
                </a:lnTo>
                <a:lnTo>
                  <a:pt x="4090" y="10445"/>
                </a:lnTo>
                <a:lnTo>
                  <a:pt x="4077" y="10406"/>
                </a:lnTo>
                <a:lnTo>
                  <a:pt x="4066" y="10365"/>
                </a:lnTo>
                <a:lnTo>
                  <a:pt x="4054" y="10324"/>
                </a:lnTo>
                <a:lnTo>
                  <a:pt x="4044" y="10283"/>
                </a:lnTo>
                <a:lnTo>
                  <a:pt x="4034" y="10243"/>
                </a:lnTo>
                <a:lnTo>
                  <a:pt x="4026" y="10202"/>
                </a:lnTo>
                <a:lnTo>
                  <a:pt x="4018" y="10160"/>
                </a:lnTo>
                <a:lnTo>
                  <a:pt x="4010" y="10118"/>
                </a:lnTo>
                <a:lnTo>
                  <a:pt x="4004" y="10077"/>
                </a:lnTo>
                <a:lnTo>
                  <a:pt x="3999" y="10035"/>
                </a:lnTo>
                <a:lnTo>
                  <a:pt x="3994" y="9993"/>
                </a:lnTo>
                <a:lnTo>
                  <a:pt x="3990" y="9950"/>
                </a:lnTo>
                <a:lnTo>
                  <a:pt x="3986" y="9907"/>
                </a:lnTo>
                <a:lnTo>
                  <a:pt x="3984" y="9865"/>
                </a:lnTo>
                <a:lnTo>
                  <a:pt x="3982" y="9823"/>
                </a:lnTo>
                <a:lnTo>
                  <a:pt x="3981" y="9780"/>
                </a:lnTo>
                <a:lnTo>
                  <a:pt x="3981" y="9736"/>
                </a:lnTo>
                <a:lnTo>
                  <a:pt x="3982" y="9693"/>
                </a:lnTo>
                <a:lnTo>
                  <a:pt x="3984" y="9650"/>
                </a:lnTo>
                <a:lnTo>
                  <a:pt x="3986" y="9608"/>
                </a:lnTo>
                <a:lnTo>
                  <a:pt x="3990" y="9564"/>
                </a:lnTo>
                <a:lnTo>
                  <a:pt x="3994" y="9521"/>
                </a:lnTo>
                <a:lnTo>
                  <a:pt x="3999" y="9478"/>
                </a:lnTo>
                <a:lnTo>
                  <a:pt x="4004" y="9440"/>
                </a:lnTo>
                <a:lnTo>
                  <a:pt x="4010" y="9403"/>
                </a:lnTo>
                <a:lnTo>
                  <a:pt x="4018" y="9365"/>
                </a:lnTo>
                <a:lnTo>
                  <a:pt x="4026" y="9328"/>
                </a:lnTo>
                <a:lnTo>
                  <a:pt x="4034" y="9291"/>
                </a:lnTo>
                <a:lnTo>
                  <a:pt x="4043" y="9255"/>
                </a:lnTo>
                <a:lnTo>
                  <a:pt x="4053" y="9218"/>
                </a:lnTo>
                <a:lnTo>
                  <a:pt x="4063" y="9182"/>
                </a:lnTo>
                <a:lnTo>
                  <a:pt x="4074" y="9145"/>
                </a:lnTo>
                <a:lnTo>
                  <a:pt x="4086" y="9109"/>
                </a:lnTo>
                <a:lnTo>
                  <a:pt x="4098" y="9074"/>
                </a:lnTo>
                <a:lnTo>
                  <a:pt x="4111" y="9038"/>
                </a:lnTo>
                <a:lnTo>
                  <a:pt x="4124" y="9003"/>
                </a:lnTo>
                <a:lnTo>
                  <a:pt x="4138" y="8968"/>
                </a:lnTo>
                <a:lnTo>
                  <a:pt x="4152" y="8933"/>
                </a:lnTo>
                <a:lnTo>
                  <a:pt x="4168" y="8899"/>
                </a:lnTo>
                <a:lnTo>
                  <a:pt x="4184" y="8865"/>
                </a:lnTo>
                <a:lnTo>
                  <a:pt x="4200" y="8831"/>
                </a:lnTo>
                <a:lnTo>
                  <a:pt x="4217" y="8797"/>
                </a:lnTo>
                <a:lnTo>
                  <a:pt x="4235" y="8764"/>
                </a:lnTo>
                <a:lnTo>
                  <a:pt x="4253" y="8731"/>
                </a:lnTo>
                <a:lnTo>
                  <a:pt x="4271" y="8699"/>
                </a:lnTo>
                <a:lnTo>
                  <a:pt x="4291" y="8667"/>
                </a:lnTo>
                <a:lnTo>
                  <a:pt x="4311" y="8634"/>
                </a:lnTo>
                <a:lnTo>
                  <a:pt x="4331" y="8603"/>
                </a:lnTo>
                <a:lnTo>
                  <a:pt x="4352" y="8571"/>
                </a:lnTo>
                <a:lnTo>
                  <a:pt x="4374" y="8540"/>
                </a:lnTo>
                <a:lnTo>
                  <a:pt x="4396" y="8509"/>
                </a:lnTo>
                <a:lnTo>
                  <a:pt x="4418" y="8479"/>
                </a:lnTo>
                <a:lnTo>
                  <a:pt x="4441" y="8449"/>
                </a:lnTo>
                <a:lnTo>
                  <a:pt x="4465" y="8419"/>
                </a:lnTo>
                <a:lnTo>
                  <a:pt x="4489" y="8390"/>
                </a:lnTo>
                <a:lnTo>
                  <a:pt x="4513" y="8362"/>
                </a:lnTo>
                <a:lnTo>
                  <a:pt x="4538" y="8333"/>
                </a:lnTo>
                <a:lnTo>
                  <a:pt x="4564" y="8305"/>
                </a:lnTo>
                <a:lnTo>
                  <a:pt x="4590" y="8277"/>
                </a:lnTo>
                <a:lnTo>
                  <a:pt x="4616" y="8250"/>
                </a:lnTo>
                <a:lnTo>
                  <a:pt x="4643" y="8223"/>
                </a:lnTo>
                <a:lnTo>
                  <a:pt x="4670" y="8197"/>
                </a:lnTo>
                <a:lnTo>
                  <a:pt x="4699" y="8171"/>
                </a:lnTo>
                <a:lnTo>
                  <a:pt x="4727" y="8145"/>
                </a:lnTo>
                <a:lnTo>
                  <a:pt x="4756" y="8120"/>
                </a:lnTo>
                <a:lnTo>
                  <a:pt x="4785" y="8095"/>
                </a:lnTo>
                <a:lnTo>
                  <a:pt x="4816" y="8071"/>
                </a:lnTo>
                <a:lnTo>
                  <a:pt x="4845" y="8047"/>
                </a:lnTo>
                <a:lnTo>
                  <a:pt x="4876" y="8024"/>
                </a:lnTo>
                <a:lnTo>
                  <a:pt x="4907" y="8001"/>
                </a:lnTo>
                <a:lnTo>
                  <a:pt x="4939" y="7978"/>
                </a:lnTo>
                <a:lnTo>
                  <a:pt x="4970" y="7957"/>
                </a:lnTo>
                <a:lnTo>
                  <a:pt x="5002" y="7936"/>
                </a:lnTo>
                <a:lnTo>
                  <a:pt x="5036" y="7915"/>
                </a:lnTo>
                <a:lnTo>
                  <a:pt x="5068" y="7895"/>
                </a:lnTo>
                <a:lnTo>
                  <a:pt x="5103" y="7875"/>
                </a:lnTo>
                <a:lnTo>
                  <a:pt x="5136" y="7855"/>
                </a:lnTo>
                <a:lnTo>
                  <a:pt x="5171" y="7836"/>
                </a:lnTo>
                <a:lnTo>
                  <a:pt x="5205" y="7819"/>
                </a:lnTo>
                <a:lnTo>
                  <a:pt x="5241" y="7801"/>
                </a:lnTo>
                <a:lnTo>
                  <a:pt x="5276" y="7783"/>
                </a:lnTo>
                <a:lnTo>
                  <a:pt x="5312" y="7766"/>
                </a:lnTo>
                <a:lnTo>
                  <a:pt x="5348" y="7751"/>
                </a:lnTo>
                <a:lnTo>
                  <a:pt x="5385" y="7735"/>
                </a:lnTo>
                <a:lnTo>
                  <a:pt x="5421" y="7720"/>
                </a:lnTo>
                <a:lnTo>
                  <a:pt x="5459" y="7706"/>
                </a:lnTo>
                <a:lnTo>
                  <a:pt x="5496" y="7692"/>
                </a:lnTo>
                <a:lnTo>
                  <a:pt x="5554" y="7673"/>
                </a:lnTo>
                <a:lnTo>
                  <a:pt x="5610" y="7657"/>
                </a:lnTo>
                <a:lnTo>
                  <a:pt x="5668" y="7641"/>
                </a:lnTo>
                <a:lnTo>
                  <a:pt x="5724" y="7627"/>
                </a:lnTo>
                <a:lnTo>
                  <a:pt x="5782" y="7615"/>
                </a:lnTo>
                <a:lnTo>
                  <a:pt x="5839" y="7603"/>
                </a:lnTo>
                <a:lnTo>
                  <a:pt x="5896" y="7594"/>
                </a:lnTo>
                <a:lnTo>
                  <a:pt x="5954" y="7586"/>
                </a:lnTo>
                <a:lnTo>
                  <a:pt x="6011" y="7578"/>
                </a:lnTo>
                <a:lnTo>
                  <a:pt x="6069" y="7573"/>
                </a:lnTo>
                <a:lnTo>
                  <a:pt x="6126" y="7568"/>
                </a:lnTo>
                <a:lnTo>
                  <a:pt x="6184" y="7565"/>
                </a:lnTo>
                <a:lnTo>
                  <a:pt x="6241" y="7564"/>
                </a:lnTo>
                <a:lnTo>
                  <a:pt x="6298" y="7563"/>
                </a:lnTo>
                <a:lnTo>
                  <a:pt x="6355" y="7564"/>
                </a:lnTo>
                <a:lnTo>
                  <a:pt x="6412" y="7566"/>
                </a:lnTo>
                <a:lnTo>
                  <a:pt x="6469" y="7569"/>
                </a:lnTo>
                <a:lnTo>
                  <a:pt x="6526" y="7573"/>
                </a:lnTo>
                <a:lnTo>
                  <a:pt x="6582" y="7579"/>
                </a:lnTo>
                <a:lnTo>
                  <a:pt x="6638" y="7587"/>
                </a:lnTo>
                <a:lnTo>
                  <a:pt x="6694" y="7595"/>
                </a:lnTo>
                <a:lnTo>
                  <a:pt x="6750" y="7604"/>
                </a:lnTo>
                <a:lnTo>
                  <a:pt x="6806" y="7615"/>
                </a:lnTo>
                <a:lnTo>
                  <a:pt x="6861" y="7626"/>
                </a:lnTo>
                <a:lnTo>
                  <a:pt x="6916" y="7640"/>
                </a:lnTo>
                <a:lnTo>
                  <a:pt x="6970" y="7655"/>
                </a:lnTo>
                <a:lnTo>
                  <a:pt x="7024" y="7669"/>
                </a:lnTo>
                <a:lnTo>
                  <a:pt x="7079" y="7686"/>
                </a:lnTo>
                <a:lnTo>
                  <a:pt x="7132" y="7704"/>
                </a:lnTo>
                <a:lnTo>
                  <a:pt x="7185" y="7723"/>
                </a:lnTo>
                <a:lnTo>
                  <a:pt x="7237" y="7742"/>
                </a:lnTo>
                <a:lnTo>
                  <a:pt x="7289" y="7763"/>
                </a:lnTo>
                <a:lnTo>
                  <a:pt x="7342" y="7786"/>
                </a:lnTo>
                <a:lnTo>
                  <a:pt x="7393" y="7809"/>
                </a:lnTo>
                <a:lnTo>
                  <a:pt x="7444" y="7833"/>
                </a:lnTo>
                <a:lnTo>
                  <a:pt x="7494" y="7858"/>
                </a:lnTo>
                <a:lnTo>
                  <a:pt x="7543" y="7885"/>
                </a:lnTo>
                <a:lnTo>
                  <a:pt x="7592" y="7913"/>
                </a:lnTo>
                <a:lnTo>
                  <a:pt x="7641" y="7941"/>
                </a:lnTo>
                <a:lnTo>
                  <a:pt x="7689" y="7971"/>
                </a:lnTo>
                <a:lnTo>
                  <a:pt x="7736" y="8001"/>
                </a:lnTo>
                <a:lnTo>
                  <a:pt x="7783" y="8033"/>
                </a:lnTo>
                <a:lnTo>
                  <a:pt x="7829" y="8065"/>
                </a:lnTo>
                <a:lnTo>
                  <a:pt x="7874" y="8098"/>
                </a:lnTo>
                <a:lnTo>
                  <a:pt x="7919" y="8133"/>
                </a:lnTo>
                <a:lnTo>
                  <a:pt x="7963" y="8168"/>
                </a:lnTo>
                <a:lnTo>
                  <a:pt x="8006" y="8205"/>
                </a:lnTo>
                <a:lnTo>
                  <a:pt x="8049" y="8243"/>
                </a:lnTo>
                <a:lnTo>
                  <a:pt x="8090" y="8281"/>
                </a:lnTo>
                <a:lnTo>
                  <a:pt x="8131" y="8320"/>
                </a:lnTo>
                <a:lnTo>
                  <a:pt x="8171" y="8361"/>
                </a:lnTo>
                <a:lnTo>
                  <a:pt x="8211" y="8401"/>
                </a:lnTo>
                <a:lnTo>
                  <a:pt x="8248" y="8443"/>
                </a:lnTo>
                <a:lnTo>
                  <a:pt x="8286" y="8486"/>
                </a:lnTo>
                <a:lnTo>
                  <a:pt x="8322" y="8530"/>
                </a:lnTo>
                <a:lnTo>
                  <a:pt x="8358" y="8574"/>
                </a:lnTo>
                <a:lnTo>
                  <a:pt x="8393" y="8620"/>
                </a:lnTo>
                <a:lnTo>
                  <a:pt x="8427" y="8666"/>
                </a:lnTo>
                <a:lnTo>
                  <a:pt x="8459" y="8713"/>
                </a:lnTo>
                <a:lnTo>
                  <a:pt x="8491" y="8761"/>
                </a:lnTo>
                <a:lnTo>
                  <a:pt x="8522" y="8809"/>
                </a:lnTo>
                <a:lnTo>
                  <a:pt x="8551" y="8858"/>
                </a:lnTo>
                <a:lnTo>
                  <a:pt x="8580" y="8909"/>
                </a:lnTo>
                <a:lnTo>
                  <a:pt x="8607" y="8959"/>
                </a:lnTo>
                <a:lnTo>
                  <a:pt x="8644" y="9035"/>
                </a:lnTo>
                <a:lnTo>
                  <a:pt x="8678" y="9112"/>
                </a:lnTo>
                <a:lnTo>
                  <a:pt x="8711" y="9188"/>
                </a:lnTo>
                <a:lnTo>
                  <a:pt x="8740" y="9264"/>
                </a:lnTo>
                <a:lnTo>
                  <a:pt x="8767" y="9341"/>
                </a:lnTo>
                <a:lnTo>
                  <a:pt x="8792" y="9419"/>
                </a:lnTo>
                <a:lnTo>
                  <a:pt x="8815" y="9496"/>
                </a:lnTo>
                <a:lnTo>
                  <a:pt x="8835" y="9573"/>
                </a:lnTo>
                <a:lnTo>
                  <a:pt x="8854" y="9652"/>
                </a:lnTo>
                <a:lnTo>
                  <a:pt x="8869" y="9729"/>
                </a:lnTo>
                <a:lnTo>
                  <a:pt x="8883" y="9807"/>
                </a:lnTo>
                <a:lnTo>
                  <a:pt x="8895" y="9885"/>
                </a:lnTo>
                <a:lnTo>
                  <a:pt x="8903" y="9964"/>
                </a:lnTo>
                <a:lnTo>
                  <a:pt x="8910" y="10042"/>
                </a:lnTo>
                <a:lnTo>
                  <a:pt x="8915" y="10120"/>
                </a:lnTo>
                <a:lnTo>
                  <a:pt x="8917" y="10199"/>
                </a:lnTo>
                <a:lnTo>
                  <a:pt x="8917" y="10277"/>
                </a:lnTo>
                <a:lnTo>
                  <a:pt x="8916" y="10356"/>
                </a:lnTo>
                <a:lnTo>
                  <a:pt x="8912" y="10435"/>
                </a:lnTo>
                <a:lnTo>
                  <a:pt x="8906" y="10513"/>
                </a:lnTo>
                <a:lnTo>
                  <a:pt x="8898" y="10591"/>
                </a:lnTo>
                <a:lnTo>
                  <a:pt x="8887" y="10670"/>
                </a:lnTo>
                <a:lnTo>
                  <a:pt x="8875" y="10748"/>
                </a:lnTo>
                <a:lnTo>
                  <a:pt x="8860" y="10826"/>
                </a:lnTo>
                <a:lnTo>
                  <a:pt x="8843" y="10904"/>
                </a:lnTo>
                <a:lnTo>
                  <a:pt x="8825" y="10982"/>
                </a:lnTo>
                <a:lnTo>
                  <a:pt x="8804" y="11059"/>
                </a:lnTo>
                <a:lnTo>
                  <a:pt x="8781" y="11137"/>
                </a:lnTo>
                <a:lnTo>
                  <a:pt x="8756" y="11214"/>
                </a:lnTo>
                <a:lnTo>
                  <a:pt x="8728" y="11291"/>
                </a:lnTo>
                <a:lnTo>
                  <a:pt x="8699" y="11367"/>
                </a:lnTo>
                <a:lnTo>
                  <a:pt x="8669" y="11444"/>
                </a:lnTo>
                <a:lnTo>
                  <a:pt x="8737" y="11437"/>
                </a:lnTo>
                <a:lnTo>
                  <a:pt x="8806" y="11428"/>
                </a:lnTo>
                <a:lnTo>
                  <a:pt x="8874" y="11417"/>
                </a:lnTo>
                <a:lnTo>
                  <a:pt x="8943" y="11403"/>
                </a:lnTo>
                <a:lnTo>
                  <a:pt x="9010" y="11388"/>
                </a:lnTo>
                <a:lnTo>
                  <a:pt x="9079" y="11371"/>
                </a:lnTo>
                <a:lnTo>
                  <a:pt x="9147" y="11352"/>
                </a:lnTo>
                <a:lnTo>
                  <a:pt x="9215" y="11331"/>
                </a:lnTo>
                <a:lnTo>
                  <a:pt x="9283" y="11308"/>
                </a:lnTo>
                <a:lnTo>
                  <a:pt x="9351" y="11285"/>
                </a:lnTo>
                <a:lnTo>
                  <a:pt x="9417" y="11260"/>
                </a:lnTo>
                <a:lnTo>
                  <a:pt x="9482" y="11234"/>
                </a:lnTo>
                <a:lnTo>
                  <a:pt x="9548" y="11206"/>
                </a:lnTo>
                <a:lnTo>
                  <a:pt x="9613" y="11177"/>
                </a:lnTo>
                <a:lnTo>
                  <a:pt x="9677" y="11148"/>
                </a:lnTo>
                <a:lnTo>
                  <a:pt x="9739" y="11117"/>
                </a:lnTo>
                <a:lnTo>
                  <a:pt x="9802" y="11085"/>
                </a:lnTo>
                <a:lnTo>
                  <a:pt x="9864" y="11052"/>
                </a:lnTo>
                <a:lnTo>
                  <a:pt x="9925" y="11018"/>
                </a:lnTo>
                <a:lnTo>
                  <a:pt x="9985" y="10982"/>
                </a:lnTo>
                <a:lnTo>
                  <a:pt x="10044" y="10946"/>
                </a:lnTo>
                <a:lnTo>
                  <a:pt x="10103" y="10909"/>
                </a:lnTo>
                <a:lnTo>
                  <a:pt x="10161" y="10870"/>
                </a:lnTo>
                <a:lnTo>
                  <a:pt x="10219" y="10831"/>
                </a:lnTo>
                <a:lnTo>
                  <a:pt x="10274" y="10790"/>
                </a:lnTo>
                <a:lnTo>
                  <a:pt x="10330" y="10748"/>
                </a:lnTo>
                <a:lnTo>
                  <a:pt x="10385" y="10705"/>
                </a:lnTo>
                <a:lnTo>
                  <a:pt x="10438" y="10663"/>
                </a:lnTo>
                <a:lnTo>
                  <a:pt x="10491" y="10618"/>
                </a:lnTo>
                <a:lnTo>
                  <a:pt x="10542" y="10572"/>
                </a:lnTo>
                <a:lnTo>
                  <a:pt x="10594" y="10526"/>
                </a:lnTo>
                <a:lnTo>
                  <a:pt x="10644" y="10479"/>
                </a:lnTo>
                <a:lnTo>
                  <a:pt x="10693" y="10430"/>
                </a:lnTo>
                <a:lnTo>
                  <a:pt x="10741" y="10381"/>
                </a:lnTo>
                <a:lnTo>
                  <a:pt x="10788" y="10330"/>
                </a:lnTo>
                <a:lnTo>
                  <a:pt x="10835" y="10280"/>
                </a:lnTo>
                <a:lnTo>
                  <a:pt x="10880" y="10228"/>
                </a:lnTo>
                <a:lnTo>
                  <a:pt x="10924" y="10176"/>
                </a:lnTo>
                <a:lnTo>
                  <a:pt x="10966" y="10121"/>
                </a:lnTo>
                <a:lnTo>
                  <a:pt x="11009" y="10067"/>
                </a:lnTo>
                <a:lnTo>
                  <a:pt x="11050" y="10013"/>
                </a:lnTo>
                <a:lnTo>
                  <a:pt x="11090" y="9956"/>
                </a:lnTo>
                <a:lnTo>
                  <a:pt x="11128" y="9900"/>
                </a:lnTo>
                <a:lnTo>
                  <a:pt x="11166" y="9843"/>
                </a:lnTo>
                <a:lnTo>
                  <a:pt x="11203" y="9784"/>
                </a:lnTo>
                <a:lnTo>
                  <a:pt x="11238" y="9726"/>
                </a:lnTo>
                <a:lnTo>
                  <a:pt x="11272" y="9666"/>
                </a:lnTo>
                <a:lnTo>
                  <a:pt x="11306" y="9606"/>
                </a:lnTo>
                <a:lnTo>
                  <a:pt x="11338" y="9545"/>
                </a:lnTo>
                <a:lnTo>
                  <a:pt x="11368" y="9483"/>
                </a:lnTo>
                <a:lnTo>
                  <a:pt x="11398" y="9421"/>
                </a:lnTo>
                <a:lnTo>
                  <a:pt x="11427" y="9358"/>
                </a:lnTo>
                <a:lnTo>
                  <a:pt x="11454" y="9294"/>
                </a:lnTo>
                <a:lnTo>
                  <a:pt x="11479" y="9231"/>
                </a:lnTo>
                <a:lnTo>
                  <a:pt x="11504" y="9166"/>
                </a:lnTo>
                <a:lnTo>
                  <a:pt x="11527" y="9100"/>
                </a:lnTo>
                <a:lnTo>
                  <a:pt x="11549" y="9034"/>
                </a:lnTo>
                <a:lnTo>
                  <a:pt x="11570" y="8967"/>
                </a:lnTo>
                <a:lnTo>
                  <a:pt x="11590" y="8901"/>
                </a:lnTo>
                <a:lnTo>
                  <a:pt x="11608" y="8834"/>
                </a:lnTo>
                <a:lnTo>
                  <a:pt x="11624" y="8765"/>
                </a:lnTo>
                <a:lnTo>
                  <a:pt x="11639" y="8697"/>
                </a:lnTo>
                <a:lnTo>
                  <a:pt x="11653" y="8628"/>
                </a:lnTo>
                <a:lnTo>
                  <a:pt x="11666" y="8558"/>
                </a:lnTo>
                <a:lnTo>
                  <a:pt x="11676" y="8488"/>
                </a:lnTo>
                <a:lnTo>
                  <a:pt x="11687" y="8418"/>
                </a:lnTo>
                <a:lnTo>
                  <a:pt x="11694" y="8347"/>
                </a:lnTo>
                <a:lnTo>
                  <a:pt x="11702" y="8275"/>
                </a:lnTo>
                <a:lnTo>
                  <a:pt x="11707" y="8204"/>
                </a:lnTo>
                <a:lnTo>
                  <a:pt x="11711" y="8132"/>
                </a:lnTo>
                <a:lnTo>
                  <a:pt x="11713" y="8059"/>
                </a:lnTo>
                <a:lnTo>
                  <a:pt x="11713" y="7987"/>
                </a:lnTo>
                <a:lnTo>
                  <a:pt x="11712" y="7899"/>
                </a:lnTo>
                <a:lnTo>
                  <a:pt x="11709" y="7812"/>
                </a:lnTo>
                <a:lnTo>
                  <a:pt x="11704" y="7726"/>
                </a:lnTo>
                <a:lnTo>
                  <a:pt x="11696" y="7640"/>
                </a:lnTo>
                <a:lnTo>
                  <a:pt x="11686" y="7554"/>
                </a:lnTo>
                <a:lnTo>
                  <a:pt x="11674" y="7470"/>
                </a:lnTo>
                <a:lnTo>
                  <a:pt x="11661" y="7385"/>
                </a:lnTo>
                <a:lnTo>
                  <a:pt x="11644" y="7302"/>
                </a:lnTo>
                <a:lnTo>
                  <a:pt x="11626" y="7219"/>
                </a:lnTo>
                <a:lnTo>
                  <a:pt x="11606" y="7138"/>
                </a:lnTo>
                <a:lnTo>
                  <a:pt x="11585" y="7056"/>
                </a:lnTo>
                <a:lnTo>
                  <a:pt x="11561" y="6976"/>
                </a:lnTo>
                <a:lnTo>
                  <a:pt x="11534" y="6896"/>
                </a:lnTo>
                <a:lnTo>
                  <a:pt x="11507" y="6817"/>
                </a:lnTo>
                <a:lnTo>
                  <a:pt x="11478" y="6740"/>
                </a:lnTo>
                <a:lnTo>
                  <a:pt x="11447" y="6662"/>
                </a:lnTo>
                <a:lnTo>
                  <a:pt x="11413" y="6586"/>
                </a:lnTo>
                <a:lnTo>
                  <a:pt x="11378" y="6511"/>
                </a:lnTo>
                <a:lnTo>
                  <a:pt x="11341" y="6437"/>
                </a:lnTo>
                <a:lnTo>
                  <a:pt x="11303" y="6364"/>
                </a:lnTo>
                <a:lnTo>
                  <a:pt x="11263" y="6291"/>
                </a:lnTo>
                <a:lnTo>
                  <a:pt x="11221" y="6220"/>
                </a:lnTo>
                <a:lnTo>
                  <a:pt x="11177" y="6150"/>
                </a:lnTo>
                <a:lnTo>
                  <a:pt x="11132" y="6081"/>
                </a:lnTo>
                <a:lnTo>
                  <a:pt x="11085" y="6012"/>
                </a:lnTo>
                <a:lnTo>
                  <a:pt x="11037" y="5945"/>
                </a:lnTo>
                <a:lnTo>
                  <a:pt x="10987" y="5879"/>
                </a:lnTo>
                <a:lnTo>
                  <a:pt x="10936" y="5814"/>
                </a:lnTo>
                <a:lnTo>
                  <a:pt x="10883" y="5751"/>
                </a:lnTo>
                <a:lnTo>
                  <a:pt x="10828" y="5689"/>
                </a:lnTo>
                <a:lnTo>
                  <a:pt x="10772" y="5627"/>
                </a:lnTo>
                <a:lnTo>
                  <a:pt x="10716" y="5568"/>
                </a:lnTo>
                <a:close/>
              </a:path>
            </a:pathLst>
          </a:custGeom>
          <a:solidFill>
            <a:srgbClr val="1AA3AA"/>
          </a:solidFill>
          <a:ln>
            <a:noFill/>
          </a:ln>
        </p:spPr>
        <p:txBody>
          <a:bodyPr lIns="90000" rIns="90000" bIns="46800" anchor="ctr">
            <a:noAutofit/>
            <a:scene3d>
              <a:camera prst="orthographicFront"/>
              <a:lightRig rig="threePt" dir="t"/>
            </a:scene3d>
            <a:sp3d contourW="12700">
              <a:contourClr>
                <a:srgbClr val="FFFFFF"/>
              </a:contourClr>
            </a:sp3d>
          </a:bodyPr>
          <a:lstStyle/>
          <a:p>
            <a:pPr algn="ctr">
              <a:lnSpc>
                <a:spcPct val="120000"/>
              </a:lnSpc>
              <a:defRPr/>
            </a:pPr>
            <a:endParaRPr lang="en-US" altLang="zh-CN" sz="2000" b="1" spc="300" dirty="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4" name="KSO_Shape"/>
          <p:cNvSpPr/>
          <p:nvPr>
            <p:custDataLst>
              <p:tags r:id="rId2"/>
            </p:custDataLst>
          </p:nvPr>
        </p:nvSpPr>
        <p:spPr bwMode="auto">
          <a:xfrm>
            <a:off x="6587404" y="4533900"/>
            <a:ext cx="1509322" cy="1476718"/>
          </a:xfrm>
          <a:custGeom>
            <a:avLst/>
            <a:gdLst>
              <a:gd name="T0" fmla="*/ 2147483646 w 11713"/>
              <a:gd name="T1" fmla="*/ 2147483646 h 12650"/>
              <a:gd name="T2" fmla="*/ 2147483646 w 11713"/>
              <a:gd name="T3" fmla="*/ 2147483646 h 12650"/>
              <a:gd name="T4" fmla="*/ 2147483646 w 11713"/>
              <a:gd name="T5" fmla="*/ 2147483646 h 12650"/>
              <a:gd name="T6" fmla="*/ 2147483646 w 11713"/>
              <a:gd name="T7" fmla="*/ 2147483646 h 12650"/>
              <a:gd name="T8" fmla="*/ 2147483646 w 11713"/>
              <a:gd name="T9" fmla="*/ 2147483646 h 12650"/>
              <a:gd name="T10" fmla="*/ 2147483646 w 11713"/>
              <a:gd name="T11" fmla="*/ 2147483646 h 12650"/>
              <a:gd name="T12" fmla="*/ 2147483646 w 11713"/>
              <a:gd name="T13" fmla="*/ 2147483646 h 12650"/>
              <a:gd name="T14" fmla="*/ 2147483646 w 11713"/>
              <a:gd name="T15" fmla="*/ 2147483646 h 12650"/>
              <a:gd name="T16" fmla="*/ 2147483646 w 11713"/>
              <a:gd name="T17" fmla="*/ 2147483646 h 12650"/>
              <a:gd name="T18" fmla="*/ 2147483646 w 11713"/>
              <a:gd name="T19" fmla="*/ 2147483646 h 12650"/>
              <a:gd name="T20" fmla="*/ 2147483646 w 11713"/>
              <a:gd name="T21" fmla="*/ 2147483646 h 12650"/>
              <a:gd name="T22" fmla="*/ 2147483646 w 11713"/>
              <a:gd name="T23" fmla="*/ 2147483646 h 12650"/>
              <a:gd name="T24" fmla="*/ 2147483646 w 11713"/>
              <a:gd name="T25" fmla="*/ 2147483646 h 12650"/>
              <a:gd name="T26" fmla="*/ 2147483646 w 11713"/>
              <a:gd name="T27" fmla="*/ 2147483646 h 12650"/>
              <a:gd name="T28" fmla="*/ 2147483646 w 11713"/>
              <a:gd name="T29" fmla="*/ 2147483646 h 12650"/>
              <a:gd name="T30" fmla="*/ 2147483646 w 11713"/>
              <a:gd name="T31" fmla="*/ 2147483646 h 12650"/>
              <a:gd name="T32" fmla="*/ 2147483646 w 11713"/>
              <a:gd name="T33" fmla="*/ 2147483646 h 12650"/>
              <a:gd name="T34" fmla="*/ 2147483646 w 11713"/>
              <a:gd name="T35" fmla="*/ 2147483646 h 12650"/>
              <a:gd name="T36" fmla="*/ 2147483646 w 11713"/>
              <a:gd name="T37" fmla="*/ 2147483646 h 12650"/>
              <a:gd name="T38" fmla="*/ 2147483646 w 11713"/>
              <a:gd name="T39" fmla="*/ 2147483646 h 12650"/>
              <a:gd name="T40" fmla="*/ 2147483646 w 11713"/>
              <a:gd name="T41" fmla="*/ 2147483646 h 12650"/>
              <a:gd name="T42" fmla="*/ 2147483646 w 11713"/>
              <a:gd name="T43" fmla="*/ 2147483646 h 12650"/>
              <a:gd name="T44" fmla="*/ 2147483646 w 11713"/>
              <a:gd name="T45" fmla="*/ 2147483646 h 12650"/>
              <a:gd name="T46" fmla="*/ 2147483646 w 11713"/>
              <a:gd name="T47" fmla="*/ 2147483646 h 12650"/>
              <a:gd name="T48" fmla="*/ 2147483646 w 11713"/>
              <a:gd name="T49" fmla="*/ 2147483646 h 12650"/>
              <a:gd name="T50" fmla="*/ 2147483646 w 11713"/>
              <a:gd name="T51" fmla="*/ 2147483646 h 12650"/>
              <a:gd name="T52" fmla="*/ 2147483646 w 11713"/>
              <a:gd name="T53" fmla="*/ 2147483646 h 12650"/>
              <a:gd name="T54" fmla="*/ 2147483646 w 11713"/>
              <a:gd name="T55" fmla="*/ 2147483646 h 12650"/>
              <a:gd name="T56" fmla="*/ 2147483646 w 11713"/>
              <a:gd name="T57" fmla="*/ 2147483646 h 12650"/>
              <a:gd name="T58" fmla="*/ 2147483646 w 11713"/>
              <a:gd name="T59" fmla="*/ 2147483646 h 12650"/>
              <a:gd name="T60" fmla="*/ 2147483646 w 11713"/>
              <a:gd name="T61" fmla="*/ 2147483646 h 12650"/>
              <a:gd name="T62" fmla="*/ 2147483646 w 11713"/>
              <a:gd name="T63" fmla="*/ 2147483646 h 12650"/>
              <a:gd name="T64" fmla="*/ 2147483646 w 11713"/>
              <a:gd name="T65" fmla="*/ 2147483646 h 12650"/>
              <a:gd name="T66" fmla="*/ 2147483646 w 11713"/>
              <a:gd name="T67" fmla="*/ 2147483646 h 12650"/>
              <a:gd name="T68" fmla="*/ 2147483646 w 11713"/>
              <a:gd name="T69" fmla="*/ 2147483646 h 12650"/>
              <a:gd name="T70" fmla="*/ 2147483646 w 11713"/>
              <a:gd name="T71" fmla="*/ 2147483646 h 12650"/>
              <a:gd name="T72" fmla="*/ 2147483646 w 11713"/>
              <a:gd name="T73" fmla="*/ 2147483646 h 12650"/>
              <a:gd name="T74" fmla="*/ 2147483646 w 11713"/>
              <a:gd name="T75" fmla="*/ 2147483646 h 12650"/>
              <a:gd name="T76" fmla="*/ 2147483646 w 11713"/>
              <a:gd name="T77" fmla="*/ 2147483646 h 12650"/>
              <a:gd name="T78" fmla="*/ 2147483646 w 11713"/>
              <a:gd name="T79" fmla="*/ 2147483646 h 12650"/>
              <a:gd name="T80" fmla="*/ 2147483646 w 11713"/>
              <a:gd name="T81" fmla="*/ 2147483646 h 12650"/>
              <a:gd name="T82" fmla="*/ 2147483646 w 11713"/>
              <a:gd name="T83" fmla="*/ 2147483646 h 12650"/>
              <a:gd name="T84" fmla="*/ 2147483646 w 11713"/>
              <a:gd name="T85" fmla="*/ 2147483646 h 12650"/>
              <a:gd name="T86" fmla="*/ 2147483646 w 11713"/>
              <a:gd name="T87" fmla="*/ 2147483646 h 12650"/>
              <a:gd name="T88" fmla="*/ 2147483646 w 11713"/>
              <a:gd name="T89" fmla="*/ 2147483646 h 12650"/>
              <a:gd name="T90" fmla="*/ 2147483646 w 11713"/>
              <a:gd name="T91" fmla="*/ 2147483646 h 12650"/>
              <a:gd name="T92" fmla="*/ 2147483646 w 11713"/>
              <a:gd name="T93" fmla="*/ 2147483646 h 12650"/>
              <a:gd name="T94" fmla="*/ 2147483646 w 11713"/>
              <a:gd name="T95" fmla="*/ 2147483646 h 12650"/>
              <a:gd name="T96" fmla="*/ 2147483646 w 11713"/>
              <a:gd name="T97" fmla="*/ 2147483646 h 12650"/>
              <a:gd name="T98" fmla="*/ 2147483646 w 11713"/>
              <a:gd name="T99" fmla="*/ 2147483646 h 12650"/>
              <a:gd name="T100" fmla="*/ 2147483646 w 11713"/>
              <a:gd name="T101" fmla="*/ 2147483646 h 12650"/>
              <a:gd name="T102" fmla="*/ 2147483646 w 11713"/>
              <a:gd name="T103" fmla="*/ 2147483646 h 12650"/>
              <a:gd name="T104" fmla="*/ 2147483646 w 11713"/>
              <a:gd name="T105" fmla="*/ 2147483646 h 12650"/>
              <a:gd name="T106" fmla="*/ 2147483646 w 11713"/>
              <a:gd name="T107" fmla="*/ 2147483646 h 12650"/>
              <a:gd name="T108" fmla="*/ 2147483646 w 11713"/>
              <a:gd name="T109" fmla="*/ 2147483646 h 12650"/>
              <a:gd name="T110" fmla="*/ 2147483646 w 11713"/>
              <a:gd name="T111" fmla="*/ 2147483646 h 12650"/>
              <a:gd name="T112" fmla="*/ 2147483646 w 11713"/>
              <a:gd name="T113" fmla="*/ 2147483646 h 12650"/>
              <a:gd name="T114" fmla="*/ 2147483646 w 11713"/>
              <a:gd name="T115" fmla="*/ 2147483646 h 12650"/>
              <a:gd name="T116" fmla="*/ 2147483646 w 11713"/>
              <a:gd name="T117" fmla="*/ 2147483646 h 12650"/>
              <a:gd name="T118" fmla="*/ 2147483646 w 11713"/>
              <a:gd name="T119" fmla="*/ 2147483646 h 12650"/>
              <a:gd name="T120" fmla="*/ 2147483646 w 11713"/>
              <a:gd name="T121" fmla="*/ 2147483646 h 12650"/>
              <a:gd name="T122" fmla="*/ 2147483646 w 11713"/>
              <a:gd name="T123" fmla="*/ 2147483646 h 126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713" h="12650">
                <a:moveTo>
                  <a:pt x="10716" y="5568"/>
                </a:moveTo>
                <a:lnTo>
                  <a:pt x="10716" y="5568"/>
                </a:lnTo>
                <a:lnTo>
                  <a:pt x="10759" y="5528"/>
                </a:lnTo>
                <a:lnTo>
                  <a:pt x="10801" y="5487"/>
                </a:lnTo>
                <a:lnTo>
                  <a:pt x="10843" y="5446"/>
                </a:lnTo>
                <a:lnTo>
                  <a:pt x="10884" y="5402"/>
                </a:lnTo>
                <a:lnTo>
                  <a:pt x="10924" y="5358"/>
                </a:lnTo>
                <a:lnTo>
                  <a:pt x="10962" y="5314"/>
                </a:lnTo>
                <a:lnTo>
                  <a:pt x="10999" y="5268"/>
                </a:lnTo>
                <a:lnTo>
                  <a:pt x="11035" y="5221"/>
                </a:lnTo>
                <a:lnTo>
                  <a:pt x="11070" y="5173"/>
                </a:lnTo>
                <a:lnTo>
                  <a:pt x="11103" y="5125"/>
                </a:lnTo>
                <a:lnTo>
                  <a:pt x="11136" y="5076"/>
                </a:lnTo>
                <a:lnTo>
                  <a:pt x="11167" y="5026"/>
                </a:lnTo>
                <a:lnTo>
                  <a:pt x="11196" y="4975"/>
                </a:lnTo>
                <a:lnTo>
                  <a:pt x="11224" y="4922"/>
                </a:lnTo>
                <a:lnTo>
                  <a:pt x="11251" y="4870"/>
                </a:lnTo>
                <a:lnTo>
                  <a:pt x="11278" y="4817"/>
                </a:lnTo>
                <a:lnTo>
                  <a:pt x="11302" y="4763"/>
                </a:lnTo>
                <a:lnTo>
                  <a:pt x="11325" y="4708"/>
                </a:lnTo>
                <a:lnTo>
                  <a:pt x="11346" y="4653"/>
                </a:lnTo>
                <a:lnTo>
                  <a:pt x="11366" y="4597"/>
                </a:lnTo>
                <a:lnTo>
                  <a:pt x="11385" y="4540"/>
                </a:lnTo>
                <a:lnTo>
                  <a:pt x="11402" y="4483"/>
                </a:lnTo>
                <a:lnTo>
                  <a:pt x="11417" y="4425"/>
                </a:lnTo>
                <a:lnTo>
                  <a:pt x="11431" y="4366"/>
                </a:lnTo>
                <a:lnTo>
                  <a:pt x="11444" y="4307"/>
                </a:lnTo>
                <a:lnTo>
                  <a:pt x="11454" y="4248"/>
                </a:lnTo>
                <a:lnTo>
                  <a:pt x="11463" y="4187"/>
                </a:lnTo>
                <a:lnTo>
                  <a:pt x="11471" y="4127"/>
                </a:lnTo>
                <a:lnTo>
                  <a:pt x="11477" y="4066"/>
                </a:lnTo>
                <a:lnTo>
                  <a:pt x="11481" y="4004"/>
                </a:lnTo>
                <a:lnTo>
                  <a:pt x="11484" y="3942"/>
                </a:lnTo>
                <a:lnTo>
                  <a:pt x="11484" y="3879"/>
                </a:lnTo>
                <a:lnTo>
                  <a:pt x="11484" y="3821"/>
                </a:lnTo>
                <a:lnTo>
                  <a:pt x="11482" y="3761"/>
                </a:lnTo>
                <a:lnTo>
                  <a:pt x="11478" y="3704"/>
                </a:lnTo>
                <a:lnTo>
                  <a:pt x="11473" y="3645"/>
                </a:lnTo>
                <a:lnTo>
                  <a:pt x="11466" y="3588"/>
                </a:lnTo>
                <a:lnTo>
                  <a:pt x="11457" y="3530"/>
                </a:lnTo>
                <a:lnTo>
                  <a:pt x="11448" y="3474"/>
                </a:lnTo>
                <a:lnTo>
                  <a:pt x="11436" y="3417"/>
                </a:lnTo>
                <a:lnTo>
                  <a:pt x="11424" y="3362"/>
                </a:lnTo>
                <a:lnTo>
                  <a:pt x="11410" y="3307"/>
                </a:lnTo>
                <a:lnTo>
                  <a:pt x="11394" y="3252"/>
                </a:lnTo>
                <a:lnTo>
                  <a:pt x="11378" y="3198"/>
                </a:lnTo>
                <a:lnTo>
                  <a:pt x="11360" y="3145"/>
                </a:lnTo>
                <a:lnTo>
                  <a:pt x="11340" y="3092"/>
                </a:lnTo>
                <a:lnTo>
                  <a:pt x="11320" y="3039"/>
                </a:lnTo>
                <a:lnTo>
                  <a:pt x="11298" y="2987"/>
                </a:lnTo>
                <a:lnTo>
                  <a:pt x="11275" y="2936"/>
                </a:lnTo>
                <a:lnTo>
                  <a:pt x="11250" y="2886"/>
                </a:lnTo>
                <a:lnTo>
                  <a:pt x="11225" y="2836"/>
                </a:lnTo>
                <a:lnTo>
                  <a:pt x="11198" y="2788"/>
                </a:lnTo>
                <a:lnTo>
                  <a:pt x="11170" y="2739"/>
                </a:lnTo>
                <a:lnTo>
                  <a:pt x="11141" y="2692"/>
                </a:lnTo>
                <a:lnTo>
                  <a:pt x="11110" y="2645"/>
                </a:lnTo>
                <a:lnTo>
                  <a:pt x="11079" y="2599"/>
                </a:lnTo>
                <a:lnTo>
                  <a:pt x="11047" y="2553"/>
                </a:lnTo>
                <a:lnTo>
                  <a:pt x="11013" y="2509"/>
                </a:lnTo>
                <a:lnTo>
                  <a:pt x="10978" y="2465"/>
                </a:lnTo>
                <a:lnTo>
                  <a:pt x="10942" y="2422"/>
                </a:lnTo>
                <a:lnTo>
                  <a:pt x="10906" y="2379"/>
                </a:lnTo>
                <a:lnTo>
                  <a:pt x="10868" y="2339"/>
                </a:lnTo>
                <a:lnTo>
                  <a:pt x="10828" y="2299"/>
                </a:lnTo>
                <a:lnTo>
                  <a:pt x="10789" y="2259"/>
                </a:lnTo>
                <a:lnTo>
                  <a:pt x="10748" y="2221"/>
                </a:lnTo>
                <a:lnTo>
                  <a:pt x="10706" y="2183"/>
                </a:lnTo>
                <a:lnTo>
                  <a:pt x="10664" y="2146"/>
                </a:lnTo>
                <a:lnTo>
                  <a:pt x="10621" y="2111"/>
                </a:lnTo>
                <a:lnTo>
                  <a:pt x="10576" y="2076"/>
                </a:lnTo>
                <a:lnTo>
                  <a:pt x="10531" y="2043"/>
                </a:lnTo>
                <a:lnTo>
                  <a:pt x="10485" y="2011"/>
                </a:lnTo>
                <a:lnTo>
                  <a:pt x="10438" y="1979"/>
                </a:lnTo>
                <a:lnTo>
                  <a:pt x="10390" y="1949"/>
                </a:lnTo>
                <a:lnTo>
                  <a:pt x="10341" y="1920"/>
                </a:lnTo>
                <a:lnTo>
                  <a:pt x="10292" y="1892"/>
                </a:lnTo>
                <a:lnTo>
                  <a:pt x="10242" y="1864"/>
                </a:lnTo>
                <a:lnTo>
                  <a:pt x="10190" y="1838"/>
                </a:lnTo>
                <a:lnTo>
                  <a:pt x="10139" y="1814"/>
                </a:lnTo>
                <a:lnTo>
                  <a:pt x="10087" y="1790"/>
                </a:lnTo>
                <a:lnTo>
                  <a:pt x="10034" y="1768"/>
                </a:lnTo>
                <a:lnTo>
                  <a:pt x="9981" y="1746"/>
                </a:lnTo>
                <a:lnTo>
                  <a:pt x="9926" y="1727"/>
                </a:lnTo>
                <a:lnTo>
                  <a:pt x="9871" y="1709"/>
                </a:lnTo>
                <a:lnTo>
                  <a:pt x="9816" y="1691"/>
                </a:lnTo>
                <a:lnTo>
                  <a:pt x="9759" y="1674"/>
                </a:lnTo>
                <a:lnTo>
                  <a:pt x="9703" y="1660"/>
                </a:lnTo>
                <a:lnTo>
                  <a:pt x="9645" y="1646"/>
                </a:lnTo>
                <a:lnTo>
                  <a:pt x="9588" y="1635"/>
                </a:lnTo>
                <a:lnTo>
                  <a:pt x="9529" y="1624"/>
                </a:lnTo>
                <a:lnTo>
                  <a:pt x="9471" y="1615"/>
                </a:lnTo>
                <a:lnTo>
                  <a:pt x="9411" y="1606"/>
                </a:lnTo>
                <a:lnTo>
                  <a:pt x="9352" y="1600"/>
                </a:lnTo>
                <a:lnTo>
                  <a:pt x="9292" y="1595"/>
                </a:lnTo>
                <a:lnTo>
                  <a:pt x="9232" y="1591"/>
                </a:lnTo>
                <a:lnTo>
                  <a:pt x="9170" y="1589"/>
                </a:lnTo>
                <a:lnTo>
                  <a:pt x="9110" y="1588"/>
                </a:lnTo>
                <a:lnTo>
                  <a:pt x="9044" y="1589"/>
                </a:lnTo>
                <a:lnTo>
                  <a:pt x="8979" y="1592"/>
                </a:lnTo>
                <a:lnTo>
                  <a:pt x="8915" y="1596"/>
                </a:lnTo>
                <a:lnTo>
                  <a:pt x="8852" y="1601"/>
                </a:lnTo>
                <a:lnTo>
                  <a:pt x="8788" y="1609"/>
                </a:lnTo>
                <a:lnTo>
                  <a:pt x="8725" y="1618"/>
                </a:lnTo>
                <a:lnTo>
                  <a:pt x="8664" y="1628"/>
                </a:lnTo>
                <a:lnTo>
                  <a:pt x="8602" y="1641"/>
                </a:lnTo>
                <a:lnTo>
                  <a:pt x="8570" y="1595"/>
                </a:lnTo>
                <a:lnTo>
                  <a:pt x="8537" y="1549"/>
                </a:lnTo>
                <a:lnTo>
                  <a:pt x="8505" y="1504"/>
                </a:lnTo>
                <a:lnTo>
                  <a:pt x="8471" y="1460"/>
                </a:lnTo>
                <a:lnTo>
                  <a:pt x="8437" y="1415"/>
                </a:lnTo>
                <a:lnTo>
                  <a:pt x="8402" y="1373"/>
                </a:lnTo>
                <a:lnTo>
                  <a:pt x="8366" y="1330"/>
                </a:lnTo>
                <a:lnTo>
                  <a:pt x="8330" y="1287"/>
                </a:lnTo>
                <a:lnTo>
                  <a:pt x="8292" y="1245"/>
                </a:lnTo>
                <a:lnTo>
                  <a:pt x="8254" y="1203"/>
                </a:lnTo>
                <a:lnTo>
                  <a:pt x="8217" y="1163"/>
                </a:lnTo>
                <a:lnTo>
                  <a:pt x="8177" y="1123"/>
                </a:lnTo>
                <a:lnTo>
                  <a:pt x="8137" y="1083"/>
                </a:lnTo>
                <a:lnTo>
                  <a:pt x="8098" y="1045"/>
                </a:lnTo>
                <a:lnTo>
                  <a:pt x="8057" y="1006"/>
                </a:lnTo>
                <a:lnTo>
                  <a:pt x="8015" y="968"/>
                </a:lnTo>
                <a:lnTo>
                  <a:pt x="7973" y="931"/>
                </a:lnTo>
                <a:lnTo>
                  <a:pt x="7931" y="894"/>
                </a:lnTo>
                <a:lnTo>
                  <a:pt x="7888" y="859"/>
                </a:lnTo>
                <a:lnTo>
                  <a:pt x="7844" y="823"/>
                </a:lnTo>
                <a:lnTo>
                  <a:pt x="7799" y="788"/>
                </a:lnTo>
                <a:lnTo>
                  <a:pt x="7754" y="754"/>
                </a:lnTo>
                <a:lnTo>
                  <a:pt x="7709" y="721"/>
                </a:lnTo>
                <a:lnTo>
                  <a:pt x="7663" y="687"/>
                </a:lnTo>
                <a:lnTo>
                  <a:pt x="7616" y="656"/>
                </a:lnTo>
                <a:lnTo>
                  <a:pt x="7569" y="625"/>
                </a:lnTo>
                <a:lnTo>
                  <a:pt x="7522" y="593"/>
                </a:lnTo>
                <a:lnTo>
                  <a:pt x="7474" y="563"/>
                </a:lnTo>
                <a:lnTo>
                  <a:pt x="7425" y="534"/>
                </a:lnTo>
                <a:lnTo>
                  <a:pt x="7376" y="506"/>
                </a:lnTo>
                <a:lnTo>
                  <a:pt x="7327" y="477"/>
                </a:lnTo>
                <a:lnTo>
                  <a:pt x="7277" y="450"/>
                </a:lnTo>
                <a:lnTo>
                  <a:pt x="7227" y="424"/>
                </a:lnTo>
                <a:lnTo>
                  <a:pt x="7176" y="398"/>
                </a:lnTo>
                <a:lnTo>
                  <a:pt x="7124" y="373"/>
                </a:lnTo>
                <a:lnTo>
                  <a:pt x="7072" y="349"/>
                </a:lnTo>
                <a:lnTo>
                  <a:pt x="7020" y="325"/>
                </a:lnTo>
                <a:lnTo>
                  <a:pt x="6968" y="302"/>
                </a:lnTo>
                <a:lnTo>
                  <a:pt x="6915" y="280"/>
                </a:lnTo>
                <a:lnTo>
                  <a:pt x="6860" y="259"/>
                </a:lnTo>
                <a:lnTo>
                  <a:pt x="6807" y="238"/>
                </a:lnTo>
                <a:lnTo>
                  <a:pt x="6753" y="218"/>
                </a:lnTo>
                <a:lnTo>
                  <a:pt x="6697" y="200"/>
                </a:lnTo>
                <a:lnTo>
                  <a:pt x="6642" y="182"/>
                </a:lnTo>
                <a:lnTo>
                  <a:pt x="6587" y="164"/>
                </a:lnTo>
                <a:lnTo>
                  <a:pt x="6531" y="148"/>
                </a:lnTo>
                <a:lnTo>
                  <a:pt x="6475" y="133"/>
                </a:lnTo>
                <a:lnTo>
                  <a:pt x="6417" y="117"/>
                </a:lnTo>
                <a:lnTo>
                  <a:pt x="6361" y="104"/>
                </a:lnTo>
                <a:lnTo>
                  <a:pt x="6304" y="91"/>
                </a:lnTo>
                <a:lnTo>
                  <a:pt x="6246" y="79"/>
                </a:lnTo>
                <a:lnTo>
                  <a:pt x="6188" y="67"/>
                </a:lnTo>
                <a:lnTo>
                  <a:pt x="6129" y="57"/>
                </a:lnTo>
                <a:lnTo>
                  <a:pt x="6071" y="47"/>
                </a:lnTo>
                <a:lnTo>
                  <a:pt x="6011" y="38"/>
                </a:lnTo>
                <a:lnTo>
                  <a:pt x="5953" y="30"/>
                </a:lnTo>
                <a:lnTo>
                  <a:pt x="5893" y="23"/>
                </a:lnTo>
                <a:lnTo>
                  <a:pt x="5833" y="17"/>
                </a:lnTo>
                <a:lnTo>
                  <a:pt x="5773" y="12"/>
                </a:lnTo>
                <a:lnTo>
                  <a:pt x="5713" y="7"/>
                </a:lnTo>
                <a:lnTo>
                  <a:pt x="5652" y="4"/>
                </a:lnTo>
                <a:lnTo>
                  <a:pt x="5590" y="2"/>
                </a:lnTo>
                <a:lnTo>
                  <a:pt x="5530" y="0"/>
                </a:lnTo>
                <a:lnTo>
                  <a:pt x="5468" y="0"/>
                </a:lnTo>
                <a:lnTo>
                  <a:pt x="5372" y="1"/>
                </a:lnTo>
                <a:lnTo>
                  <a:pt x="5276" y="4"/>
                </a:lnTo>
                <a:lnTo>
                  <a:pt x="5181" y="11"/>
                </a:lnTo>
                <a:lnTo>
                  <a:pt x="5086" y="19"/>
                </a:lnTo>
                <a:lnTo>
                  <a:pt x="4992" y="29"/>
                </a:lnTo>
                <a:lnTo>
                  <a:pt x="4899" y="42"/>
                </a:lnTo>
                <a:lnTo>
                  <a:pt x="4806" y="57"/>
                </a:lnTo>
                <a:lnTo>
                  <a:pt x="4715" y="73"/>
                </a:lnTo>
                <a:lnTo>
                  <a:pt x="4624" y="92"/>
                </a:lnTo>
                <a:lnTo>
                  <a:pt x="4534" y="114"/>
                </a:lnTo>
                <a:lnTo>
                  <a:pt x="4445" y="137"/>
                </a:lnTo>
                <a:lnTo>
                  <a:pt x="4357" y="162"/>
                </a:lnTo>
                <a:lnTo>
                  <a:pt x="4269" y="189"/>
                </a:lnTo>
                <a:lnTo>
                  <a:pt x="4183" y="218"/>
                </a:lnTo>
                <a:lnTo>
                  <a:pt x="4097" y="250"/>
                </a:lnTo>
                <a:lnTo>
                  <a:pt x="4014" y="283"/>
                </a:lnTo>
                <a:lnTo>
                  <a:pt x="3930" y="319"/>
                </a:lnTo>
                <a:lnTo>
                  <a:pt x="3848" y="355"/>
                </a:lnTo>
                <a:lnTo>
                  <a:pt x="3766" y="395"/>
                </a:lnTo>
                <a:lnTo>
                  <a:pt x="3687" y="436"/>
                </a:lnTo>
                <a:lnTo>
                  <a:pt x="3607" y="477"/>
                </a:lnTo>
                <a:lnTo>
                  <a:pt x="3530" y="522"/>
                </a:lnTo>
                <a:lnTo>
                  <a:pt x="3454" y="568"/>
                </a:lnTo>
                <a:lnTo>
                  <a:pt x="3379" y="616"/>
                </a:lnTo>
                <a:lnTo>
                  <a:pt x="3304" y="665"/>
                </a:lnTo>
                <a:lnTo>
                  <a:pt x="3231" y="717"/>
                </a:lnTo>
                <a:lnTo>
                  <a:pt x="3160" y="769"/>
                </a:lnTo>
                <a:lnTo>
                  <a:pt x="3090" y="823"/>
                </a:lnTo>
                <a:lnTo>
                  <a:pt x="3022" y="880"/>
                </a:lnTo>
                <a:lnTo>
                  <a:pt x="2955" y="937"/>
                </a:lnTo>
                <a:lnTo>
                  <a:pt x="2889" y="996"/>
                </a:lnTo>
                <a:lnTo>
                  <a:pt x="2825" y="1056"/>
                </a:lnTo>
                <a:lnTo>
                  <a:pt x="2763" y="1119"/>
                </a:lnTo>
                <a:lnTo>
                  <a:pt x="2701" y="1181"/>
                </a:lnTo>
                <a:lnTo>
                  <a:pt x="2641" y="1246"/>
                </a:lnTo>
                <a:lnTo>
                  <a:pt x="2584" y="1313"/>
                </a:lnTo>
                <a:lnTo>
                  <a:pt x="2528" y="1380"/>
                </a:lnTo>
                <a:lnTo>
                  <a:pt x="2473" y="1449"/>
                </a:lnTo>
                <a:lnTo>
                  <a:pt x="2420" y="1519"/>
                </a:lnTo>
                <a:lnTo>
                  <a:pt x="2369" y="1590"/>
                </a:lnTo>
                <a:lnTo>
                  <a:pt x="2319" y="1663"/>
                </a:lnTo>
                <a:lnTo>
                  <a:pt x="2272" y="1737"/>
                </a:lnTo>
                <a:lnTo>
                  <a:pt x="2226" y="1811"/>
                </a:lnTo>
                <a:lnTo>
                  <a:pt x="2181" y="1887"/>
                </a:lnTo>
                <a:lnTo>
                  <a:pt x="2139" y="1965"/>
                </a:lnTo>
                <a:lnTo>
                  <a:pt x="2098" y="2043"/>
                </a:lnTo>
                <a:lnTo>
                  <a:pt x="2061" y="2122"/>
                </a:lnTo>
                <a:lnTo>
                  <a:pt x="2024" y="2203"/>
                </a:lnTo>
                <a:lnTo>
                  <a:pt x="1990" y="2284"/>
                </a:lnTo>
                <a:lnTo>
                  <a:pt x="1957" y="2367"/>
                </a:lnTo>
                <a:lnTo>
                  <a:pt x="1926" y="2450"/>
                </a:lnTo>
                <a:lnTo>
                  <a:pt x="1898" y="2534"/>
                </a:lnTo>
                <a:lnTo>
                  <a:pt x="1872" y="2620"/>
                </a:lnTo>
                <a:lnTo>
                  <a:pt x="1848" y="2705"/>
                </a:lnTo>
                <a:lnTo>
                  <a:pt x="1826" y="2792"/>
                </a:lnTo>
                <a:lnTo>
                  <a:pt x="1806" y="2880"/>
                </a:lnTo>
                <a:lnTo>
                  <a:pt x="1788" y="2968"/>
                </a:lnTo>
                <a:lnTo>
                  <a:pt x="1774" y="3057"/>
                </a:lnTo>
                <a:lnTo>
                  <a:pt x="1760" y="3147"/>
                </a:lnTo>
                <a:lnTo>
                  <a:pt x="1750" y="3238"/>
                </a:lnTo>
                <a:lnTo>
                  <a:pt x="1741" y="3330"/>
                </a:lnTo>
                <a:lnTo>
                  <a:pt x="1735" y="3422"/>
                </a:lnTo>
                <a:lnTo>
                  <a:pt x="1732" y="3514"/>
                </a:lnTo>
                <a:lnTo>
                  <a:pt x="1730" y="3607"/>
                </a:lnTo>
                <a:lnTo>
                  <a:pt x="1731" y="3681"/>
                </a:lnTo>
                <a:lnTo>
                  <a:pt x="1733" y="3755"/>
                </a:lnTo>
                <a:lnTo>
                  <a:pt x="1737" y="3828"/>
                </a:lnTo>
                <a:lnTo>
                  <a:pt x="1742" y="3901"/>
                </a:lnTo>
                <a:lnTo>
                  <a:pt x="1750" y="3973"/>
                </a:lnTo>
                <a:lnTo>
                  <a:pt x="1758" y="4045"/>
                </a:lnTo>
                <a:lnTo>
                  <a:pt x="1768" y="4117"/>
                </a:lnTo>
                <a:lnTo>
                  <a:pt x="1779" y="4188"/>
                </a:lnTo>
                <a:lnTo>
                  <a:pt x="1730" y="4217"/>
                </a:lnTo>
                <a:lnTo>
                  <a:pt x="1681" y="4248"/>
                </a:lnTo>
                <a:lnTo>
                  <a:pt x="1632" y="4278"/>
                </a:lnTo>
                <a:lnTo>
                  <a:pt x="1584" y="4309"/>
                </a:lnTo>
                <a:lnTo>
                  <a:pt x="1537" y="4342"/>
                </a:lnTo>
                <a:lnTo>
                  <a:pt x="1490" y="4374"/>
                </a:lnTo>
                <a:lnTo>
                  <a:pt x="1443" y="4409"/>
                </a:lnTo>
                <a:lnTo>
                  <a:pt x="1397" y="4442"/>
                </a:lnTo>
                <a:lnTo>
                  <a:pt x="1352" y="4478"/>
                </a:lnTo>
                <a:lnTo>
                  <a:pt x="1307" y="4513"/>
                </a:lnTo>
                <a:lnTo>
                  <a:pt x="1263" y="4549"/>
                </a:lnTo>
                <a:lnTo>
                  <a:pt x="1219" y="4586"/>
                </a:lnTo>
                <a:lnTo>
                  <a:pt x="1176" y="4624"/>
                </a:lnTo>
                <a:lnTo>
                  <a:pt x="1134" y="4661"/>
                </a:lnTo>
                <a:lnTo>
                  <a:pt x="1093" y="4700"/>
                </a:lnTo>
                <a:lnTo>
                  <a:pt x="1052" y="4740"/>
                </a:lnTo>
                <a:lnTo>
                  <a:pt x="1011" y="4780"/>
                </a:lnTo>
                <a:lnTo>
                  <a:pt x="972" y="4821"/>
                </a:lnTo>
                <a:lnTo>
                  <a:pt x="933" y="4862"/>
                </a:lnTo>
                <a:lnTo>
                  <a:pt x="894" y="4904"/>
                </a:lnTo>
                <a:lnTo>
                  <a:pt x="857" y="4946"/>
                </a:lnTo>
                <a:lnTo>
                  <a:pt x="820" y="4989"/>
                </a:lnTo>
                <a:lnTo>
                  <a:pt x="784" y="5033"/>
                </a:lnTo>
                <a:lnTo>
                  <a:pt x="748" y="5077"/>
                </a:lnTo>
                <a:lnTo>
                  <a:pt x="714" y="5122"/>
                </a:lnTo>
                <a:lnTo>
                  <a:pt x="679" y="5167"/>
                </a:lnTo>
                <a:lnTo>
                  <a:pt x="646" y="5213"/>
                </a:lnTo>
                <a:lnTo>
                  <a:pt x="613" y="5259"/>
                </a:lnTo>
                <a:lnTo>
                  <a:pt x="581" y="5306"/>
                </a:lnTo>
                <a:lnTo>
                  <a:pt x="550" y="5354"/>
                </a:lnTo>
                <a:lnTo>
                  <a:pt x="519" y="5402"/>
                </a:lnTo>
                <a:lnTo>
                  <a:pt x="490" y="5450"/>
                </a:lnTo>
                <a:lnTo>
                  <a:pt x="461" y="5499"/>
                </a:lnTo>
                <a:lnTo>
                  <a:pt x="434" y="5548"/>
                </a:lnTo>
                <a:lnTo>
                  <a:pt x="406" y="5598"/>
                </a:lnTo>
                <a:lnTo>
                  <a:pt x="379" y="5648"/>
                </a:lnTo>
                <a:lnTo>
                  <a:pt x="354" y="5698"/>
                </a:lnTo>
                <a:lnTo>
                  <a:pt x="329" y="5750"/>
                </a:lnTo>
                <a:lnTo>
                  <a:pt x="305" y="5802"/>
                </a:lnTo>
                <a:lnTo>
                  <a:pt x="282" y="5854"/>
                </a:lnTo>
                <a:lnTo>
                  <a:pt x="259" y="5906"/>
                </a:lnTo>
                <a:lnTo>
                  <a:pt x="239" y="5960"/>
                </a:lnTo>
                <a:lnTo>
                  <a:pt x="218" y="6013"/>
                </a:lnTo>
                <a:lnTo>
                  <a:pt x="198" y="6066"/>
                </a:lnTo>
                <a:lnTo>
                  <a:pt x="179" y="6120"/>
                </a:lnTo>
                <a:lnTo>
                  <a:pt x="161" y="6175"/>
                </a:lnTo>
                <a:lnTo>
                  <a:pt x="145" y="6230"/>
                </a:lnTo>
                <a:lnTo>
                  <a:pt x="128" y="6285"/>
                </a:lnTo>
                <a:lnTo>
                  <a:pt x="113" y="6341"/>
                </a:lnTo>
                <a:lnTo>
                  <a:pt x="99" y="6397"/>
                </a:lnTo>
                <a:lnTo>
                  <a:pt x="85" y="6454"/>
                </a:lnTo>
                <a:lnTo>
                  <a:pt x="74" y="6510"/>
                </a:lnTo>
                <a:lnTo>
                  <a:pt x="62" y="6566"/>
                </a:lnTo>
                <a:lnTo>
                  <a:pt x="51" y="6624"/>
                </a:lnTo>
                <a:lnTo>
                  <a:pt x="41" y="6681"/>
                </a:lnTo>
                <a:lnTo>
                  <a:pt x="33" y="6740"/>
                </a:lnTo>
                <a:lnTo>
                  <a:pt x="25" y="6798"/>
                </a:lnTo>
                <a:lnTo>
                  <a:pt x="18" y="6857"/>
                </a:lnTo>
                <a:lnTo>
                  <a:pt x="13" y="6915"/>
                </a:lnTo>
                <a:lnTo>
                  <a:pt x="9" y="6975"/>
                </a:lnTo>
                <a:lnTo>
                  <a:pt x="5" y="7034"/>
                </a:lnTo>
                <a:lnTo>
                  <a:pt x="3" y="7094"/>
                </a:lnTo>
                <a:lnTo>
                  <a:pt x="0" y="7153"/>
                </a:lnTo>
                <a:lnTo>
                  <a:pt x="0" y="7214"/>
                </a:lnTo>
                <a:lnTo>
                  <a:pt x="1" y="7295"/>
                </a:lnTo>
                <a:lnTo>
                  <a:pt x="4" y="7377"/>
                </a:lnTo>
                <a:lnTo>
                  <a:pt x="9" y="7457"/>
                </a:lnTo>
                <a:lnTo>
                  <a:pt x="15" y="7538"/>
                </a:lnTo>
                <a:lnTo>
                  <a:pt x="23" y="7618"/>
                </a:lnTo>
                <a:lnTo>
                  <a:pt x="34" y="7697"/>
                </a:lnTo>
                <a:lnTo>
                  <a:pt x="46" y="7776"/>
                </a:lnTo>
                <a:lnTo>
                  <a:pt x="60" y="7854"/>
                </a:lnTo>
                <a:lnTo>
                  <a:pt x="77" y="7932"/>
                </a:lnTo>
                <a:lnTo>
                  <a:pt x="93" y="8010"/>
                </a:lnTo>
                <a:lnTo>
                  <a:pt x="113" y="8086"/>
                </a:lnTo>
                <a:lnTo>
                  <a:pt x="134" y="8161"/>
                </a:lnTo>
                <a:lnTo>
                  <a:pt x="156" y="8236"/>
                </a:lnTo>
                <a:lnTo>
                  <a:pt x="181" y="8311"/>
                </a:lnTo>
                <a:lnTo>
                  <a:pt x="206" y="8385"/>
                </a:lnTo>
                <a:lnTo>
                  <a:pt x="234" y="8458"/>
                </a:lnTo>
                <a:lnTo>
                  <a:pt x="264" y="8530"/>
                </a:lnTo>
                <a:lnTo>
                  <a:pt x="294" y="8601"/>
                </a:lnTo>
                <a:lnTo>
                  <a:pt x="326" y="8671"/>
                </a:lnTo>
                <a:lnTo>
                  <a:pt x="361" y="8741"/>
                </a:lnTo>
                <a:lnTo>
                  <a:pt x="395" y="8810"/>
                </a:lnTo>
                <a:lnTo>
                  <a:pt x="433" y="8878"/>
                </a:lnTo>
                <a:lnTo>
                  <a:pt x="471" y="8946"/>
                </a:lnTo>
                <a:lnTo>
                  <a:pt x="511" y="9011"/>
                </a:lnTo>
                <a:lnTo>
                  <a:pt x="552" y="9077"/>
                </a:lnTo>
                <a:lnTo>
                  <a:pt x="595" y="9141"/>
                </a:lnTo>
                <a:lnTo>
                  <a:pt x="638" y="9205"/>
                </a:lnTo>
                <a:lnTo>
                  <a:pt x="684" y="9267"/>
                </a:lnTo>
                <a:lnTo>
                  <a:pt x="731" y="9329"/>
                </a:lnTo>
                <a:lnTo>
                  <a:pt x="779" y="9388"/>
                </a:lnTo>
                <a:lnTo>
                  <a:pt x="829" y="9448"/>
                </a:lnTo>
                <a:lnTo>
                  <a:pt x="880" y="9506"/>
                </a:lnTo>
                <a:lnTo>
                  <a:pt x="931" y="9564"/>
                </a:lnTo>
                <a:lnTo>
                  <a:pt x="984" y="9620"/>
                </a:lnTo>
                <a:lnTo>
                  <a:pt x="1039" y="9674"/>
                </a:lnTo>
                <a:lnTo>
                  <a:pt x="1095" y="9729"/>
                </a:lnTo>
                <a:lnTo>
                  <a:pt x="1151" y="9781"/>
                </a:lnTo>
                <a:lnTo>
                  <a:pt x="1210" y="9833"/>
                </a:lnTo>
                <a:lnTo>
                  <a:pt x="1269" y="9883"/>
                </a:lnTo>
                <a:lnTo>
                  <a:pt x="1329" y="9932"/>
                </a:lnTo>
                <a:lnTo>
                  <a:pt x="1390" y="9981"/>
                </a:lnTo>
                <a:lnTo>
                  <a:pt x="1453" y="10026"/>
                </a:lnTo>
                <a:lnTo>
                  <a:pt x="1517" y="10072"/>
                </a:lnTo>
                <a:lnTo>
                  <a:pt x="1581" y="10116"/>
                </a:lnTo>
                <a:lnTo>
                  <a:pt x="1647" y="10159"/>
                </a:lnTo>
                <a:lnTo>
                  <a:pt x="1714" y="10200"/>
                </a:lnTo>
                <a:lnTo>
                  <a:pt x="1781" y="10240"/>
                </a:lnTo>
                <a:lnTo>
                  <a:pt x="1850" y="10278"/>
                </a:lnTo>
                <a:lnTo>
                  <a:pt x="1919" y="10316"/>
                </a:lnTo>
                <a:lnTo>
                  <a:pt x="1990" y="10351"/>
                </a:lnTo>
                <a:lnTo>
                  <a:pt x="2061" y="10386"/>
                </a:lnTo>
                <a:lnTo>
                  <a:pt x="2133" y="10418"/>
                </a:lnTo>
                <a:lnTo>
                  <a:pt x="2206" y="10449"/>
                </a:lnTo>
                <a:lnTo>
                  <a:pt x="2280" y="10480"/>
                </a:lnTo>
                <a:lnTo>
                  <a:pt x="2354" y="10508"/>
                </a:lnTo>
                <a:lnTo>
                  <a:pt x="2430" y="10535"/>
                </a:lnTo>
                <a:lnTo>
                  <a:pt x="2507" y="10560"/>
                </a:lnTo>
                <a:lnTo>
                  <a:pt x="2583" y="10583"/>
                </a:lnTo>
                <a:lnTo>
                  <a:pt x="2661" y="10605"/>
                </a:lnTo>
                <a:lnTo>
                  <a:pt x="2740" y="10626"/>
                </a:lnTo>
                <a:lnTo>
                  <a:pt x="2819" y="10645"/>
                </a:lnTo>
                <a:lnTo>
                  <a:pt x="2898" y="10661"/>
                </a:lnTo>
                <a:lnTo>
                  <a:pt x="2979" y="10677"/>
                </a:lnTo>
                <a:lnTo>
                  <a:pt x="3060" y="10691"/>
                </a:lnTo>
                <a:lnTo>
                  <a:pt x="3079" y="10697"/>
                </a:lnTo>
                <a:lnTo>
                  <a:pt x="3099" y="10704"/>
                </a:lnTo>
                <a:lnTo>
                  <a:pt x="3120" y="10713"/>
                </a:lnTo>
                <a:lnTo>
                  <a:pt x="3141" y="10723"/>
                </a:lnTo>
                <a:lnTo>
                  <a:pt x="3162" y="10736"/>
                </a:lnTo>
                <a:lnTo>
                  <a:pt x="3185" y="10752"/>
                </a:lnTo>
                <a:lnTo>
                  <a:pt x="3211" y="10772"/>
                </a:lnTo>
                <a:lnTo>
                  <a:pt x="3238" y="10796"/>
                </a:lnTo>
                <a:lnTo>
                  <a:pt x="3266" y="10826"/>
                </a:lnTo>
                <a:lnTo>
                  <a:pt x="3297" y="10861"/>
                </a:lnTo>
                <a:lnTo>
                  <a:pt x="3331" y="10902"/>
                </a:lnTo>
                <a:lnTo>
                  <a:pt x="3367" y="10950"/>
                </a:lnTo>
                <a:lnTo>
                  <a:pt x="3406" y="11005"/>
                </a:lnTo>
                <a:lnTo>
                  <a:pt x="3448" y="11068"/>
                </a:lnTo>
                <a:lnTo>
                  <a:pt x="3494" y="11140"/>
                </a:lnTo>
                <a:lnTo>
                  <a:pt x="3543" y="11220"/>
                </a:lnTo>
                <a:lnTo>
                  <a:pt x="3567" y="11263"/>
                </a:lnTo>
                <a:lnTo>
                  <a:pt x="3593" y="11305"/>
                </a:lnTo>
                <a:lnTo>
                  <a:pt x="3619" y="11346"/>
                </a:lnTo>
                <a:lnTo>
                  <a:pt x="3645" y="11387"/>
                </a:lnTo>
                <a:lnTo>
                  <a:pt x="3672" y="11427"/>
                </a:lnTo>
                <a:lnTo>
                  <a:pt x="3700" y="11467"/>
                </a:lnTo>
                <a:lnTo>
                  <a:pt x="3730" y="11506"/>
                </a:lnTo>
                <a:lnTo>
                  <a:pt x="3759" y="11545"/>
                </a:lnTo>
                <a:lnTo>
                  <a:pt x="3789" y="11583"/>
                </a:lnTo>
                <a:lnTo>
                  <a:pt x="3820" y="11620"/>
                </a:lnTo>
                <a:lnTo>
                  <a:pt x="3852" y="11658"/>
                </a:lnTo>
                <a:lnTo>
                  <a:pt x="3883" y="11694"/>
                </a:lnTo>
                <a:lnTo>
                  <a:pt x="3916" y="11730"/>
                </a:lnTo>
                <a:lnTo>
                  <a:pt x="3950" y="11765"/>
                </a:lnTo>
                <a:lnTo>
                  <a:pt x="3983" y="11800"/>
                </a:lnTo>
                <a:lnTo>
                  <a:pt x="4018" y="11834"/>
                </a:lnTo>
                <a:lnTo>
                  <a:pt x="4053" y="11868"/>
                </a:lnTo>
                <a:lnTo>
                  <a:pt x="4089" y="11901"/>
                </a:lnTo>
                <a:lnTo>
                  <a:pt x="4125" y="11934"/>
                </a:lnTo>
                <a:lnTo>
                  <a:pt x="4162" y="11965"/>
                </a:lnTo>
                <a:lnTo>
                  <a:pt x="4199" y="11996"/>
                </a:lnTo>
                <a:lnTo>
                  <a:pt x="4237" y="12026"/>
                </a:lnTo>
                <a:lnTo>
                  <a:pt x="4276" y="12057"/>
                </a:lnTo>
                <a:lnTo>
                  <a:pt x="4314" y="12086"/>
                </a:lnTo>
                <a:lnTo>
                  <a:pt x="4353" y="12114"/>
                </a:lnTo>
                <a:lnTo>
                  <a:pt x="4393" y="12142"/>
                </a:lnTo>
                <a:lnTo>
                  <a:pt x="4433" y="12170"/>
                </a:lnTo>
                <a:lnTo>
                  <a:pt x="4474" y="12196"/>
                </a:lnTo>
                <a:lnTo>
                  <a:pt x="4515" y="12222"/>
                </a:lnTo>
                <a:lnTo>
                  <a:pt x="4557" y="12247"/>
                </a:lnTo>
                <a:lnTo>
                  <a:pt x="4598" y="12272"/>
                </a:lnTo>
                <a:lnTo>
                  <a:pt x="4640" y="12295"/>
                </a:lnTo>
                <a:lnTo>
                  <a:pt x="4683" y="12319"/>
                </a:lnTo>
                <a:lnTo>
                  <a:pt x="4726" y="12341"/>
                </a:lnTo>
                <a:lnTo>
                  <a:pt x="4770" y="12363"/>
                </a:lnTo>
                <a:lnTo>
                  <a:pt x="4813" y="12384"/>
                </a:lnTo>
                <a:lnTo>
                  <a:pt x="4857" y="12404"/>
                </a:lnTo>
                <a:lnTo>
                  <a:pt x="4902" y="12423"/>
                </a:lnTo>
                <a:lnTo>
                  <a:pt x="4946" y="12442"/>
                </a:lnTo>
                <a:lnTo>
                  <a:pt x="4992" y="12460"/>
                </a:lnTo>
                <a:lnTo>
                  <a:pt x="5037" y="12477"/>
                </a:lnTo>
                <a:lnTo>
                  <a:pt x="5083" y="12493"/>
                </a:lnTo>
                <a:lnTo>
                  <a:pt x="5128" y="12509"/>
                </a:lnTo>
                <a:lnTo>
                  <a:pt x="5175" y="12524"/>
                </a:lnTo>
                <a:lnTo>
                  <a:pt x="5221" y="12538"/>
                </a:lnTo>
                <a:lnTo>
                  <a:pt x="5268" y="12552"/>
                </a:lnTo>
                <a:lnTo>
                  <a:pt x="5314" y="12564"/>
                </a:lnTo>
                <a:lnTo>
                  <a:pt x="5361" y="12576"/>
                </a:lnTo>
                <a:lnTo>
                  <a:pt x="5409" y="12586"/>
                </a:lnTo>
                <a:lnTo>
                  <a:pt x="5456" y="12597"/>
                </a:lnTo>
                <a:lnTo>
                  <a:pt x="5503" y="12606"/>
                </a:lnTo>
                <a:lnTo>
                  <a:pt x="5551" y="12614"/>
                </a:lnTo>
                <a:lnTo>
                  <a:pt x="5599" y="12622"/>
                </a:lnTo>
                <a:lnTo>
                  <a:pt x="5647" y="12628"/>
                </a:lnTo>
                <a:lnTo>
                  <a:pt x="5695" y="12634"/>
                </a:lnTo>
                <a:lnTo>
                  <a:pt x="5743" y="12639"/>
                </a:lnTo>
                <a:lnTo>
                  <a:pt x="5791" y="12643"/>
                </a:lnTo>
                <a:lnTo>
                  <a:pt x="5839" y="12646"/>
                </a:lnTo>
                <a:lnTo>
                  <a:pt x="5888" y="12649"/>
                </a:lnTo>
                <a:lnTo>
                  <a:pt x="5936" y="12650"/>
                </a:lnTo>
                <a:lnTo>
                  <a:pt x="5985" y="12650"/>
                </a:lnTo>
                <a:lnTo>
                  <a:pt x="6033" y="12650"/>
                </a:lnTo>
                <a:lnTo>
                  <a:pt x="6082" y="12649"/>
                </a:lnTo>
                <a:lnTo>
                  <a:pt x="6130" y="12647"/>
                </a:lnTo>
                <a:lnTo>
                  <a:pt x="6174" y="12641"/>
                </a:lnTo>
                <a:lnTo>
                  <a:pt x="6217" y="12634"/>
                </a:lnTo>
                <a:lnTo>
                  <a:pt x="6260" y="12627"/>
                </a:lnTo>
                <a:lnTo>
                  <a:pt x="6303" y="12620"/>
                </a:lnTo>
                <a:lnTo>
                  <a:pt x="6345" y="12611"/>
                </a:lnTo>
                <a:lnTo>
                  <a:pt x="6388" y="12602"/>
                </a:lnTo>
                <a:lnTo>
                  <a:pt x="6430" y="12593"/>
                </a:lnTo>
                <a:lnTo>
                  <a:pt x="6473" y="12582"/>
                </a:lnTo>
                <a:lnTo>
                  <a:pt x="6515" y="12571"/>
                </a:lnTo>
                <a:lnTo>
                  <a:pt x="6556" y="12559"/>
                </a:lnTo>
                <a:lnTo>
                  <a:pt x="6598" y="12548"/>
                </a:lnTo>
                <a:lnTo>
                  <a:pt x="6640" y="12534"/>
                </a:lnTo>
                <a:lnTo>
                  <a:pt x="6682" y="12520"/>
                </a:lnTo>
                <a:lnTo>
                  <a:pt x="6722" y="12507"/>
                </a:lnTo>
                <a:lnTo>
                  <a:pt x="6763" y="12492"/>
                </a:lnTo>
                <a:lnTo>
                  <a:pt x="6804" y="12477"/>
                </a:lnTo>
                <a:lnTo>
                  <a:pt x="6845" y="12461"/>
                </a:lnTo>
                <a:lnTo>
                  <a:pt x="6884" y="12444"/>
                </a:lnTo>
                <a:lnTo>
                  <a:pt x="6924" y="12426"/>
                </a:lnTo>
                <a:lnTo>
                  <a:pt x="6964" y="12409"/>
                </a:lnTo>
                <a:lnTo>
                  <a:pt x="7003" y="12390"/>
                </a:lnTo>
                <a:lnTo>
                  <a:pt x="7042" y="12371"/>
                </a:lnTo>
                <a:lnTo>
                  <a:pt x="7081" y="12351"/>
                </a:lnTo>
                <a:lnTo>
                  <a:pt x="7119" y="12331"/>
                </a:lnTo>
                <a:lnTo>
                  <a:pt x="7157" y="12311"/>
                </a:lnTo>
                <a:lnTo>
                  <a:pt x="7194" y="12290"/>
                </a:lnTo>
                <a:lnTo>
                  <a:pt x="7232" y="12268"/>
                </a:lnTo>
                <a:lnTo>
                  <a:pt x="7269" y="12245"/>
                </a:lnTo>
                <a:lnTo>
                  <a:pt x="7305" y="12222"/>
                </a:lnTo>
                <a:lnTo>
                  <a:pt x="7342" y="12199"/>
                </a:lnTo>
                <a:lnTo>
                  <a:pt x="7377" y="12175"/>
                </a:lnTo>
                <a:lnTo>
                  <a:pt x="7413" y="12150"/>
                </a:lnTo>
                <a:lnTo>
                  <a:pt x="7447" y="12125"/>
                </a:lnTo>
                <a:lnTo>
                  <a:pt x="7482" y="12099"/>
                </a:lnTo>
                <a:lnTo>
                  <a:pt x="7516" y="12072"/>
                </a:lnTo>
                <a:lnTo>
                  <a:pt x="7549" y="12045"/>
                </a:lnTo>
                <a:lnTo>
                  <a:pt x="7582" y="12018"/>
                </a:lnTo>
                <a:lnTo>
                  <a:pt x="7615" y="11990"/>
                </a:lnTo>
                <a:lnTo>
                  <a:pt x="7647" y="11962"/>
                </a:lnTo>
                <a:lnTo>
                  <a:pt x="7679" y="11932"/>
                </a:lnTo>
                <a:lnTo>
                  <a:pt x="7709" y="11903"/>
                </a:lnTo>
                <a:lnTo>
                  <a:pt x="7741" y="11873"/>
                </a:lnTo>
                <a:lnTo>
                  <a:pt x="7771" y="11843"/>
                </a:lnTo>
                <a:lnTo>
                  <a:pt x="7800" y="11811"/>
                </a:lnTo>
                <a:lnTo>
                  <a:pt x="7829" y="11780"/>
                </a:lnTo>
                <a:lnTo>
                  <a:pt x="7858" y="11748"/>
                </a:lnTo>
                <a:lnTo>
                  <a:pt x="7886" y="11715"/>
                </a:lnTo>
                <a:lnTo>
                  <a:pt x="7913" y="11683"/>
                </a:lnTo>
                <a:lnTo>
                  <a:pt x="7939" y="11649"/>
                </a:lnTo>
                <a:lnTo>
                  <a:pt x="7965" y="11615"/>
                </a:lnTo>
                <a:lnTo>
                  <a:pt x="7991" y="11581"/>
                </a:lnTo>
                <a:lnTo>
                  <a:pt x="8016" y="11546"/>
                </a:lnTo>
                <a:lnTo>
                  <a:pt x="8040" y="11511"/>
                </a:lnTo>
                <a:lnTo>
                  <a:pt x="8063" y="11474"/>
                </a:lnTo>
                <a:lnTo>
                  <a:pt x="8086" y="11438"/>
                </a:lnTo>
                <a:lnTo>
                  <a:pt x="8109" y="11401"/>
                </a:lnTo>
                <a:lnTo>
                  <a:pt x="8130" y="11364"/>
                </a:lnTo>
                <a:lnTo>
                  <a:pt x="8151" y="11327"/>
                </a:lnTo>
                <a:lnTo>
                  <a:pt x="8172" y="11288"/>
                </a:lnTo>
                <a:lnTo>
                  <a:pt x="8191" y="11249"/>
                </a:lnTo>
                <a:lnTo>
                  <a:pt x="8209" y="11211"/>
                </a:lnTo>
                <a:lnTo>
                  <a:pt x="8228" y="11171"/>
                </a:lnTo>
                <a:lnTo>
                  <a:pt x="8245" y="11131"/>
                </a:lnTo>
                <a:lnTo>
                  <a:pt x="8262" y="11091"/>
                </a:lnTo>
                <a:lnTo>
                  <a:pt x="8288" y="11021"/>
                </a:lnTo>
                <a:lnTo>
                  <a:pt x="8312" y="10950"/>
                </a:lnTo>
                <a:lnTo>
                  <a:pt x="8334" y="10879"/>
                </a:lnTo>
                <a:lnTo>
                  <a:pt x="8354" y="10808"/>
                </a:lnTo>
                <a:lnTo>
                  <a:pt x="8371" y="10737"/>
                </a:lnTo>
                <a:lnTo>
                  <a:pt x="8387" y="10665"/>
                </a:lnTo>
                <a:lnTo>
                  <a:pt x="8401" y="10594"/>
                </a:lnTo>
                <a:lnTo>
                  <a:pt x="8412" y="10522"/>
                </a:lnTo>
                <a:lnTo>
                  <a:pt x="8421" y="10449"/>
                </a:lnTo>
                <a:lnTo>
                  <a:pt x="8429" y="10377"/>
                </a:lnTo>
                <a:lnTo>
                  <a:pt x="8434" y="10305"/>
                </a:lnTo>
                <a:lnTo>
                  <a:pt x="8437" y="10233"/>
                </a:lnTo>
                <a:lnTo>
                  <a:pt x="8438" y="10161"/>
                </a:lnTo>
                <a:lnTo>
                  <a:pt x="8437" y="10089"/>
                </a:lnTo>
                <a:lnTo>
                  <a:pt x="8433" y="10017"/>
                </a:lnTo>
                <a:lnTo>
                  <a:pt x="8428" y="9946"/>
                </a:lnTo>
                <a:lnTo>
                  <a:pt x="8419" y="9874"/>
                </a:lnTo>
                <a:lnTo>
                  <a:pt x="8410" y="9803"/>
                </a:lnTo>
                <a:lnTo>
                  <a:pt x="8397" y="9732"/>
                </a:lnTo>
                <a:lnTo>
                  <a:pt x="8383" y="9661"/>
                </a:lnTo>
                <a:lnTo>
                  <a:pt x="8366" y="9591"/>
                </a:lnTo>
                <a:lnTo>
                  <a:pt x="8347" y="9521"/>
                </a:lnTo>
                <a:lnTo>
                  <a:pt x="8326" y="9451"/>
                </a:lnTo>
                <a:lnTo>
                  <a:pt x="8302" y="9381"/>
                </a:lnTo>
                <a:lnTo>
                  <a:pt x="8276" y="9312"/>
                </a:lnTo>
                <a:lnTo>
                  <a:pt x="8249" y="9244"/>
                </a:lnTo>
                <a:lnTo>
                  <a:pt x="8218" y="9176"/>
                </a:lnTo>
                <a:lnTo>
                  <a:pt x="8185" y="9108"/>
                </a:lnTo>
                <a:lnTo>
                  <a:pt x="8151" y="9042"/>
                </a:lnTo>
                <a:lnTo>
                  <a:pt x="8113" y="8975"/>
                </a:lnTo>
                <a:lnTo>
                  <a:pt x="8074" y="8909"/>
                </a:lnTo>
                <a:lnTo>
                  <a:pt x="8032" y="8844"/>
                </a:lnTo>
                <a:lnTo>
                  <a:pt x="8002" y="8803"/>
                </a:lnTo>
                <a:lnTo>
                  <a:pt x="7970" y="8765"/>
                </a:lnTo>
                <a:lnTo>
                  <a:pt x="7939" y="8726"/>
                </a:lnTo>
                <a:lnTo>
                  <a:pt x="7908" y="8689"/>
                </a:lnTo>
                <a:lnTo>
                  <a:pt x="7875" y="8652"/>
                </a:lnTo>
                <a:lnTo>
                  <a:pt x="7842" y="8617"/>
                </a:lnTo>
                <a:lnTo>
                  <a:pt x="7807" y="8581"/>
                </a:lnTo>
                <a:lnTo>
                  <a:pt x="7774" y="8548"/>
                </a:lnTo>
                <a:lnTo>
                  <a:pt x="7738" y="8514"/>
                </a:lnTo>
                <a:lnTo>
                  <a:pt x="7703" y="8482"/>
                </a:lnTo>
                <a:lnTo>
                  <a:pt x="7667" y="8450"/>
                </a:lnTo>
                <a:lnTo>
                  <a:pt x="7631" y="8420"/>
                </a:lnTo>
                <a:lnTo>
                  <a:pt x="7593" y="8390"/>
                </a:lnTo>
                <a:lnTo>
                  <a:pt x="7556" y="8362"/>
                </a:lnTo>
                <a:lnTo>
                  <a:pt x="7518" y="8333"/>
                </a:lnTo>
                <a:lnTo>
                  <a:pt x="7480" y="8306"/>
                </a:lnTo>
                <a:lnTo>
                  <a:pt x="7441" y="8280"/>
                </a:lnTo>
                <a:lnTo>
                  <a:pt x="7401" y="8255"/>
                </a:lnTo>
                <a:lnTo>
                  <a:pt x="7362" y="8231"/>
                </a:lnTo>
                <a:lnTo>
                  <a:pt x="7322" y="8208"/>
                </a:lnTo>
                <a:lnTo>
                  <a:pt x="7281" y="8185"/>
                </a:lnTo>
                <a:lnTo>
                  <a:pt x="7240" y="8164"/>
                </a:lnTo>
                <a:lnTo>
                  <a:pt x="7200" y="8143"/>
                </a:lnTo>
                <a:lnTo>
                  <a:pt x="7158" y="8124"/>
                </a:lnTo>
                <a:lnTo>
                  <a:pt x="7116" y="8105"/>
                </a:lnTo>
                <a:lnTo>
                  <a:pt x="7073" y="8087"/>
                </a:lnTo>
                <a:lnTo>
                  <a:pt x="7032" y="8070"/>
                </a:lnTo>
                <a:lnTo>
                  <a:pt x="6989" y="8055"/>
                </a:lnTo>
                <a:lnTo>
                  <a:pt x="6945" y="8040"/>
                </a:lnTo>
                <a:lnTo>
                  <a:pt x="6902" y="8026"/>
                </a:lnTo>
                <a:lnTo>
                  <a:pt x="6858" y="8013"/>
                </a:lnTo>
                <a:lnTo>
                  <a:pt x="6814" y="8001"/>
                </a:lnTo>
                <a:lnTo>
                  <a:pt x="6770" y="7990"/>
                </a:lnTo>
                <a:lnTo>
                  <a:pt x="6727" y="7980"/>
                </a:lnTo>
                <a:lnTo>
                  <a:pt x="6682" y="7971"/>
                </a:lnTo>
                <a:lnTo>
                  <a:pt x="6638" y="7964"/>
                </a:lnTo>
                <a:lnTo>
                  <a:pt x="6593" y="7956"/>
                </a:lnTo>
                <a:lnTo>
                  <a:pt x="6548" y="7950"/>
                </a:lnTo>
                <a:lnTo>
                  <a:pt x="6503" y="7945"/>
                </a:lnTo>
                <a:lnTo>
                  <a:pt x="6458" y="7941"/>
                </a:lnTo>
                <a:lnTo>
                  <a:pt x="6413" y="7938"/>
                </a:lnTo>
                <a:lnTo>
                  <a:pt x="6367" y="7936"/>
                </a:lnTo>
                <a:lnTo>
                  <a:pt x="6322" y="7935"/>
                </a:lnTo>
                <a:lnTo>
                  <a:pt x="6277" y="7935"/>
                </a:lnTo>
                <a:lnTo>
                  <a:pt x="6232" y="7936"/>
                </a:lnTo>
                <a:lnTo>
                  <a:pt x="6187" y="7938"/>
                </a:lnTo>
                <a:lnTo>
                  <a:pt x="6141" y="7941"/>
                </a:lnTo>
                <a:lnTo>
                  <a:pt x="6096" y="7945"/>
                </a:lnTo>
                <a:lnTo>
                  <a:pt x="6050" y="7950"/>
                </a:lnTo>
                <a:lnTo>
                  <a:pt x="6005" y="7955"/>
                </a:lnTo>
                <a:lnTo>
                  <a:pt x="5959" y="7963"/>
                </a:lnTo>
                <a:lnTo>
                  <a:pt x="5914" y="7971"/>
                </a:lnTo>
                <a:lnTo>
                  <a:pt x="5869" y="7980"/>
                </a:lnTo>
                <a:lnTo>
                  <a:pt x="5824" y="7991"/>
                </a:lnTo>
                <a:lnTo>
                  <a:pt x="5779" y="8002"/>
                </a:lnTo>
                <a:lnTo>
                  <a:pt x="5735" y="8015"/>
                </a:lnTo>
                <a:lnTo>
                  <a:pt x="5690" y="8029"/>
                </a:lnTo>
                <a:lnTo>
                  <a:pt x="5645" y="8042"/>
                </a:lnTo>
                <a:lnTo>
                  <a:pt x="5601" y="8058"/>
                </a:lnTo>
                <a:lnTo>
                  <a:pt x="5556" y="8074"/>
                </a:lnTo>
                <a:lnTo>
                  <a:pt x="5512" y="8092"/>
                </a:lnTo>
                <a:lnTo>
                  <a:pt x="5468" y="8112"/>
                </a:lnTo>
                <a:lnTo>
                  <a:pt x="5425" y="8132"/>
                </a:lnTo>
                <a:lnTo>
                  <a:pt x="5382" y="8153"/>
                </a:lnTo>
                <a:lnTo>
                  <a:pt x="5344" y="8172"/>
                </a:lnTo>
                <a:lnTo>
                  <a:pt x="5307" y="8192"/>
                </a:lnTo>
                <a:lnTo>
                  <a:pt x="5271" y="8213"/>
                </a:lnTo>
                <a:lnTo>
                  <a:pt x="5234" y="8235"/>
                </a:lnTo>
                <a:lnTo>
                  <a:pt x="5199" y="8258"/>
                </a:lnTo>
                <a:lnTo>
                  <a:pt x="5164" y="8282"/>
                </a:lnTo>
                <a:lnTo>
                  <a:pt x="5130" y="8306"/>
                </a:lnTo>
                <a:lnTo>
                  <a:pt x="5096" y="8332"/>
                </a:lnTo>
                <a:lnTo>
                  <a:pt x="5063" y="8359"/>
                </a:lnTo>
                <a:lnTo>
                  <a:pt x="5031" y="8385"/>
                </a:lnTo>
                <a:lnTo>
                  <a:pt x="4998" y="8413"/>
                </a:lnTo>
                <a:lnTo>
                  <a:pt x="4967" y="8441"/>
                </a:lnTo>
                <a:lnTo>
                  <a:pt x="4937" y="8470"/>
                </a:lnTo>
                <a:lnTo>
                  <a:pt x="4906" y="8500"/>
                </a:lnTo>
                <a:lnTo>
                  <a:pt x="4877" y="8530"/>
                </a:lnTo>
                <a:lnTo>
                  <a:pt x="4849" y="8561"/>
                </a:lnTo>
                <a:lnTo>
                  <a:pt x="4821" y="8594"/>
                </a:lnTo>
                <a:lnTo>
                  <a:pt x="4794" y="8625"/>
                </a:lnTo>
                <a:lnTo>
                  <a:pt x="4766" y="8658"/>
                </a:lnTo>
                <a:lnTo>
                  <a:pt x="4740" y="8692"/>
                </a:lnTo>
                <a:lnTo>
                  <a:pt x="4715" y="8726"/>
                </a:lnTo>
                <a:lnTo>
                  <a:pt x="4691" y="8761"/>
                </a:lnTo>
                <a:lnTo>
                  <a:pt x="4667" y="8795"/>
                </a:lnTo>
                <a:lnTo>
                  <a:pt x="4644" y="8832"/>
                </a:lnTo>
                <a:lnTo>
                  <a:pt x="4622" y="8867"/>
                </a:lnTo>
                <a:lnTo>
                  <a:pt x="4600" y="8904"/>
                </a:lnTo>
                <a:lnTo>
                  <a:pt x="4580" y="8941"/>
                </a:lnTo>
                <a:lnTo>
                  <a:pt x="4560" y="8978"/>
                </a:lnTo>
                <a:lnTo>
                  <a:pt x="4541" y="9017"/>
                </a:lnTo>
                <a:lnTo>
                  <a:pt x="4523" y="9054"/>
                </a:lnTo>
                <a:lnTo>
                  <a:pt x="4505" y="9093"/>
                </a:lnTo>
                <a:lnTo>
                  <a:pt x="4489" y="9132"/>
                </a:lnTo>
                <a:lnTo>
                  <a:pt x="4473" y="9171"/>
                </a:lnTo>
                <a:lnTo>
                  <a:pt x="4458" y="9211"/>
                </a:lnTo>
                <a:lnTo>
                  <a:pt x="4444" y="9250"/>
                </a:lnTo>
                <a:lnTo>
                  <a:pt x="4430" y="9291"/>
                </a:lnTo>
                <a:lnTo>
                  <a:pt x="4419" y="9332"/>
                </a:lnTo>
                <a:lnTo>
                  <a:pt x="4407" y="9373"/>
                </a:lnTo>
                <a:lnTo>
                  <a:pt x="4397" y="9413"/>
                </a:lnTo>
                <a:lnTo>
                  <a:pt x="4387" y="9454"/>
                </a:lnTo>
                <a:lnTo>
                  <a:pt x="4378" y="9496"/>
                </a:lnTo>
                <a:lnTo>
                  <a:pt x="4371" y="9538"/>
                </a:lnTo>
                <a:lnTo>
                  <a:pt x="4363" y="9579"/>
                </a:lnTo>
                <a:lnTo>
                  <a:pt x="4358" y="9621"/>
                </a:lnTo>
                <a:lnTo>
                  <a:pt x="4353" y="9663"/>
                </a:lnTo>
                <a:lnTo>
                  <a:pt x="4349" y="9705"/>
                </a:lnTo>
                <a:lnTo>
                  <a:pt x="4347" y="9747"/>
                </a:lnTo>
                <a:lnTo>
                  <a:pt x="4345" y="9789"/>
                </a:lnTo>
                <a:lnTo>
                  <a:pt x="4344" y="9831"/>
                </a:lnTo>
                <a:lnTo>
                  <a:pt x="4344" y="9874"/>
                </a:lnTo>
                <a:lnTo>
                  <a:pt x="4346" y="9916"/>
                </a:lnTo>
                <a:lnTo>
                  <a:pt x="4348" y="9959"/>
                </a:lnTo>
                <a:lnTo>
                  <a:pt x="4351" y="10000"/>
                </a:lnTo>
                <a:lnTo>
                  <a:pt x="4355" y="10042"/>
                </a:lnTo>
                <a:lnTo>
                  <a:pt x="4360" y="10085"/>
                </a:lnTo>
                <a:lnTo>
                  <a:pt x="4368" y="10127"/>
                </a:lnTo>
                <a:lnTo>
                  <a:pt x="4375" y="10168"/>
                </a:lnTo>
                <a:lnTo>
                  <a:pt x="4383" y="10210"/>
                </a:lnTo>
                <a:lnTo>
                  <a:pt x="4394" y="10252"/>
                </a:lnTo>
                <a:lnTo>
                  <a:pt x="4404" y="10294"/>
                </a:lnTo>
                <a:lnTo>
                  <a:pt x="4417" y="10335"/>
                </a:lnTo>
                <a:lnTo>
                  <a:pt x="4430" y="10375"/>
                </a:lnTo>
                <a:lnTo>
                  <a:pt x="4444" y="10417"/>
                </a:lnTo>
                <a:lnTo>
                  <a:pt x="4459" y="10457"/>
                </a:lnTo>
                <a:lnTo>
                  <a:pt x="4474" y="10489"/>
                </a:lnTo>
                <a:lnTo>
                  <a:pt x="4488" y="10522"/>
                </a:lnTo>
                <a:lnTo>
                  <a:pt x="4503" y="10553"/>
                </a:lnTo>
                <a:lnTo>
                  <a:pt x="4519" y="10584"/>
                </a:lnTo>
                <a:lnTo>
                  <a:pt x="4536" y="10614"/>
                </a:lnTo>
                <a:lnTo>
                  <a:pt x="4552" y="10646"/>
                </a:lnTo>
                <a:lnTo>
                  <a:pt x="4570" y="10675"/>
                </a:lnTo>
                <a:lnTo>
                  <a:pt x="4589" y="10705"/>
                </a:lnTo>
                <a:lnTo>
                  <a:pt x="4608" y="10735"/>
                </a:lnTo>
                <a:lnTo>
                  <a:pt x="4627" y="10763"/>
                </a:lnTo>
                <a:lnTo>
                  <a:pt x="4646" y="10791"/>
                </a:lnTo>
                <a:lnTo>
                  <a:pt x="4667" y="10819"/>
                </a:lnTo>
                <a:lnTo>
                  <a:pt x="4688" y="10846"/>
                </a:lnTo>
                <a:lnTo>
                  <a:pt x="4710" y="10873"/>
                </a:lnTo>
                <a:lnTo>
                  <a:pt x="4732" y="10901"/>
                </a:lnTo>
                <a:lnTo>
                  <a:pt x="4755" y="10927"/>
                </a:lnTo>
                <a:lnTo>
                  <a:pt x="4778" y="10952"/>
                </a:lnTo>
                <a:lnTo>
                  <a:pt x="4802" y="10977"/>
                </a:lnTo>
                <a:lnTo>
                  <a:pt x="4826" y="11002"/>
                </a:lnTo>
                <a:lnTo>
                  <a:pt x="4851" y="11026"/>
                </a:lnTo>
                <a:lnTo>
                  <a:pt x="4876" y="11049"/>
                </a:lnTo>
                <a:lnTo>
                  <a:pt x="4901" y="11072"/>
                </a:lnTo>
                <a:lnTo>
                  <a:pt x="4927" y="11095"/>
                </a:lnTo>
                <a:lnTo>
                  <a:pt x="4954" y="11117"/>
                </a:lnTo>
                <a:lnTo>
                  <a:pt x="4981" y="11138"/>
                </a:lnTo>
                <a:lnTo>
                  <a:pt x="5008" y="11159"/>
                </a:lnTo>
                <a:lnTo>
                  <a:pt x="5036" y="11179"/>
                </a:lnTo>
                <a:lnTo>
                  <a:pt x="5064" y="11198"/>
                </a:lnTo>
                <a:lnTo>
                  <a:pt x="5092" y="11218"/>
                </a:lnTo>
                <a:lnTo>
                  <a:pt x="5122" y="11236"/>
                </a:lnTo>
                <a:lnTo>
                  <a:pt x="5151" y="11254"/>
                </a:lnTo>
                <a:lnTo>
                  <a:pt x="5180" y="11271"/>
                </a:lnTo>
                <a:lnTo>
                  <a:pt x="5209" y="11288"/>
                </a:lnTo>
                <a:lnTo>
                  <a:pt x="5240" y="11304"/>
                </a:lnTo>
                <a:lnTo>
                  <a:pt x="5271" y="11319"/>
                </a:lnTo>
                <a:lnTo>
                  <a:pt x="5301" y="11333"/>
                </a:lnTo>
                <a:lnTo>
                  <a:pt x="5332" y="11348"/>
                </a:lnTo>
                <a:lnTo>
                  <a:pt x="5364" y="11361"/>
                </a:lnTo>
                <a:lnTo>
                  <a:pt x="5395" y="11374"/>
                </a:lnTo>
                <a:lnTo>
                  <a:pt x="5428" y="11385"/>
                </a:lnTo>
                <a:lnTo>
                  <a:pt x="5460" y="11397"/>
                </a:lnTo>
                <a:lnTo>
                  <a:pt x="5492" y="11407"/>
                </a:lnTo>
                <a:lnTo>
                  <a:pt x="5525" y="11417"/>
                </a:lnTo>
                <a:lnTo>
                  <a:pt x="5558" y="11426"/>
                </a:lnTo>
                <a:lnTo>
                  <a:pt x="5590" y="11433"/>
                </a:lnTo>
                <a:lnTo>
                  <a:pt x="5624" y="11442"/>
                </a:lnTo>
                <a:lnTo>
                  <a:pt x="5657" y="11448"/>
                </a:lnTo>
                <a:lnTo>
                  <a:pt x="5692" y="11454"/>
                </a:lnTo>
                <a:lnTo>
                  <a:pt x="5725" y="11459"/>
                </a:lnTo>
                <a:lnTo>
                  <a:pt x="5759" y="11464"/>
                </a:lnTo>
                <a:lnTo>
                  <a:pt x="5793" y="11467"/>
                </a:lnTo>
                <a:lnTo>
                  <a:pt x="5827" y="11470"/>
                </a:lnTo>
                <a:lnTo>
                  <a:pt x="5862" y="11472"/>
                </a:lnTo>
                <a:lnTo>
                  <a:pt x="5896" y="11473"/>
                </a:lnTo>
                <a:lnTo>
                  <a:pt x="5931" y="11473"/>
                </a:lnTo>
                <a:lnTo>
                  <a:pt x="5965" y="11473"/>
                </a:lnTo>
                <a:lnTo>
                  <a:pt x="6001" y="11471"/>
                </a:lnTo>
                <a:lnTo>
                  <a:pt x="6035" y="11469"/>
                </a:lnTo>
                <a:lnTo>
                  <a:pt x="6071" y="11466"/>
                </a:lnTo>
                <a:lnTo>
                  <a:pt x="6105" y="11461"/>
                </a:lnTo>
                <a:lnTo>
                  <a:pt x="6141" y="11457"/>
                </a:lnTo>
                <a:lnTo>
                  <a:pt x="6175" y="11451"/>
                </a:lnTo>
                <a:lnTo>
                  <a:pt x="6211" y="11445"/>
                </a:lnTo>
                <a:lnTo>
                  <a:pt x="6246" y="11436"/>
                </a:lnTo>
                <a:lnTo>
                  <a:pt x="6279" y="11426"/>
                </a:lnTo>
                <a:lnTo>
                  <a:pt x="6310" y="11413"/>
                </a:lnTo>
                <a:lnTo>
                  <a:pt x="6341" y="11401"/>
                </a:lnTo>
                <a:lnTo>
                  <a:pt x="6373" y="11387"/>
                </a:lnTo>
                <a:lnTo>
                  <a:pt x="6403" y="11374"/>
                </a:lnTo>
                <a:lnTo>
                  <a:pt x="6434" y="11359"/>
                </a:lnTo>
                <a:lnTo>
                  <a:pt x="6463" y="11343"/>
                </a:lnTo>
                <a:lnTo>
                  <a:pt x="6494" y="11327"/>
                </a:lnTo>
                <a:lnTo>
                  <a:pt x="6522" y="11310"/>
                </a:lnTo>
                <a:lnTo>
                  <a:pt x="6551" y="11293"/>
                </a:lnTo>
                <a:lnTo>
                  <a:pt x="6579" y="11275"/>
                </a:lnTo>
                <a:lnTo>
                  <a:pt x="6606" y="11256"/>
                </a:lnTo>
                <a:lnTo>
                  <a:pt x="6635" y="11237"/>
                </a:lnTo>
                <a:lnTo>
                  <a:pt x="6661" y="11217"/>
                </a:lnTo>
                <a:lnTo>
                  <a:pt x="6687" y="11196"/>
                </a:lnTo>
                <a:lnTo>
                  <a:pt x="6713" y="11175"/>
                </a:lnTo>
                <a:lnTo>
                  <a:pt x="6738" y="11154"/>
                </a:lnTo>
                <a:lnTo>
                  <a:pt x="6763" y="11132"/>
                </a:lnTo>
                <a:lnTo>
                  <a:pt x="6787" y="11110"/>
                </a:lnTo>
                <a:lnTo>
                  <a:pt x="6810" y="11087"/>
                </a:lnTo>
                <a:lnTo>
                  <a:pt x="6833" y="11063"/>
                </a:lnTo>
                <a:lnTo>
                  <a:pt x="6856" y="11038"/>
                </a:lnTo>
                <a:lnTo>
                  <a:pt x="6878" y="11014"/>
                </a:lnTo>
                <a:lnTo>
                  <a:pt x="6899" y="10989"/>
                </a:lnTo>
                <a:lnTo>
                  <a:pt x="6920" y="10963"/>
                </a:lnTo>
                <a:lnTo>
                  <a:pt x="6940" y="10938"/>
                </a:lnTo>
                <a:lnTo>
                  <a:pt x="6958" y="10911"/>
                </a:lnTo>
                <a:lnTo>
                  <a:pt x="6977" y="10885"/>
                </a:lnTo>
                <a:lnTo>
                  <a:pt x="6995" y="10858"/>
                </a:lnTo>
                <a:lnTo>
                  <a:pt x="7013" y="10831"/>
                </a:lnTo>
                <a:lnTo>
                  <a:pt x="7029" y="10802"/>
                </a:lnTo>
                <a:lnTo>
                  <a:pt x="7045" y="10774"/>
                </a:lnTo>
                <a:lnTo>
                  <a:pt x="7060" y="10746"/>
                </a:lnTo>
                <a:lnTo>
                  <a:pt x="7074" y="10717"/>
                </a:lnTo>
                <a:lnTo>
                  <a:pt x="7088" y="10688"/>
                </a:lnTo>
                <a:lnTo>
                  <a:pt x="7101" y="10658"/>
                </a:lnTo>
                <a:lnTo>
                  <a:pt x="7113" y="10628"/>
                </a:lnTo>
                <a:lnTo>
                  <a:pt x="7124" y="10599"/>
                </a:lnTo>
                <a:lnTo>
                  <a:pt x="7136" y="10569"/>
                </a:lnTo>
                <a:lnTo>
                  <a:pt x="7145" y="10537"/>
                </a:lnTo>
                <a:lnTo>
                  <a:pt x="7155" y="10507"/>
                </a:lnTo>
                <a:lnTo>
                  <a:pt x="7162" y="10476"/>
                </a:lnTo>
                <a:lnTo>
                  <a:pt x="7169" y="10444"/>
                </a:lnTo>
                <a:lnTo>
                  <a:pt x="7177" y="10413"/>
                </a:lnTo>
                <a:lnTo>
                  <a:pt x="7182" y="10382"/>
                </a:lnTo>
                <a:lnTo>
                  <a:pt x="7187" y="10350"/>
                </a:lnTo>
                <a:lnTo>
                  <a:pt x="7190" y="10318"/>
                </a:lnTo>
                <a:lnTo>
                  <a:pt x="7193" y="10287"/>
                </a:lnTo>
                <a:lnTo>
                  <a:pt x="7195" y="10254"/>
                </a:lnTo>
                <a:lnTo>
                  <a:pt x="7197" y="10222"/>
                </a:lnTo>
                <a:lnTo>
                  <a:pt x="7198" y="10189"/>
                </a:lnTo>
                <a:lnTo>
                  <a:pt x="7197" y="10157"/>
                </a:lnTo>
                <a:lnTo>
                  <a:pt x="7194" y="10125"/>
                </a:lnTo>
                <a:lnTo>
                  <a:pt x="7192" y="10092"/>
                </a:lnTo>
                <a:lnTo>
                  <a:pt x="7188" y="10060"/>
                </a:lnTo>
                <a:lnTo>
                  <a:pt x="7184" y="10026"/>
                </a:lnTo>
                <a:lnTo>
                  <a:pt x="7179" y="9994"/>
                </a:lnTo>
                <a:lnTo>
                  <a:pt x="7171" y="9962"/>
                </a:lnTo>
                <a:lnTo>
                  <a:pt x="7164" y="9928"/>
                </a:lnTo>
                <a:lnTo>
                  <a:pt x="7156" y="9896"/>
                </a:lnTo>
                <a:lnTo>
                  <a:pt x="7145" y="9864"/>
                </a:lnTo>
                <a:lnTo>
                  <a:pt x="7135" y="9831"/>
                </a:lnTo>
                <a:lnTo>
                  <a:pt x="7123" y="9799"/>
                </a:lnTo>
                <a:lnTo>
                  <a:pt x="7110" y="9766"/>
                </a:lnTo>
                <a:lnTo>
                  <a:pt x="7099" y="9744"/>
                </a:lnTo>
                <a:lnTo>
                  <a:pt x="7087" y="9724"/>
                </a:lnTo>
                <a:lnTo>
                  <a:pt x="7074" y="9703"/>
                </a:lnTo>
                <a:lnTo>
                  <a:pt x="7062" y="9683"/>
                </a:lnTo>
                <a:lnTo>
                  <a:pt x="7048" y="9662"/>
                </a:lnTo>
                <a:lnTo>
                  <a:pt x="7034" y="9643"/>
                </a:lnTo>
                <a:lnTo>
                  <a:pt x="7004" y="9605"/>
                </a:lnTo>
                <a:lnTo>
                  <a:pt x="6973" y="9569"/>
                </a:lnTo>
                <a:lnTo>
                  <a:pt x="6941" y="9534"/>
                </a:lnTo>
                <a:lnTo>
                  <a:pt x="6907" y="9501"/>
                </a:lnTo>
                <a:lnTo>
                  <a:pt x="6872" y="9471"/>
                </a:lnTo>
                <a:lnTo>
                  <a:pt x="6836" y="9442"/>
                </a:lnTo>
                <a:lnTo>
                  <a:pt x="6801" y="9415"/>
                </a:lnTo>
                <a:lnTo>
                  <a:pt x="6765" y="9391"/>
                </a:lnTo>
                <a:lnTo>
                  <a:pt x="6729" y="9368"/>
                </a:lnTo>
                <a:lnTo>
                  <a:pt x="6693" y="9350"/>
                </a:lnTo>
                <a:lnTo>
                  <a:pt x="6659" y="9332"/>
                </a:lnTo>
                <a:lnTo>
                  <a:pt x="6624" y="9317"/>
                </a:lnTo>
                <a:lnTo>
                  <a:pt x="6592" y="9305"/>
                </a:lnTo>
                <a:lnTo>
                  <a:pt x="6570" y="9294"/>
                </a:lnTo>
                <a:lnTo>
                  <a:pt x="6548" y="9285"/>
                </a:lnTo>
                <a:lnTo>
                  <a:pt x="6527" y="9276"/>
                </a:lnTo>
                <a:lnTo>
                  <a:pt x="6506" y="9268"/>
                </a:lnTo>
                <a:lnTo>
                  <a:pt x="6484" y="9260"/>
                </a:lnTo>
                <a:lnTo>
                  <a:pt x="6463" y="9254"/>
                </a:lnTo>
                <a:lnTo>
                  <a:pt x="6443" y="9247"/>
                </a:lnTo>
                <a:lnTo>
                  <a:pt x="6422" y="9242"/>
                </a:lnTo>
                <a:lnTo>
                  <a:pt x="6401" y="9238"/>
                </a:lnTo>
                <a:lnTo>
                  <a:pt x="6380" y="9234"/>
                </a:lnTo>
                <a:lnTo>
                  <a:pt x="6359" y="9230"/>
                </a:lnTo>
                <a:lnTo>
                  <a:pt x="6339" y="9227"/>
                </a:lnTo>
                <a:lnTo>
                  <a:pt x="6318" y="9225"/>
                </a:lnTo>
                <a:lnTo>
                  <a:pt x="6297" y="9224"/>
                </a:lnTo>
                <a:lnTo>
                  <a:pt x="6258" y="9223"/>
                </a:lnTo>
                <a:lnTo>
                  <a:pt x="6218" y="9224"/>
                </a:lnTo>
                <a:lnTo>
                  <a:pt x="6178" y="9229"/>
                </a:lnTo>
                <a:lnTo>
                  <a:pt x="6139" y="9235"/>
                </a:lnTo>
                <a:lnTo>
                  <a:pt x="6100" y="9243"/>
                </a:lnTo>
                <a:lnTo>
                  <a:pt x="6062" y="9254"/>
                </a:lnTo>
                <a:lnTo>
                  <a:pt x="6025" y="9266"/>
                </a:lnTo>
                <a:lnTo>
                  <a:pt x="5987" y="9281"/>
                </a:lnTo>
                <a:lnTo>
                  <a:pt x="5951" y="9297"/>
                </a:lnTo>
                <a:lnTo>
                  <a:pt x="5914" y="9316"/>
                </a:lnTo>
                <a:lnTo>
                  <a:pt x="5879" y="9336"/>
                </a:lnTo>
                <a:lnTo>
                  <a:pt x="5843" y="9358"/>
                </a:lnTo>
                <a:lnTo>
                  <a:pt x="5809" y="9382"/>
                </a:lnTo>
                <a:lnTo>
                  <a:pt x="5774" y="9407"/>
                </a:lnTo>
                <a:lnTo>
                  <a:pt x="5741" y="9434"/>
                </a:lnTo>
                <a:lnTo>
                  <a:pt x="5708" y="9461"/>
                </a:lnTo>
                <a:lnTo>
                  <a:pt x="5676" y="9492"/>
                </a:lnTo>
                <a:lnTo>
                  <a:pt x="5644" y="9522"/>
                </a:lnTo>
                <a:lnTo>
                  <a:pt x="5613" y="9553"/>
                </a:lnTo>
                <a:lnTo>
                  <a:pt x="5582" y="9587"/>
                </a:lnTo>
                <a:lnTo>
                  <a:pt x="5553" y="9621"/>
                </a:lnTo>
                <a:lnTo>
                  <a:pt x="5524" y="9656"/>
                </a:lnTo>
                <a:lnTo>
                  <a:pt x="5494" y="9692"/>
                </a:lnTo>
                <a:lnTo>
                  <a:pt x="5466" y="9729"/>
                </a:lnTo>
                <a:lnTo>
                  <a:pt x="5439" y="9766"/>
                </a:lnTo>
                <a:lnTo>
                  <a:pt x="5435" y="9734"/>
                </a:lnTo>
                <a:lnTo>
                  <a:pt x="5431" y="9703"/>
                </a:lnTo>
                <a:lnTo>
                  <a:pt x="5429" y="9671"/>
                </a:lnTo>
                <a:lnTo>
                  <a:pt x="5429" y="9642"/>
                </a:lnTo>
                <a:lnTo>
                  <a:pt x="5429" y="9612"/>
                </a:lnTo>
                <a:lnTo>
                  <a:pt x="5430" y="9584"/>
                </a:lnTo>
                <a:lnTo>
                  <a:pt x="5433" y="9555"/>
                </a:lnTo>
                <a:lnTo>
                  <a:pt x="5437" y="9528"/>
                </a:lnTo>
                <a:lnTo>
                  <a:pt x="5442" y="9501"/>
                </a:lnTo>
                <a:lnTo>
                  <a:pt x="5448" y="9475"/>
                </a:lnTo>
                <a:lnTo>
                  <a:pt x="5456" y="9450"/>
                </a:lnTo>
                <a:lnTo>
                  <a:pt x="5464" y="9425"/>
                </a:lnTo>
                <a:lnTo>
                  <a:pt x="5472" y="9401"/>
                </a:lnTo>
                <a:lnTo>
                  <a:pt x="5483" y="9377"/>
                </a:lnTo>
                <a:lnTo>
                  <a:pt x="5494" y="9354"/>
                </a:lnTo>
                <a:lnTo>
                  <a:pt x="5507" y="9332"/>
                </a:lnTo>
                <a:lnTo>
                  <a:pt x="5519" y="9310"/>
                </a:lnTo>
                <a:lnTo>
                  <a:pt x="5534" y="9289"/>
                </a:lnTo>
                <a:lnTo>
                  <a:pt x="5549" y="9269"/>
                </a:lnTo>
                <a:lnTo>
                  <a:pt x="5564" y="9249"/>
                </a:lnTo>
                <a:lnTo>
                  <a:pt x="5581" y="9230"/>
                </a:lnTo>
                <a:lnTo>
                  <a:pt x="5598" y="9212"/>
                </a:lnTo>
                <a:lnTo>
                  <a:pt x="5615" y="9194"/>
                </a:lnTo>
                <a:lnTo>
                  <a:pt x="5634" y="9176"/>
                </a:lnTo>
                <a:lnTo>
                  <a:pt x="5654" y="9160"/>
                </a:lnTo>
                <a:lnTo>
                  <a:pt x="5674" y="9144"/>
                </a:lnTo>
                <a:lnTo>
                  <a:pt x="5695" y="9128"/>
                </a:lnTo>
                <a:lnTo>
                  <a:pt x="5716" y="9114"/>
                </a:lnTo>
                <a:lnTo>
                  <a:pt x="5738" y="9099"/>
                </a:lnTo>
                <a:lnTo>
                  <a:pt x="5761" y="9085"/>
                </a:lnTo>
                <a:lnTo>
                  <a:pt x="5783" y="9073"/>
                </a:lnTo>
                <a:lnTo>
                  <a:pt x="5807" y="9060"/>
                </a:lnTo>
                <a:lnTo>
                  <a:pt x="5831" y="9048"/>
                </a:lnTo>
                <a:lnTo>
                  <a:pt x="5855" y="9036"/>
                </a:lnTo>
                <a:lnTo>
                  <a:pt x="5880" y="9026"/>
                </a:lnTo>
                <a:lnTo>
                  <a:pt x="5905" y="9017"/>
                </a:lnTo>
                <a:lnTo>
                  <a:pt x="5930" y="9006"/>
                </a:lnTo>
                <a:lnTo>
                  <a:pt x="5956" y="8998"/>
                </a:lnTo>
                <a:lnTo>
                  <a:pt x="5982" y="8989"/>
                </a:lnTo>
                <a:lnTo>
                  <a:pt x="6008" y="8981"/>
                </a:lnTo>
                <a:lnTo>
                  <a:pt x="6061" y="8967"/>
                </a:lnTo>
                <a:lnTo>
                  <a:pt x="6116" y="8956"/>
                </a:lnTo>
                <a:lnTo>
                  <a:pt x="6170" y="8947"/>
                </a:lnTo>
                <a:lnTo>
                  <a:pt x="6225" y="8939"/>
                </a:lnTo>
                <a:lnTo>
                  <a:pt x="6280" y="8934"/>
                </a:lnTo>
                <a:lnTo>
                  <a:pt x="6335" y="8932"/>
                </a:lnTo>
                <a:lnTo>
                  <a:pt x="6389" y="8931"/>
                </a:lnTo>
                <a:lnTo>
                  <a:pt x="6444" y="8933"/>
                </a:lnTo>
                <a:lnTo>
                  <a:pt x="6497" y="8936"/>
                </a:lnTo>
                <a:lnTo>
                  <a:pt x="6549" y="8941"/>
                </a:lnTo>
                <a:lnTo>
                  <a:pt x="6599" y="8950"/>
                </a:lnTo>
                <a:lnTo>
                  <a:pt x="6649" y="8959"/>
                </a:lnTo>
                <a:lnTo>
                  <a:pt x="6691" y="8971"/>
                </a:lnTo>
                <a:lnTo>
                  <a:pt x="6733" y="8984"/>
                </a:lnTo>
                <a:lnTo>
                  <a:pt x="6774" y="8999"/>
                </a:lnTo>
                <a:lnTo>
                  <a:pt x="6813" y="9015"/>
                </a:lnTo>
                <a:lnTo>
                  <a:pt x="6852" y="9033"/>
                </a:lnTo>
                <a:lnTo>
                  <a:pt x="6889" y="9053"/>
                </a:lnTo>
                <a:lnTo>
                  <a:pt x="6927" y="9074"/>
                </a:lnTo>
                <a:lnTo>
                  <a:pt x="6963" y="9096"/>
                </a:lnTo>
                <a:lnTo>
                  <a:pt x="6997" y="9120"/>
                </a:lnTo>
                <a:lnTo>
                  <a:pt x="7030" y="9145"/>
                </a:lnTo>
                <a:lnTo>
                  <a:pt x="7063" y="9171"/>
                </a:lnTo>
                <a:lnTo>
                  <a:pt x="7094" y="9198"/>
                </a:lnTo>
                <a:lnTo>
                  <a:pt x="7126" y="9226"/>
                </a:lnTo>
                <a:lnTo>
                  <a:pt x="7155" y="9257"/>
                </a:lnTo>
                <a:lnTo>
                  <a:pt x="7183" y="9287"/>
                </a:lnTo>
                <a:lnTo>
                  <a:pt x="7211" y="9319"/>
                </a:lnTo>
                <a:lnTo>
                  <a:pt x="7237" y="9352"/>
                </a:lnTo>
                <a:lnTo>
                  <a:pt x="7262" y="9386"/>
                </a:lnTo>
                <a:lnTo>
                  <a:pt x="7287" y="9421"/>
                </a:lnTo>
                <a:lnTo>
                  <a:pt x="7310" y="9456"/>
                </a:lnTo>
                <a:lnTo>
                  <a:pt x="7333" y="9493"/>
                </a:lnTo>
                <a:lnTo>
                  <a:pt x="7354" y="9530"/>
                </a:lnTo>
                <a:lnTo>
                  <a:pt x="7375" y="9569"/>
                </a:lnTo>
                <a:lnTo>
                  <a:pt x="7394" y="9608"/>
                </a:lnTo>
                <a:lnTo>
                  <a:pt x="7413" y="9646"/>
                </a:lnTo>
                <a:lnTo>
                  <a:pt x="7430" y="9687"/>
                </a:lnTo>
                <a:lnTo>
                  <a:pt x="7446" y="9728"/>
                </a:lnTo>
                <a:lnTo>
                  <a:pt x="7462" y="9768"/>
                </a:lnTo>
                <a:lnTo>
                  <a:pt x="7476" y="9810"/>
                </a:lnTo>
                <a:lnTo>
                  <a:pt x="7489" y="9853"/>
                </a:lnTo>
                <a:lnTo>
                  <a:pt x="7501" y="9896"/>
                </a:lnTo>
                <a:lnTo>
                  <a:pt x="7513" y="9939"/>
                </a:lnTo>
                <a:lnTo>
                  <a:pt x="7522" y="9993"/>
                </a:lnTo>
                <a:lnTo>
                  <a:pt x="7531" y="10046"/>
                </a:lnTo>
                <a:lnTo>
                  <a:pt x="7536" y="10101"/>
                </a:lnTo>
                <a:lnTo>
                  <a:pt x="7540" y="10154"/>
                </a:lnTo>
                <a:lnTo>
                  <a:pt x="7542" y="10208"/>
                </a:lnTo>
                <a:lnTo>
                  <a:pt x="7542" y="10261"/>
                </a:lnTo>
                <a:lnTo>
                  <a:pt x="7540" y="10315"/>
                </a:lnTo>
                <a:lnTo>
                  <a:pt x="7537" y="10367"/>
                </a:lnTo>
                <a:lnTo>
                  <a:pt x="7531" y="10420"/>
                </a:lnTo>
                <a:lnTo>
                  <a:pt x="7523" y="10471"/>
                </a:lnTo>
                <a:lnTo>
                  <a:pt x="7514" y="10524"/>
                </a:lnTo>
                <a:lnTo>
                  <a:pt x="7502" y="10575"/>
                </a:lnTo>
                <a:lnTo>
                  <a:pt x="7490" y="10626"/>
                </a:lnTo>
                <a:lnTo>
                  <a:pt x="7475" y="10676"/>
                </a:lnTo>
                <a:lnTo>
                  <a:pt x="7459" y="10725"/>
                </a:lnTo>
                <a:lnTo>
                  <a:pt x="7441" y="10774"/>
                </a:lnTo>
                <a:lnTo>
                  <a:pt x="7421" y="10822"/>
                </a:lnTo>
                <a:lnTo>
                  <a:pt x="7400" y="10870"/>
                </a:lnTo>
                <a:lnTo>
                  <a:pt x="7377" y="10916"/>
                </a:lnTo>
                <a:lnTo>
                  <a:pt x="7352" y="10963"/>
                </a:lnTo>
                <a:lnTo>
                  <a:pt x="7326" y="11008"/>
                </a:lnTo>
                <a:lnTo>
                  <a:pt x="7298" y="11052"/>
                </a:lnTo>
                <a:lnTo>
                  <a:pt x="7269" y="11096"/>
                </a:lnTo>
                <a:lnTo>
                  <a:pt x="7237" y="11138"/>
                </a:lnTo>
                <a:lnTo>
                  <a:pt x="7205" y="11179"/>
                </a:lnTo>
                <a:lnTo>
                  <a:pt x="7171" y="11219"/>
                </a:lnTo>
                <a:lnTo>
                  <a:pt x="7136" y="11259"/>
                </a:lnTo>
                <a:lnTo>
                  <a:pt x="7098" y="11296"/>
                </a:lnTo>
                <a:lnTo>
                  <a:pt x="7061" y="11334"/>
                </a:lnTo>
                <a:lnTo>
                  <a:pt x="7021" y="11370"/>
                </a:lnTo>
                <a:lnTo>
                  <a:pt x="6979" y="11404"/>
                </a:lnTo>
                <a:lnTo>
                  <a:pt x="6938" y="11436"/>
                </a:lnTo>
                <a:lnTo>
                  <a:pt x="6888" y="11474"/>
                </a:lnTo>
                <a:lnTo>
                  <a:pt x="6838" y="11508"/>
                </a:lnTo>
                <a:lnTo>
                  <a:pt x="6788" y="11541"/>
                </a:lnTo>
                <a:lnTo>
                  <a:pt x="6737" y="11572"/>
                </a:lnTo>
                <a:lnTo>
                  <a:pt x="6686" y="11600"/>
                </a:lnTo>
                <a:lnTo>
                  <a:pt x="6635" y="11628"/>
                </a:lnTo>
                <a:lnTo>
                  <a:pt x="6582" y="11653"/>
                </a:lnTo>
                <a:lnTo>
                  <a:pt x="6529" y="11676"/>
                </a:lnTo>
                <a:lnTo>
                  <a:pt x="6476" y="11696"/>
                </a:lnTo>
                <a:lnTo>
                  <a:pt x="6423" y="11715"/>
                </a:lnTo>
                <a:lnTo>
                  <a:pt x="6368" y="11732"/>
                </a:lnTo>
                <a:lnTo>
                  <a:pt x="6314" y="11748"/>
                </a:lnTo>
                <a:lnTo>
                  <a:pt x="6260" y="11761"/>
                </a:lnTo>
                <a:lnTo>
                  <a:pt x="6204" y="11773"/>
                </a:lnTo>
                <a:lnTo>
                  <a:pt x="6150" y="11782"/>
                </a:lnTo>
                <a:lnTo>
                  <a:pt x="6095" y="11789"/>
                </a:lnTo>
                <a:lnTo>
                  <a:pt x="6039" y="11796"/>
                </a:lnTo>
                <a:lnTo>
                  <a:pt x="5983" y="11800"/>
                </a:lnTo>
                <a:lnTo>
                  <a:pt x="5928" y="11802"/>
                </a:lnTo>
                <a:lnTo>
                  <a:pt x="5872" y="11802"/>
                </a:lnTo>
                <a:lnTo>
                  <a:pt x="5816" y="11800"/>
                </a:lnTo>
                <a:lnTo>
                  <a:pt x="5761" y="11797"/>
                </a:lnTo>
                <a:lnTo>
                  <a:pt x="5704" y="11792"/>
                </a:lnTo>
                <a:lnTo>
                  <a:pt x="5649" y="11785"/>
                </a:lnTo>
                <a:lnTo>
                  <a:pt x="5594" y="11777"/>
                </a:lnTo>
                <a:lnTo>
                  <a:pt x="5537" y="11766"/>
                </a:lnTo>
                <a:lnTo>
                  <a:pt x="5482" y="11754"/>
                </a:lnTo>
                <a:lnTo>
                  <a:pt x="5428" y="11740"/>
                </a:lnTo>
                <a:lnTo>
                  <a:pt x="5372" y="11725"/>
                </a:lnTo>
                <a:lnTo>
                  <a:pt x="5318" y="11707"/>
                </a:lnTo>
                <a:lnTo>
                  <a:pt x="5263" y="11688"/>
                </a:lnTo>
                <a:lnTo>
                  <a:pt x="5208" y="11667"/>
                </a:lnTo>
                <a:lnTo>
                  <a:pt x="5169" y="11651"/>
                </a:lnTo>
                <a:lnTo>
                  <a:pt x="5129" y="11633"/>
                </a:lnTo>
                <a:lnTo>
                  <a:pt x="5090" y="11615"/>
                </a:lnTo>
                <a:lnTo>
                  <a:pt x="5052" y="11595"/>
                </a:lnTo>
                <a:lnTo>
                  <a:pt x="5014" y="11575"/>
                </a:lnTo>
                <a:lnTo>
                  <a:pt x="4976" y="11555"/>
                </a:lnTo>
                <a:lnTo>
                  <a:pt x="4940" y="11534"/>
                </a:lnTo>
                <a:lnTo>
                  <a:pt x="4904" y="11512"/>
                </a:lnTo>
                <a:lnTo>
                  <a:pt x="4869" y="11489"/>
                </a:lnTo>
                <a:lnTo>
                  <a:pt x="4834" y="11465"/>
                </a:lnTo>
                <a:lnTo>
                  <a:pt x="4800" y="11441"/>
                </a:lnTo>
                <a:lnTo>
                  <a:pt x="4766" y="11416"/>
                </a:lnTo>
                <a:lnTo>
                  <a:pt x="4733" y="11390"/>
                </a:lnTo>
                <a:lnTo>
                  <a:pt x="4702" y="11363"/>
                </a:lnTo>
                <a:lnTo>
                  <a:pt x="4669" y="11336"/>
                </a:lnTo>
                <a:lnTo>
                  <a:pt x="4639" y="11309"/>
                </a:lnTo>
                <a:lnTo>
                  <a:pt x="4609" y="11281"/>
                </a:lnTo>
                <a:lnTo>
                  <a:pt x="4580" y="11252"/>
                </a:lnTo>
                <a:lnTo>
                  <a:pt x="4550" y="11222"/>
                </a:lnTo>
                <a:lnTo>
                  <a:pt x="4522" y="11192"/>
                </a:lnTo>
                <a:lnTo>
                  <a:pt x="4494" y="11161"/>
                </a:lnTo>
                <a:lnTo>
                  <a:pt x="4468" y="11129"/>
                </a:lnTo>
                <a:lnTo>
                  <a:pt x="4442" y="11098"/>
                </a:lnTo>
                <a:lnTo>
                  <a:pt x="4416" y="11066"/>
                </a:lnTo>
                <a:lnTo>
                  <a:pt x="4391" y="11032"/>
                </a:lnTo>
                <a:lnTo>
                  <a:pt x="4367" y="10999"/>
                </a:lnTo>
                <a:lnTo>
                  <a:pt x="4344" y="10965"/>
                </a:lnTo>
                <a:lnTo>
                  <a:pt x="4321" y="10931"/>
                </a:lnTo>
                <a:lnTo>
                  <a:pt x="4299" y="10896"/>
                </a:lnTo>
                <a:lnTo>
                  <a:pt x="4277" y="10861"/>
                </a:lnTo>
                <a:lnTo>
                  <a:pt x="4257" y="10824"/>
                </a:lnTo>
                <a:lnTo>
                  <a:pt x="4237" y="10789"/>
                </a:lnTo>
                <a:lnTo>
                  <a:pt x="4217" y="10752"/>
                </a:lnTo>
                <a:lnTo>
                  <a:pt x="4198" y="10715"/>
                </a:lnTo>
                <a:lnTo>
                  <a:pt x="4181" y="10677"/>
                </a:lnTo>
                <a:lnTo>
                  <a:pt x="4164" y="10640"/>
                </a:lnTo>
                <a:lnTo>
                  <a:pt x="4147" y="10601"/>
                </a:lnTo>
                <a:lnTo>
                  <a:pt x="4133" y="10562"/>
                </a:lnTo>
                <a:lnTo>
                  <a:pt x="4117" y="10524"/>
                </a:lnTo>
                <a:lnTo>
                  <a:pt x="4103" y="10485"/>
                </a:lnTo>
                <a:lnTo>
                  <a:pt x="4090" y="10445"/>
                </a:lnTo>
                <a:lnTo>
                  <a:pt x="4077" y="10406"/>
                </a:lnTo>
                <a:lnTo>
                  <a:pt x="4066" y="10365"/>
                </a:lnTo>
                <a:lnTo>
                  <a:pt x="4054" y="10324"/>
                </a:lnTo>
                <a:lnTo>
                  <a:pt x="4044" y="10283"/>
                </a:lnTo>
                <a:lnTo>
                  <a:pt x="4034" y="10243"/>
                </a:lnTo>
                <a:lnTo>
                  <a:pt x="4026" y="10202"/>
                </a:lnTo>
                <a:lnTo>
                  <a:pt x="4018" y="10160"/>
                </a:lnTo>
                <a:lnTo>
                  <a:pt x="4010" y="10118"/>
                </a:lnTo>
                <a:lnTo>
                  <a:pt x="4004" y="10077"/>
                </a:lnTo>
                <a:lnTo>
                  <a:pt x="3999" y="10035"/>
                </a:lnTo>
                <a:lnTo>
                  <a:pt x="3994" y="9993"/>
                </a:lnTo>
                <a:lnTo>
                  <a:pt x="3990" y="9950"/>
                </a:lnTo>
                <a:lnTo>
                  <a:pt x="3986" y="9907"/>
                </a:lnTo>
                <a:lnTo>
                  <a:pt x="3984" y="9865"/>
                </a:lnTo>
                <a:lnTo>
                  <a:pt x="3982" y="9823"/>
                </a:lnTo>
                <a:lnTo>
                  <a:pt x="3981" y="9780"/>
                </a:lnTo>
                <a:lnTo>
                  <a:pt x="3981" y="9736"/>
                </a:lnTo>
                <a:lnTo>
                  <a:pt x="3982" y="9693"/>
                </a:lnTo>
                <a:lnTo>
                  <a:pt x="3984" y="9650"/>
                </a:lnTo>
                <a:lnTo>
                  <a:pt x="3986" y="9608"/>
                </a:lnTo>
                <a:lnTo>
                  <a:pt x="3990" y="9564"/>
                </a:lnTo>
                <a:lnTo>
                  <a:pt x="3994" y="9521"/>
                </a:lnTo>
                <a:lnTo>
                  <a:pt x="3999" y="9478"/>
                </a:lnTo>
                <a:lnTo>
                  <a:pt x="4004" y="9440"/>
                </a:lnTo>
                <a:lnTo>
                  <a:pt x="4010" y="9403"/>
                </a:lnTo>
                <a:lnTo>
                  <a:pt x="4018" y="9365"/>
                </a:lnTo>
                <a:lnTo>
                  <a:pt x="4026" y="9328"/>
                </a:lnTo>
                <a:lnTo>
                  <a:pt x="4034" y="9291"/>
                </a:lnTo>
                <a:lnTo>
                  <a:pt x="4043" y="9255"/>
                </a:lnTo>
                <a:lnTo>
                  <a:pt x="4053" y="9218"/>
                </a:lnTo>
                <a:lnTo>
                  <a:pt x="4063" y="9182"/>
                </a:lnTo>
                <a:lnTo>
                  <a:pt x="4074" y="9145"/>
                </a:lnTo>
                <a:lnTo>
                  <a:pt x="4086" y="9109"/>
                </a:lnTo>
                <a:lnTo>
                  <a:pt x="4098" y="9074"/>
                </a:lnTo>
                <a:lnTo>
                  <a:pt x="4111" y="9038"/>
                </a:lnTo>
                <a:lnTo>
                  <a:pt x="4124" y="9003"/>
                </a:lnTo>
                <a:lnTo>
                  <a:pt x="4138" y="8968"/>
                </a:lnTo>
                <a:lnTo>
                  <a:pt x="4152" y="8933"/>
                </a:lnTo>
                <a:lnTo>
                  <a:pt x="4168" y="8899"/>
                </a:lnTo>
                <a:lnTo>
                  <a:pt x="4184" y="8865"/>
                </a:lnTo>
                <a:lnTo>
                  <a:pt x="4200" y="8831"/>
                </a:lnTo>
                <a:lnTo>
                  <a:pt x="4217" y="8797"/>
                </a:lnTo>
                <a:lnTo>
                  <a:pt x="4235" y="8764"/>
                </a:lnTo>
                <a:lnTo>
                  <a:pt x="4253" y="8731"/>
                </a:lnTo>
                <a:lnTo>
                  <a:pt x="4271" y="8699"/>
                </a:lnTo>
                <a:lnTo>
                  <a:pt x="4291" y="8667"/>
                </a:lnTo>
                <a:lnTo>
                  <a:pt x="4311" y="8634"/>
                </a:lnTo>
                <a:lnTo>
                  <a:pt x="4331" y="8603"/>
                </a:lnTo>
                <a:lnTo>
                  <a:pt x="4352" y="8571"/>
                </a:lnTo>
                <a:lnTo>
                  <a:pt x="4374" y="8540"/>
                </a:lnTo>
                <a:lnTo>
                  <a:pt x="4396" y="8509"/>
                </a:lnTo>
                <a:lnTo>
                  <a:pt x="4418" y="8479"/>
                </a:lnTo>
                <a:lnTo>
                  <a:pt x="4441" y="8449"/>
                </a:lnTo>
                <a:lnTo>
                  <a:pt x="4465" y="8419"/>
                </a:lnTo>
                <a:lnTo>
                  <a:pt x="4489" y="8390"/>
                </a:lnTo>
                <a:lnTo>
                  <a:pt x="4513" y="8362"/>
                </a:lnTo>
                <a:lnTo>
                  <a:pt x="4538" y="8333"/>
                </a:lnTo>
                <a:lnTo>
                  <a:pt x="4564" y="8305"/>
                </a:lnTo>
                <a:lnTo>
                  <a:pt x="4590" y="8277"/>
                </a:lnTo>
                <a:lnTo>
                  <a:pt x="4616" y="8250"/>
                </a:lnTo>
                <a:lnTo>
                  <a:pt x="4643" y="8223"/>
                </a:lnTo>
                <a:lnTo>
                  <a:pt x="4670" y="8197"/>
                </a:lnTo>
                <a:lnTo>
                  <a:pt x="4699" y="8171"/>
                </a:lnTo>
                <a:lnTo>
                  <a:pt x="4727" y="8145"/>
                </a:lnTo>
                <a:lnTo>
                  <a:pt x="4756" y="8120"/>
                </a:lnTo>
                <a:lnTo>
                  <a:pt x="4785" y="8095"/>
                </a:lnTo>
                <a:lnTo>
                  <a:pt x="4816" y="8071"/>
                </a:lnTo>
                <a:lnTo>
                  <a:pt x="4845" y="8047"/>
                </a:lnTo>
                <a:lnTo>
                  <a:pt x="4876" y="8024"/>
                </a:lnTo>
                <a:lnTo>
                  <a:pt x="4907" y="8001"/>
                </a:lnTo>
                <a:lnTo>
                  <a:pt x="4939" y="7978"/>
                </a:lnTo>
                <a:lnTo>
                  <a:pt x="4970" y="7957"/>
                </a:lnTo>
                <a:lnTo>
                  <a:pt x="5002" y="7936"/>
                </a:lnTo>
                <a:lnTo>
                  <a:pt x="5036" y="7915"/>
                </a:lnTo>
                <a:lnTo>
                  <a:pt x="5068" y="7895"/>
                </a:lnTo>
                <a:lnTo>
                  <a:pt x="5103" y="7875"/>
                </a:lnTo>
                <a:lnTo>
                  <a:pt x="5136" y="7855"/>
                </a:lnTo>
                <a:lnTo>
                  <a:pt x="5171" y="7836"/>
                </a:lnTo>
                <a:lnTo>
                  <a:pt x="5205" y="7819"/>
                </a:lnTo>
                <a:lnTo>
                  <a:pt x="5241" y="7801"/>
                </a:lnTo>
                <a:lnTo>
                  <a:pt x="5276" y="7783"/>
                </a:lnTo>
                <a:lnTo>
                  <a:pt x="5312" y="7766"/>
                </a:lnTo>
                <a:lnTo>
                  <a:pt x="5348" y="7751"/>
                </a:lnTo>
                <a:lnTo>
                  <a:pt x="5385" y="7735"/>
                </a:lnTo>
                <a:lnTo>
                  <a:pt x="5421" y="7720"/>
                </a:lnTo>
                <a:lnTo>
                  <a:pt x="5459" y="7706"/>
                </a:lnTo>
                <a:lnTo>
                  <a:pt x="5496" y="7692"/>
                </a:lnTo>
                <a:lnTo>
                  <a:pt x="5554" y="7673"/>
                </a:lnTo>
                <a:lnTo>
                  <a:pt x="5610" y="7657"/>
                </a:lnTo>
                <a:lnTo>
                  <a:pt x="5668" y="7641"/>
                </a:lnTo>
                <a:lnTo>
                  <a:pt x="5724" y="7627"/>
                </a:lnTo>
                <a:lnTo>
                  <a:pt x="5782" y="7615"/>
                </a:lnTo>
                <a:lnTo>
                  <a:pt x="5839" y="7603"/>
                </a:lnTo>
                <a:lnTo>
                  <a:pt x="5896" y="7594"/>
                </a:lnTo>
                <a:lnTo>
                  <a:pt x="5954" y="7586"/>
                </a:lnTo>
                <a:lnTo>
                  <a:pt x="6011" y="7578"/>
                </a:lnTo>
                <a:lnTo>
                  <a:pt x="6069" y="7573"/>
                </a:lnTo>
                <a:lnTo>
                  <a:pt x="6126" y="7568"/>
                </a:lnTo>
                <a:lnTo>
                  <a:pt x="6184" y="7565"/>
                </a:lnTo>
                <a:lnTo>
                  <a:pt x="6241" y="7564"/>
                </a:lnTo>
                <a:lnTo>
                  <a:pt x="6298" y="7563"/>
                </a:lnTo>
                <a:lnTo>
                  <a:pt x="6355" y="7564"/>
                </a:lnTo>
                <a:lnTo>
                  <a:pt x="6412" y="7566"/>
                </a:lnTo>
                <a:lnTo>
                  <a:pt x="6469" y="7569"/>
                </a:lnTo>
                <a:lnTo>
                  <a:pt x="6526" y="7573"/>
                </a:lnTo>
                <a:lnTo>
                  <a:pt x="6582" y="7579"/>
                </a:lnTo>
                <a:lnTo>
                  <a:pt x="6638" y="7587"/>
                </a:lnTo>
                <a:lnTo>
                  <a:pt x="6694" y="7595"/>
                </a:lnTo>
                <a:lnTo>
                  <a:pt x="6750" y="7604"/>
                </a:lnTo>
                <a:lnTo>
                  <a:pt x="6806" y="7615"/>
                </a:lnTo>
                <a:lnTo>
                  <a:pt x="6861" y="7626"/>
                </a:lnTo>
                <a:lnTo>
                  <a:pt x="6916" y="7640"/>
                </a:lnTo>
                <a:lnTo>
                  <a:pt x="6970" y="7655"/>
                </a:lnTo>
                <a:lnTo>
                  <a:pt x="7024" y="7669"/>
                </a:lnTo>
                <a:lnTo>
                  <a:pt x="7079" y="7686"/>
                </a:lnTo>
                <a:lnTo>
                  <a:pt x="7132" y="7704"/>
                </a:lnTo>
                <a:lnTo>
                  <a:pt x="7185" y="7723"/>
                </a:lnTo>
                <a:lnTo>
                  <a:pt x="7237" y="7742"/>
                </a:lnTo>
                <a:lnTo>
                  <a:pt x="7289" y="7763"/>
                </a:lnTo>
                <a:lnTo>
                  <a:pt x="7342" y="7786"/>
                </a:lnTo>
                <a:lnTo>
                  <a:pt x="7393" y="7809"/>
                </a:lnTo>
                <a:lnTo>
                  <a:pt x="7444" y="7833"/>
                </a:lnTo>
                <a:lnTo>
                  <a:pt x="7494" y="7858"/>
                </a:lnTo>
                <a:lnTo>
                  <a:pt x="7543" y="7885"/>
                </a:lnTo>
                <a:lnTo>
                  <a:pt x="7592" y="7913"/>
                </a:lnTo>
                <a:lnTo>
                  <a:pt x="7641" y="7941"/>
                </a:lnTo>
                <a:lnTo>
                  <a:pt x="7689" y="7971"/>
                </a:lnTo>
                <a:lnTo>
                  <a:pt x="7736" y="8001"/>
                </a:lnTo>
                <a:lnTo>
                  <a:pt x="7783" y="8033"/>
                </a:lnTo>
                <a:lnTo>
                  <a:pt x="7829" y="8065"/>
                </a:lnTo>
                <a:lnTo>
                  <a:pt x="7874" y="8098"/>
                </a:lnTo>
                <a:lnTo>
                  <a:pt x="7919" y="8133"/>
                </a:lnTo>
                <a:lnTo>
                  <a:pt x="7963" y="8168"/>
                </a:lnTo>
                <a:lnTo>
                  <a:pt x="8006" y="8205"/>
                </a:lnTo>
                <a:lnTo>
                  <a:pt x="8049" y="8243"/>
                </a:lnTo>
                <a:lnTo>
                  <a:pt x="8090" y="8281"/>
                </a:lnTo>
                <a:lnTo>
                  <a:pt x="8131" y="8320"/>
                </a:lnTo>
                <a:lnTo>
                  <a:pt x="8171" y="8361"/>
                </a:lnTo>
                <a:lnTo>
                  <a:pt x="8211" y="8401"/>
                </a:lnTo>
                <a:lnTo>
                  <a:pt x="8248" y="8443"/>
                </a:lnTo>
                <a:lnTo>
                  <a:pt x="8286" y="8486"/>
                </a:lnTo>
                <a:lnTo>
                  <a:pt x="8322" y="8530"/>
                </a:lnTo>
                <a:lnTo>
                  <a:pt x="8358" y="8574"/>
                </a:lnTo>
                <a:lnTo>
                  <a:pt x="8393" y="8620"/>
                </a:lnTo>
                <a:lnTo>
                  <a:pt x="8427" y="8666"/>
                </a:lnTo>
                <a:lnTo>
                  <a:pt x="8459" y="8713"/>
                </a:lnTo>
                <a:lnTo>
                  <a:pt x="8491" y="8761"/>
                </a:lnTo>
                <a:lnTo>
                  <a:pt x="8522" y="8809"/>
                </a:lnTo>
                <a:lnTo>
                  <a:pt x="8551" y="8858"/>
                </a:lnTo>
                <a:lnTo>
                  <a:pt x="8580" y="8909"/>
                </a:lnTo>
                <a:lnTo>
                  <a:pt x="8607" y="8959"/>
                </a:lnTo>
                <a:lnTo>
                  <a:pt x="8644" y="9035"/>
                </a:lnTo>
                <a:lnTo>
                  <a:pt x="8678" y="9112"/>
                </a:lnTo>
                <a:lnTo>
                  <a:pt x="8711" y="9188"/>
                </a:lnTo>
                <a:lnTo>
                  <a:pt x="8740" y="9264"/>
                </a:lnTo>
                <a:lnTo>
                  <a:pt x="8767" y="9341"/>
                </a:lnTo>
                <a:lnTo>
                  <a:pt x="8792" y="9419"/>
                </a:lnTo>
                <a:lnTo>
                  <a:pt x="8815" y="9496"/>
                </a:lnTo>
                <a:lnTo>
                  <a:pt x="8835" y="9573"/>
                </a:lnTo>
                <a:lnTo>
                  <a:pt x="8854" y="9652"/>
                </a:lnTo>
                <a:lnTo>
                  <a:pt x="8869" y="9729"/>
                </a:lnTo>
                <a:lnTo>
                  <a:pt x="8883" y="9807"/>
                </a:lnTo>
                <a:lnTo>
                  <a:pt x="8895" y="9885"/>
                </a:lnTo>
                <a:lnTo>
                  <a:pt x="8903" y="9964"/>
                </a:lnTo>
                <a:lnTo>
                  <a:pt x="8910" y="10042"/>
                </a:lnTo>
                <a:lnTo>
                  <a:pt x="8915" y="10120"/>
                </a:lnTo>
                <a:lnTo>
                  <a:pt x="8917" y="10199"/>
                </a:lnTo>
                <a:lnTo>
                  <a:pt x="8917" y="10277"/>
                </a:lnTo>
                <a:lnTo>
                  <a:pt x="8916" y="10356"/>
                </a:lnTo>
                <a:lnTo>
                  <a:pt x="8912" y="10435"/>
                </a:lnTo>
                <a:lnTo>
                  <a:pt x="8906" y="10513"/>
                </a:lnTo>
                <a:lnTo>
                  <a:pt x="8898" y="10591"/>
                </a:lnTo>
                <a:lnTo>
                  <a:pt x="8887" y="10670"/>
                </a:lnTo>
                <a:lnTo>
                  <a:pt x="8875" y="10748"/>
                </a:lnTo>
                <a:lnTo>
                  <a:pt x="8860" y="10826"/>
                </a:lnTo>
                <a:lnTo>
                  <a:pt x="8843" y="10904"/>
                </a:lnTo>
                <a:lnTo>
                  <a:pt x="8825" y="10982"/>
                </a:lnTo>
                <a:lnTo>
                  <a:pt x="8804" y="11059"/>
                </a:lnTo>
                <a:lnTo>
                  <a:pt x="8781" y="11137"/>
                </a:lnTo>
                <a:lnTo>
                  <a:pt x="8756" y="11214"/>
                </a:lnTo>
                <a:lnTo>
                  <a:pt x="8728" y="11291"/>
                </a:lnTo>
                <a:lnTo>
                  <a:pt x="8699" y="11367"/>
                </a:lnTo>
                <a:lnTo>
                  <a:pt x="8669" y="11444"/>
                </a:lnTo>
                <a:lnTo>
                  <a:pt x="8737" y="11437"/>
                </a:lnTo>
                <a:lnTo>
                  <a:pt x="8806" y="11428"/>
                </a:lnTo>
                <a:lnTo>
                  <a:pt x="8874" y="11417"/>
                </a:lnTo>
                <a:lnTo>
                  <a:pt x="8943" y="11403"/>
                </a:lnTo>
                <a:lnTo>
                  <a:pt x="9010" y="11388"/>
                </a:lnTo>
                <a:lnTo>
                  <a:pt x="9079" y="11371"/>
                </a:lnTo>
                <a:lnTo>
                  <a:pt x="9147" y="11352"/>
                </a:lnTo>
                <a:lnTo>
                  <a:pt x="9215" y="11331"/>
                </a:lnTo>
                <a:lnTo>
                  <a:pt x="9283" y="11308"/>
                </a:lnTo>
                <a:lnTo>
                  <a:pt x="9351" y="11285"/>
                </a:lnTo>
                <a:lnTo>
                  <a:pt x="9417" y="11260"/>
                </a:lnTo>
                <a:lnTo>
                  <a:pt x="9482" y="11234"/>
                </a:lnTo>
                <a:lnTo>
                  <a:pt x="9548" y="11206"/>
                </a:lnTo>
                <a:lnTo>
                  <a:pt x="9613" y="11177"/>
                </a:lnTo>
                <a:lnTo>
                  <a:pt x="9677" y="11148"/>
                </a:lnTo>
                <a:lnTo>
                  <a:pt x="9739" y="11117"/>
                </a:lnTo>
                <a:lnTo>
                  <a:pt x="9802" y="11085"/>
                </a:lnTo>
                <a:lnTo>
                  <a:pt x="9864" y="11052"/>
                </a:lnTo>
                <a:lnTo>
                  <a:pt x="9925" y="11018"/>
                </a:lnTo>
                <a:lnTo>
                  <a:pt x="9985" y="10982"/>
                </a:lnTo>
                <a:lnTo>
                  <a:pt x="10044" y="10946"/>
                </a:lnTo>
                <a:lnTo>
                  <a:pt x="10103" y="10909"/>
                </a:lnTo>
                <a:lnTo>
                  <a:pt x="10161" y="10870"/>
                </a:lnTo>
                <a:lnTo>
                  <a:pt x="10219" y="10831"/>
                </a:lnTo>
                <a:lnTo>
                  <a:pt x="10274" y="10790"/>
                </a:lnTo>
                <a:lnTo>
                  <a:pt x="10330" y="10748"/>
                </a:lnTo>
                <a:lnTo>
                  <a:pt x="10385" y="10705"/>
                </a:lnTo>
                <a:lnTo>
                  <a:pt x="10438" y="10663"/>
                </a:lnTo>
                <a:lnTo>
                  <a:pt x="10491" y="10618"/>
                </a:lnTo>
                <a:lnTo>
                  <a:pt x="10542" y="10572"/>
                </a:lnTo>
                <a:lnTo>
                  <a:pt x="10594" y="10526"/>
                </a:lnTo>
                <a:lnTo>
                  <a:pt x="10644" y="10479"/>
                </a:lnTo>
                <a:lnTo>
                  <a:pt x="10693" y="10430"/>
                </a:lnTo>
                <a:lnTo>
                  <a:pt x="10741" y="10381"/>
                </a:lnTo>
                <a:lnTo>
                  <a:pt x="10788" y="10330"/>
                </a:lnTo>
                <a:lnTo>
                  <a:pt x="10835" y="10280"/>
                </a:lnTo>
                <a:lnTo>
                  <a:pt x="10880" y="10228"/>
                </a:lnTo>
                <a:lnTo>
                  <a:pt x="10924" y="10176"/>
                </a:lnTo>
                <a:lnTo>
                  <a:pt x="10966" y="10121"/>
                </a:lnTo>
                <a:lnTo>
                  <a:pt x="11009" y="10067"/>
                </a:lnTo>
                <a:lnTo>
                  <a:pt x="11050" y="10013"/>
                </a:lnTo>
                <a:lnTo>
                  <a:pt x="11090" y="9956"/>
                </a:lnTo>
                <a:lnTo>
                  <a:pt x="11128" y="9900"/>
                </a:lnTo>
                <a:lnTo>
                  <a:pt x="11166" y="9843"/>
                </a:lnTo>
                <a:lnTo>
                  <a:pt x="11203" y="9784"/>
                </a:lnTo>
                <a:lnTo>
                  <a:pt x="11238" y="9726"/>
                </a:lnTo>
                <a:lnTo>
                  <a:pt x="11272" y="9666"/>
                </a:lnTo>
                <a:lnTo>
                  <a:pt x="11306" y="9606"/>
                </a:lnTo>
                <a:lnTo>
                  <a:pt x="11338" y="9545"/>
                </a:lnTo>
                <a:lnTo>
                  <a:pt x="11368" y="9483"/>
                </a:lnTo>
                <a:lnTo>
                  <a:pt x="11398" y="9421"/>
                </a:lnTo>
                <a:lnTo>
                  <a:pt x="11427" y="9358"/>
                </a:lnTo>
                <a:lnTo>
                  <a:pt x="11454" y="9294"/>
                </a:lnTo>
                <a:lnTo>
                  <a:pt x="11479" y="9231"/>
                </a:lnTo>
                <a:lnTo>
                  <a:pt x="11504" y="9166"/>
                </a:lnTo>
                <a:lnTo>
                  <a:pt x="11527" y="9100"/>
                </a:lnTo>
                <a:lnTo>
                  <a:pt x="11549" y="9034"/>
                </a:lnTo>
                <a:lnTo>
                  <a:pt x="11570" y="8967"/>
                </a:lnTo>
                <a:lnTo>
                  <a:pt x="11590" y="8901"/>
                </a:lnTo>
                <a:lnTo>
                  <a:pt x="11608" y="8834"/>
                </a:lnTo>
                <a:lnTo>
                  <a:pt x="11624" y="8765"/>
                </a:lnTo>
                <a:lnTo>
                  <a:pt x="11639" y="8697"/>
                </a:lnTo>
                <a:lnTo>
                  <a:pt x="11653" y="8628"/>
                </a:lnTo>
                <a:lnTo>
                  <a:pt x="11666" y="8558"/>
                </a:lnTo>
                <a:lnTo>
                  <a:pt x="11676" y="8488"/>
                </a:lnTo>
                <a:lnTo>
                  <a:pt x="11687" y="8418"/>
                </a:lnTo>
                <a:lnTo>
                  <a:pt x="11694" y="8347"/>
                </a:lnTo>
                <a:lnTo>
                  <a:pt x="11702" y="8275"/>
                </a:lnTo>
                <a:lnTo>
                  <a:pt x="11707" y="8204"/>
                </a:lnTo>
                <a:lnTo>
                  <a:pt x="11711" y="8132"/>
                </a:lnTo>
                <a:lnTo>
                  <a:pt x="11713" y="8059"/>
                </a:lnTo>
                <a:lnTo>
                  <a:pt x="11713" y="7987"/>
                </a:lnTo>
                <a:lnTo>
                  <a:pt x="11712" y="7899"/>
                </a:lnTo>
                <a:lnTo>
                  <a:pt x="11709" y="7812"/>
                </a:lnTo>
                <a:lnTo>
                  <a:pt x="11704" y="7726"/>
                </a:lnTo>
                <a:lnTo>
                  <a:pt x="11696" y="7640"/>
                </a:lnTo>
                <a:lnTo>
                  <a:pt x="11686" y="7554"/>
                </a:lnTo>
                <a:lnTo>
                  <a:pt x="11674" y="7470"/>
                </a:lnTo>
                <a:lnTo>
                  <a:pt x="11661" y="7385"/>
                </a:lnTo>
                <a:lnTo>
                  <a:pt x="11644" y="7302"/>
                </a:lnTo>
                <a:lnTo>
                  <a:pt x="11626" y="7219"/>
                </a:lnTo>
                <a:lnTo>
                  <a:pt x="11606" y="7138"/>
                </a:lnTo>
                <a:lnTo>
                  <a:pt x="11585" y="7056"/>
                </a:lnTo>
                <a:lnTo>
                  <a:pt x="11561" y="6976"/>
                </a:lnTo>
                <a:lnTo>
                  <a:pt x="11534" y="6896"/>
                </a:lnTo>
                <a:lnTo>
                  <a:pt x="11507" y="6817"/>
                </a:lnTo>
                <a:lnTo>
                  <a:pt x="11478" y="6740"/>
                </a:lnTo>
                <a:lnTo>
                  <a:pt x="11447" y="6662"/>
                </a:lnTo>
                <a:lnTo>
                  <a:pt x="11413" y="6586"/>
                </a:lnTo>
                <a:lnTo>
                  <a:pt x="11378" y="6511"/>
                </a:lnTo>
                <a:lnTo>
                  <a:pt x="11341" y="6437"/>
                </a:lnTo>
                <a:lnTo>
                  <a:pt x="11303" y="6364"/>
                </a:lnTo>
                <a:lnTo>
                  <a:pt x="11263" y="6291"/>
                </a:lnTo>
                <a:lnTo>
                  <a:pt x="11221" y="6220"/>
                </a:lnTo>
                <a:lnTo>
                  <a:pt x="11177" y="6150"/>
                </a:lnTo>
                <a:lnTo>
                  <a:pt x="11132" y="6081"/>
                </a:lnTo>
                <a:lnTo>
                  <a:pt x="11085" y="6012"/>
                </a:lnTo>
                <a:lnTo>
                  <a:pt x="11037" y="5945"/>
                </a:lnTo>
                <a:lnTo>
                  <a:pt x="10987" y="5879"/>
                </a:lnTo>
                <a:lnTo>
                  <a:pt x="10936" y="5814"/>
                </a:lnTo>
                <a:lnTo>
                  <a:pt x="10883" y="5751"/>
                </a:lnTo>
                <a:lnTo>
                  <a:pt x="10828" y="5689"/>
                </a:lnTo>
                <a:lnTo>
                  <a:pt x="10772" y="5627"/>
                </a:lnTo>
                <a:lnTo>
                  <a:pt x="10716" y="5568"/>
                </a:lnTo>
                <a:close/>
              </a:path>
            </a:pathLst>
          </a:custGeom>
          <a:solidFill>
            <a:srgbClr val="1F74AD"/>
          </a:solidFill>
          <a:ln>
            <a:noFill/>
          </a:ln>
        </p:spPr>
        <p:txBody>
          <a:bodyPr lIns="90000" rIns="90000" bIns="46800" anchor="ctr">
            <a:noAutofit/>
            <a:scene3d>
              <a:camera prst="orthographicFront"/>
              <a:lightRig rig="threePt" dir="t"/>
            </a:scene3d>
            <a:sp3d contourW="12700">
              <a:contourClr>
                <a:srgbClr val="FFFFFF"/>
              </a:contourClr>
            </a:sp3d>
          </a:bodyPr>
          <a:lstStyle/>
          <a:p>
            <a:pPr algn="ctr">
              <a:lnSpc>
                <a:spcPct val="120000"/>
              </a:lnSpc>
              <a:defRPr/>
            </a:pPr>
            <a:endParaRPr lang="en-US" altLang="zh-CN" sz="2000" b="1" spc="300" dirty="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KSO_Shape"/>
          <p:cNvSpPr/>
          <p:nvPr>
            <p:custDataLst>
              <p:tags r:id="rId3"/>
            </p:custDataLst>
          </p:nvPr>
        </p:nvSpPr>
        <p:spPr bwMode="auto">
          <a:xfrm>
            <a:off x="5743610" y="2309984"/>
            <a:ext cx="1509322" cy="1476718"/>
          </a:xfrm>
          <a:custGeom>
            <a:avLst/>
            <a:gdLst>
              <a:gd name="T0" fmla="*/ 2147483646 w 11713"/>
              <a:gd name="T1" fmla="*/ 2147483646 h 12650"/>
              <a:gd name="T2" fmla="*/ 2147483646 w 11713"/>
              <a:gd name="T3" fmla="*/ 2147483646 h 12650"/>
              <a:gd name="T4" fmla="*/ 2147483646 w 11713"/>
              <a:gd name="T5" fmla="*/ 2147483646 h 12650"/>
              <a:gd name="T6" fmla="*/ 2147483646 w 11713"/>
              <a:gd name="T7" fmla="*/ 2147483646 h 12650"/>
              <a:gd name="T8" fmla="*/ 2147483646 w 11713"/>
              <a:gd name="T9" fmla="*/ 2147483646 h 12650"/>
              <a:gd name="T10" fmla="*/ 2147483646 w 11713"/>
              <a:gd name="T11" fmla="*/ 2147483646 h 12650"/>
              <a:gd name="T12" fmla="*/ 2147483646 w 11713"/>
              <a:gd name="T13" fmla="*/ 2147483646 h 12650"/>
              <a:gd name="T14" fmla="*/ 2147483646 w 11713"/>
              <a:gd name="T15" fmla="*/ 2147483646 h 12650"/>
              <a:gd name="T16" fmla="*/ 2147483646 w 11713"/>
              <a:gd name="T17" fmla="*/ 2147483646 h 12650"/>
              <a:gd name="T18" fmla="*/ 2147483646 w 11713"/>
              <a:gd name="T19" fmla="*/ 2147483646 h 12650"/>
              <a:gd name="T20" fmla="*/ 2147483646 w 11713"/>
              <a:gd name="T21" fmla="*/ 2147483646 h 12650"/>
              <a:gd name="T22" fmla="*/ 2147483646 w 11713"/>
              <a:gd name="T23" fmla="*/ 2147483646 h 12650"/>
              <a:gd name="T24" fmla="*/ 2147483646 w 11713"/>
              <a:gd name="T25" fmla="*/ 2147483646 h 12650"/>
              <a:gd name="T26" fmla="*/ 2147483646 w 11713"/>
              <a:gd name="T27" fmla="*/ 2147483646 h 12650"/>
              <a:gd name="T28" fmla="*/ 2147483646 w 11713"/>
              <a:gd name="T29" fmla="*/ 2147483646 h 12650"/>
              <a:gd name="T30" fmla="*/ 2147483646 w 11713"/>
              <a:gd name="T31" fmla="*/ 2147483646 h 12650"/>
              <a:gd name="T32" fmla="*/ 2147483646 w 11713"/>
              <a:gd name="T33" fmla="*/ 2147483646 h 12650"/>
              <a:gd name="T34" fmla="*/ 2147483646 w 11713"/>
              <a:gd name="T35" fmla="*/ 2147483646 h 12650"/>
              <a:gd name="T36" fmla="*/ 2147483646 w 11713"/>
              <a:gd name="T37" fmla="*/ 2147483646 h 12650"/>
              <a:gd name="T38" fmla="*/ 2147483646 w 11713"/>
              <a:gd name="T39" fmla="*/ 2147483646 h 12650"/>
              <a:gd name="T40" fmla="*/ 2147483646 w 11713"/>
              <a:gd name="T41" fmla="*/ 2147483646 h 12650"/>
              <a:gd name="T42" fmla="*/ 2147483646 w 11713"/>
              <a:gd name="T43" fmla="*/ 2147483646 h 12650"/>
              <a:gd name="T44" fmla="*/ 2147483646 w 11713"/>
              <a:gd name="T45" fmla="*/ 2147483646 h 12650"/>
              <a:gd name="T46" fmla="*/ 2147483646 w 11713"/>
              <a:gd name="T47" fmla="*/ 2147483646 h 12650"/>
              <a:gd name="T48" fmla="*/ 2147483646 w 11713"/>
              <a:gd name="T49" fmla="*/ 2147483646 h 12650"/>
              <a:gd name="T50" fmla="*/ 2147483646 w 11713"/>
              <a:gd name="T51" fmla="*/ 2147483646 h 12650"/>
              <a:gd name="T52" fmla="*/ 2147483646 w 11713"/>
              <a:gd name="T53" fmla="*/ 2147483646 h 12650"/>
              <a:gd name="T54" fmla="*/ 2147483646 w 11713"/>
              <a:gd name="T55" fmla="*/ 2147483646 h 12650"/>
              <a:gd name="T56" fmla="*/ 2147483646 w 11713"/>
              <a:gd name="T57" fmla="*/ 2147483646 h 12650"/>
              <a:gd name="T58" fmla="*/ 2147483646 w 11713"/>
              <a:gd name="T59" fmla="*/ 2147483646 h 12650"/>
              <a:gd name="T60" fmla="*/ 2147483646 w 11713"/>
              <a:gd name="T61" fmla="*/ 2147483646 h 12650"/>
              <a:gd name="T62" fmla="*/ 2147483646 w 11713"/>
              <a:gd name="T63" fmla="*/ 2147483646 h 12650"/>
              <a:gd name="T64" fmla="*/ 2147483646 w 11713"/>
              <a:gd name="T65" fmla="*/ 2147483646 h 12650"/>
              <a:gd name="T66" fmla="*/ 2147483646 w 11713"/>
              <a:gd name="T67" fmla="*/ 2147483646 h 12650"/>
              <a:gd name="T68" fmla="*/ 2147483646 w 11713"/>
              <a:gd name="T69" fmla="*/ 2147483646 h 12650"/>
              <a:gd name="T70" fmla="*/ 2147483646 w 11713"/>
              <a:gd name="T71" fmla="*/ 2147483646 h 12650"/>
              <a:gd name="T72" fmla="*/ 2147483646 w 11713"/>
              <a:gd name="T73" fmla="*/ 2147483646 h 12650"/>
              <a:gd name="T74" fmla="*/ 2147483646 w 11713"/>
              <a:gd name="T75" fmla="*/ 2147483646 h 12650"/>
              <a:gd name="T76" fmla="*/ 2147483646 w 11713"/>
              <a:gd name="T77" fmla="*/ 2147483646 h 12650"/>
              <a:gd name="T78" fmla="*/ 2147483646 w 11713"/>
              <a:gd name="T79" fmla="*/ 2147483646 h 12650"/>
              <a:gd name="T80" fmla="*/ 2147483646 w 11713"/>
              <a:gd name="T81" fmla="*/ 2147483646 h 12650"/>
              <a:gd name="T82" fmla="*/ 2147483646 w 11713"/>
              <a:gd name="T83" fmla="*/ 2147483646 h 12650"/>
              <a:gd name="T84" fmla="*/ 2147483646 w 11713"/>
              <a:gd name="T85" fmla="*/ 2147483646 h 12650"/>
              <a:gd name="T86" fmla="*/ 2147483646 w 11713"/>
              <a:gd name="T87" fmla="*/ 2147483646 h 12650"/>
              <a:gd name="T88" fmla="*/ 2147483646 w 11713"/>
              <a:gd name="T89" fmla="*/ 2147483646 h 12650"/>
              <a:gd name="T90" fmla="*/ 2147483646 w 11713"/>
              <a:gd name="T91" fmla="*/ 2147483646 h 12650"/>
              <a:gd name="T92" fmla="*/ 2147483646 w 11713"/>
              <a:gd name="T93" fmla="*/ 2147483646 h 12650"/>
              <a:gd name="T94" fmla="*/ 2147483646 w 11713"/>
              <a:gd name="T95" fmla="*/ 2147483646 h 12650"/>
              <a:gd name="T96" fmla="*/ 2147483646 w 11713"/>
              <a:gd name="T97" fmla="*/ 2147483646 h 12650"/>
              <a:gd name="T98" fmla="*/ 2147483646 w 11713"/>
              <a:gd name="T99" fmla="*/ 2147483646 h 12650"/>
              <a:gd name="T100" fmla="*/ 2147483646 w 11713"/>
              <a:gd name="T101" fmla="*/ 2147483646 h 12650"/>
              <a:gd name="T102" fmla="*/ 2147483646 w 11713"/>
              <a:gd name="T103" fmla="*/ 2147483646 h 12650"/>
              <a:gd name="T104" fmla="*/ 2147483646 w 11713"/>
              <a:gd name="T105" fmla="*/ 2147483646 h 12650"/>
              <a:gd name="T106" fmla="*/ 2147483646 w 11713"/>
              <a:gd name="T107" fmla="*/ 2147483646 h 12650"/>
              <a:gd name="T108" fmla="*/ 2147483646 w 11713"/>
              <a:gd name="T109" fmla="*/ 2147483646 h 12650"/>
              <a:gd name="T110" fmla="*/ 2147483646 w 11713"/>
              <a:gd name="T111" fmla="*/ 2147483646 h 12650"/>
              <a:gd name="T112" fmla="*/ 2147483646 w 11713"/>
              <a:gd name="T113" fmla="*/ 2147483646 h 12650"/>
              <a:gd name="T114" fmla="*/ 2147483646 w 11713"/>
              <a:gd name="T115" fmla="*/ 2147483646 h 12650"/>
              <a:gd name="T116" fmla="*/ 2147483646 w 11713"/>
              <a:gd name="T117" fmla="*/ 2147483646 h 12650"/>
              <a:gd name="T118" fmla="*/ 2147483646 w 11713"/>
              <a:gd name="T119" fmla="*/ 2147483646 h 12650"/>
              <a:gd name="T120" fmla="*/ 2147483646 w 11713"/>
              <a:gd name="T121" fmla="*/ 2147483646 h 12650"/>
              <a:gd name="T122" fmla="*/ 2147483646 w 11713"/>
              <a:gd name="T123" fmla="*/ 2147483646 h 126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713" h="12650">
                <a:moveTo>
                  <a:pt x="10716" y="5568"/>
                </a:moveTo>
                <a:lnTo>
                  <a:pt x="10716" y="5568"/>
                </a:lnTo>
                <a:lnTo>
                  <a:pt x="10759" y="5528"/>
                </a:lnTo>
                <a:lnTo>
                  <a:pt x="10801" y="5487"/>
                </a:lnTo>
                <a:lnTo>
                  <a:pt x="10843" y="5446"/>
                </a:lnTo>
                <a:lnTo>
                  <a:pt x="10884" y="5402"/>
                </a:lnTo>
                <a:lnTo>
                  <a:pt x="10924" y="5358"/>
                </a:lnTo>
                <a:lnTo>
                  <a:pt x="10962" y="5314"/>
                </a:lnTo>
                <a:lnTo>
                  <a:pt x="10999" y="5268"/>
                </a:lnTo>
                <a:lnTo>
                  <a:pt x="11035" y="5221"/>
                </a:lnTo>
                <a:lnTo>
                  <a:pt x="11070" y="5173"/>
                </a:lnTo>
                <a:lnTo>
                  <a:pt x="11103" y="5125"/>
                </a:lnTo>
                <a:lnTo>
                  <a:pt x="11136" y="5076"/>
                </a:lnTo>
                <a:lnTo>
                  <a:pt x="11167" y="5026"/>
                </a:lnTo>
                <a:lnTo>
                  <a:pt x="11196" y="4975"/>
                </a:lnTo>
                <a:lnTo>
                  <a:pt x="11224" y="4922"/>
                </a:lnTo>
                <a:lnTo>
                  <a:pt x="11251" y="4870"/>
                </a:lnTo>
                <a:lnTo>
                  <a:pt x="11278" y="4817"/>
                </a:lnTo>
                <a:lnTo>
                  <a:pt x="11302" y="4763"/>
                </a:lnTo>
                <a:lnTo>
                  <a:pt x="11325" y="4708"/>
                </a:lnTo>
                <a:lnTo>
                  <a:pt x="11346" y="4653"/>
                </a:lnTo>
                <a:lnTo>
                  <a:pt x="11366" y="4597"/>
                </a:lnTo>
                <a:lnTo>
                  <a:pt x="11385" y="4540"/>
                </a:lnTo>
                <a:lnTo>
                  <a:pt x="11402" y="4483"/>
                </a:lnTo>
                <a:lnTo>
                  <a:pt x="11417" y="4425"/>
                </a:lnTo>
                <a:lnTo>
                  <a:pt x="11431" y="4366"/>
                </a:lnTo>
                <a:lnTo>
                  <a:pt x="11444" y="4307"/>
                </a:lnTo>
                <a:lnTo>
                  <a:pt x="11454" y="4248"/>
                </a:lnTo>
                <a:lnTo>
                  <a:pt x="11463" y="4187"/>
                </a:lnTo>
                <a:lnTo>
                  <a:pt x="11471" y="4127"/>
                </a:lnTo>
                <a:lnTo>
                  <a:pt x="11477" y="4066"/>
                </a:lnTo>
                <a:lnTo>
                  <a:pt x="11481" y="4004"/>
                </a:lnTo>
                <a:lnTo>
                  <a:pt x="11484" y="3942"/>
                </a:lnTo>
                <a:lnTo>
                  <a:pt x="11484" y="3879"/>
                </a:lnTo>
                <a:lnTo>
                  <a:pt x="11484" y="3821"/>
                </a:lnTo>
                <a:lnTo>
                  <a:pt x="11482" y="3761"/>
                </a:lnTo>
                <a:lnTo>
                  <a:pt x="11478" y="3704"/>
                </a:lnTo>
                <a:lnTo>
                  <a:pt x="11473" y="3645"/>
                </a:lnTo>
                <a:lnTo>
                  <a:pt x="11466" y="3588"/>
                </a:lnTo>
                <a:lnTo>
                  <a:pt x="11457" y="3530"/>
                </a:lnTo>
                <a:lnTo>
                  <a:pt x="11448" y="3474"/>
                </a:lnTo>
                <a:lnTo>
                  <a:pt x="11436" y="3417"/>
                </a:lnTo>
                <a:lnTo>
                  <a:pt x="11424" y="3362"/>
                </a:lnTo>
                <a:lnTo>
                  <a:pt x="11410" y="3307"/>
                </a:lnTo>
                <a:lnTo>
                  <a:pt x="11394" y="3252"/>
                </a:lnTo>
                <a:lnTo>
                  <a:pt x="11378" y="3198"/>
                </a:lnTo>
                <a:lnTo>
                  <a:pt x="11360" y="3145"/>
                </a:lnTo>
                <a:lnTo>
                  <a:pt x="11340" y="3092"/>
                </a:lnTo>
                <a:lnTo>
                  <a:pt x="11320" y="3039"/>
                </a:lnTo>
                <a:lnTo>
                  <a:pt x="11298" y="2987"/>
                </a:lnTo>
                <a:lnTo>
                  <a:pt x="11275" y="2936"/>
                </a:lnTo>
                <a:lnTo>
                  <a:pt x="11250" y="2886"/>
                </a:lnTo>
                <a:lnTo>
                  <a:pt x="11225" y="2836"/>
                </a:lnTo>
                <a:lnTo>
                  <a:pt x="11198" y="2788"/>
                </a:lnTo>
                <a:lnTo>
                  <a:pt x="11170" y="2739"/>
                </a:lnTo>
                <a:lnTo>
                  <a:pt x="11141" y="2692"/>
                </a:lnTo>
                <a:lnTo>
                  <a:pt x="11110" y="2645"/>
                </a:lnTo>
                <a:lnTo>
                  <a:pt x="11079" y="2599"/>
                </a:lnTo>
                <a:lnTo>
                  <a:pt x="11047" y="2553"/>
                </a:lnTo>
                <a:lnTo>
                  <a:pt x="11013" y="2509"/>
                </a:lnTo>
                <a:lnTo>
                  <a:pt x="10978" y="2465"/>
                </a:lnTo>
                <a:lnTo>
                  <a:pt x="10942" y="2422"/>
                </a:lnTo>
                <a:lnTo>
                  <a:pt x="10906" y="2379"/>
                </a:lnTo>
                <a:lnTo>
                  <a:pt x="10868" y="2339"/>
                </a:lnTo>
                <a:lnTo>
                  <a:pt x="10828" y="2299"/>
                </a:lnTo>
                <a:lnTo>
                  <a:pt x="10789" y="2259"/>
                </a:lnTo>
                <a:lnTo>
                  <a:pt x="10748" y="2221"/>
                </a:lnTo>
                <a:lnTo>
                  <a:pt x="10706" y="2183"/>
                </a:lnTo>
                <a:lnTo>
                  <a:pt x="10664" y="2146"/>
                </a:lnTo>
                <a:lnTo>
                  <a:pt x="10621" y="2111"/>
                </a:lnTo>
                <a:lnTo>
                  <a:pt x="10576" y="2076"/>
                </a:lnTo>
                <a:lnTo>
                  <a:pt x="10531" y="2043"/>
                </a:lnTo>
                <a:lnTo>
                  <a:pt x="10485" y="2011"/>
                </a:lnTo>
                <a:lnTo>
                  <a:pt x="10438" y="1979"/>
                </a:lnTo>
                <a:lnTo>
                  <a:pt x="10390" y="1949"/>
                </a:lnTo>
                <a:lnTo>
                  <a:pt x="10341" y="1920"/>
                </a:lnTo>
                <a:lnTo>
                  <a:pt x="10292" y="1892"/>
                </a:lnTo>
                <a:lnTo>
                  <a:pt x="10242" y="1864"/>
                </a:lnTo>
                <a:lnTo>
                  <a:pt x="10190" y="1838"/>
                </a:lnTo>
                <a:lnTo>
                  <a:pt x="10139" y="1814"/>
                </a:lnTo>
                <a:lnTo>
                  <a:pt x="10087" y="1790"/>
                </a:lnTo>
                <a:lnTo>
                  <a:pt x="10034" y="1768"/>
                </a:lnTo>
                <a:lnTo>
                  <a:pt x="9981" y="1746"/>
                </a:lnTo>
                <a:lnTo>
                  <a:pt x="9926" y="1727"/>
                </a:lnTo>
                <a:lnTo>
                  <a:pt x="9871" y="1709"/>
                </a:lnTo>
                <a:lnTo>
                  <a:pt x="9816" y="1691"/>
                </a:lnTo>
                <a:lnTo>
                  <a:pt x="9759" y="1674"/>
                </a:lnTo>
                <a:lnTo>
                  <a:pt x="9703" y="1660"/>
                </a:lnTo>
                <a:lnTo>
                  <a:pt x="9645" y="1646"/>
                </a:lnTo>
                <a:lnTo>
                  <a:pt x="9588" y="1635"/>
                </a:lnTo>
                <a:lnTo>
                  <a:pt x="9529" y="1624"/>
                </a:lnTo>
                <a:lnTo>
                  <a:pt x="9471" y="1615"/>
                </a:lnTo>
                <a:lnTo>
                  <a:pt x="9411" y="1606"/>
                </a:lnTo>
                <a:lnTo>
                  <a:pt x="9352" y="1600"/>
                </a:lnTo>
                <a:lnTo>
                  <a:pt x="9292" y="1595"/>
                </a:lnTo>
                <a:lnTo>
                  <a:pt x="9232" y="1591"/>
                </a:lnTo>
                <a:lnTo>
                  <a:pt x="9170" y="1589"/>
                </a:lnTo>
                <a:lnTo>
                  <a:pt x="9110" y="1588"/>
                </a:lnTo>
                <a:lnTo>
                  <a:pt x="9044" y="1589"/>
                </a:lnTo>
                <a:lnTo>
                  <a:pt x="8979" y="1592"/>
                </a:lnTo>
                <a:lnTo>
                  <a:pt x="8915" y="1596"/>
                </a:lnTo>
                <a:lnTo>
                  <a:pt x="8852" y="1601"/>
                </a:lnTo>
                <a:lnTo>
                  <a:pt x="8788" y="1609"/>
                </a:lnTo>
                <a:lnTo>
                  <a:pt x="8725" y="1618"/>
                </a:lnTo>
                <a:lnTo>
                  <a:pt x="8664" y="1628"/>
                </a:lnTo>
                <a:lnTo>
                  <a:pt x="8602" y="1641"/>
                </a:lnTo>
                <a:lnTo>
                  <a:pt x="8570" y="1595"/>
                </a:lnTo>
                <a:lnTo>
                  <a:pt x="8537" y="1549"/>
                </a:lnTo>
                <a:lnTo>
                  <a:pt x="8505" y="1504"/>
                </a:lnTo>
                <a:lnTo>
                  <a:pt x="8471" y="1460"/>
                </a:lnTo>
                <a:lnTo>
                  <a:pt x="8437" y="1415"/>
                </a:lnTo>
                <a:lnTo>
                  <a:pt x="8402" y="1373"/>
                </a:lnTo>
                <a:lnTo>
                  <a:pt x="8366" y="1330"/>
                </a:lnTo>
                <a:lnTo>
                  <a:pt x="8330" y="1287"/>
                </a:lnTo>
                <a:lnTo>
                  <a:pt x="8292" y="1245"/>
                </a:lnTo>
                <a:lnTo>
                  <a:pt x="8254" y="1203"/>
                </a:lnTo>
                <a:lnTo>
                  <a:pt x="8217" y="1163"/>
                </a:lnTo>
                <a:lnTo>
                  <a:pt x="8177" y="1123"/>
                </a:lnTo>
                <a:lnTo>
                  <a:pt x="8137" y="1083"/>
                </a:lnTo>
                <a:lnTo>
                  <a:pt x="8098" y="1045"/>
                </a:lnTo>
                <a:lnTo>
                  <a:pt x="8057" y="1006"/>
                </a:lnTo>
                <a:lnTo>
                  <a:pt x="8015" y="968"/>
                </a:lnTo>
                <a:lnTo>
                  <a:pt x="7973" y="931"/>
                </a:lnTo>
                <a:lnTo>
                  <a:pt x="7931" y="894"/>
                </a:lnTo>
                <a:lnTo>
                  <a:pt x="7888" y="859"/>
                </a:lnTo>
                <a:lnTo>
                  <a:pt x="7844" y="823"/>
                </a:lnTo>
                <a:lnTo>
                  <a:pt x="7799" y="788"/>
                </a:lnTo>
                <a:lnTo>
                  <a:pt x="7754" y="754"/>
                </a:lnTo>
                <a:lnTo>
                  <a:pt x="7709" y="721"/>
                </a:lnTo>
                <a:lnTo>
                  <a:pt x="7663" y="687"/>
                </a:lnTo>
                <a:lnTo>
                  <a:pt x="7616" y="656"/>
                </a:lnTo>
                <a:lnTo>
                  <a:pt x="7569" y="625"/>
                </a:lnTo>
                <a:lnTo>
                  <a:pt x="7522" y="593"/>
                </a:lnTo>
                <a:lnTo>
                  <a:pt x="7474" y="563"/>
                </a:lnTo>
                <a:lnTo>
                  <a:pt x="7425" y="534"/>
                </a:lnTo>
                <a:lnTo>
                  <a:pt x="7376" y="506"/>
                </a:lnTo>
                <a:lnTo>
                  <a:pt x="7327" y="477"/>
                </a:lnTo>
                <a:lnTo>
                  <a:pt x="7277" y="450"/>
                </a:lnTo>
                <a:lnTo>
                  <a:pt x="7227" y="424"/>
                </a:lnTo>
                <a:lnTo>
                  <a:pt x="7176" y="398"/>
                </a:lnTo>
                <a:lnTo>
                  <a:pt x="7124" y="373"/>
                </a:lnTo>
                <a:lnTo>
                  <a:pt x="7072" y="349"/>
                </a:lnTo>
                <a:lnTo>
                  <a:pt x="7020" y="325"/>
                </a:lnTo>
                <a:lnTo>
                  <a:pt x="6968" y="302"/>
                </a:lnTo>
                <a:lnTo>
                  <a:pt x="6915" y="280"/>
                </a:lnTo>
                <a:lnTo>
                  <a:pt x="6860" y="259"/>
                </a:lnTo>
                <a:lnTo>
                  <a:pt x="6807" y="238"/>
                </a:lnTo>
                <a:lnTo>
                  <a:pt x="6753" y="218"/>
                </a:lnTo>
                <a:lnTo>
                  <a:pt x="6697" y="200"/>
                </a:lnTo>
                <a:lnTo>
                  <a:pt x="6642" y="182"/>
                </a:lnTo>
                <a:lnTo>
                  <a:pt x="6587" y="164"/>
                </a:lnTo>
                <a:lnTo>
                  <a:pt x="6531" y="148"/>
                </a:lnTo>
                <a:lnTo>
                  <a:pt x="6475" y="133"/>
                </a:lnTo>
                <a:lnTo>
                  <a:pt x="6417" y="117"/>
                </a:lnTo>
                <a:lnTo>
                  <a:pt x="6361" y="104"/>
                </a:lnTo>
                <a:lnTo>
                  <a:pt x="6304" y="91"/>
                </a:lnTo>
                <a:lnTo>
                  <a:pt x="6246" y="79"/>
                </a:lnTo>
                <a:lnTo>
                  <a:pt x="6188" y="67"/>
                </a:lnTo>
                <a:lnTo>
                  <a:pt x="6129" y="57"/>
                </a:lnTo>
                <a:lnTo>
                  <a:pt x="6071" y="47"/>
                </a:lnTo>
                <a:lnTo>
                  <a:pt x="6011" y="38"/>
                </a:lnTo>
                <a:lnTo>
                  <a:pt x="5953" y="30"/>
                </a:lnTo>
                <a:lnTo>
                  <a:pt x="5893" y="23"/>
                </a:lnTo>
                <a:lnTo>
                  <a:pt x="5833" y="17"/>
                </a:lnTo>
                <a:lnTo>
                  <a:pt x="5773" y="12"/>
                </a:lnTo>
                <a:lnTo>
                  <a:pt x="5713" y="7"/>
                </a:lnTo>
                <a:lnTo>
                  <a:pt x="5652" y="4"/>
                </a:lnTo>
                <a:lnTo>
                  <a:pt x="5590" y="2"/>
                </a:lnTo>
                <a:lnTo>
                  <a:pt x="5530" y="0"/>
                </a:lnTo>
                <a:lnTo>
                  <a:pt x="5468" y="0"/>
                </a:lnTo>
                <a:lnTo>
                  <a:pt x="5372" y="1"/>
                </a:lnTo>
                <a:lnTo>
                  <a:pt x="5276" y="4"/>
                </a:lnTo>
                <a:lnTo>
                  <a:pt x="5181" y="11"/>
                </a:lnTo>
                <a:lnTo>
                  <a:pt x="5086" y="19"/>
                </a:lnTo>
                <a:lnTo>
                  <a:pt x="4992" y="29"/>
                </a:lnTo>
                <a:lnTo>
                  <a:pt x="4899" y="42"/>
                </a:lnTo>
                <a:lnTo>
                  <a:pt x="4806" y="57"/>
                </a:lnTo>
                <a:lnTo>
                  <a:pt x="4715" y="73"/>
                </a:lnTo>
                <a:lnTo>
                  <a:pt x="4624" y="92"/>
                </a:lnTo>
                <a:lnTo>
                  <a:pt x="4534" y="114"/>
                </a:lnTo>
                <a:lnTo>
                  <a:pt x="4445" y="137"/>
                </a:lnTo>
                <a:lnTo>
                  <a:pt x="4357" y="162"/>
                </a:lnTo>
                <a:lnTo>
                  <a:pt x="4269" y="189"/>
                </a:lnTo>
                <a:lnTo>
                  <a:pt x="4183" y="218"/>
                </a:lnTo>
                <a:lnTo>
                  <a:pt x="4097" y="250"/>
                </a:lnTo>
                <a:lnTo>
                  <a:pt x="4014" y="283"/>
                </a:lnTo>
                <a:lnTo>
                  <a:pt x="3930" y="319"/>
                </a:lnTo>
                <a:lnTo>
                  <a:pt x="3848" y="355"/>
                </a:lnTo>
                <a:lnTo>
                  <a:pt x="3766" y="395"/>
                </a:lnTo>
                <a:lnTo>
                  <a:pt x="3687" y="436"/>
                </a:lnTo>
                <a:lnTo>
                  <a:pt x="3607" y="477"/>
                </a:lnTo>
                <a:lnTo>
                  <a:pt x="3530" y="522"/>
                </a:lnTo>
                <a:lnTo>
                  <a:pt x="3454" y="568"/>
                </a:lnTo>
                <a:lnTo>
                  <a:pt x="3379" y="616"/>
                </a:lnTo>
                <a:lnTo>
                  <a:pt x="3304" y="665"/>
                </a:lnTo>
                <a:lnTo>
                  <a:pt x="3231" y="717"/>
                </a:lnTo>
                <a:lnTo>
                  <a:pt x="3160" y="769"/>
                </a:lnTo>
                <a:lnTo>
                  <a:pt x="3090" y="823"/>
                </a:lnTo>
                <a:lnTo>
                  <a:pt x="3022" y="880"/>
                </a:lnTo>
                <a:lnTo>
                  <a:pt x="2955" y="937"/>
                </a:lnTo>
                <a:lnTo>
                  <a:pt x="2889" y="996"/>
                </a:lnTo>
                <a:lnTo>
                  <a:pt x="2825" y="1056"/>
                </a:lnTo>
                <a:lnTo>
                  <a:pt x="2763" y="1119"/>
                </a:lnTo>
                <a:lnTo>
                  <a:pt x="2701" y="1181"/>
                </a:lnTo>
                <a:lnTo>
                  <a:pt x="2641" y="1246"/>
                </a:lnTo>
                <a:lnTo>
                  <a:pt x="2584" y="1313"/>
                </a:lnTo>
                <a:lnTo>
                  <a:pt x="2528" y="1380"/>
                </a:lnTo>
                <a:lnTo>
                  <a:pt x="2473" y="1449"/>
                </a:lnTo>
                <a:lnTo>
                  <a:pt x="2420" y="1519"/>
                </a:lnTo>
                <a:lnTo>
                  <a:pt x="2369" y="1590"/>
                </a:lnTo>
                <a:lnTo>
                  <a:pt x="2319" y="1663"/>
                </a:lnTo>
                <a:lnTo>
                  <a:pt x="2272" y="1737"/>
                </a:lnTo>
                <a:lnTo>
                  <a:pt x="2226" y="1811"/>
                </a:lnTo>
                <a:lnTo>
                  <a:pt x="2181" y="1887"/>
                </a:lnTo>
                <a:lnTo>
                  <a:pt x="2139" y="1965"/>
                </a:lnTo>
                <a:lnTo>
                  <a:pt x="2098" y="2043"/>
                </a:lnTo>
                <a:lnTo>
                  <a:pt x="2061" y="2122"/>
                </a:lnTo>
                <a:lnTo>
                  <a:pt x="2024" y="2203"/>
                </a:lnTo>
                <a:lnTo>
                  <a:pt x="1990" y="2284"/>
                </a:lnTo>
                <a:lnTo>
                  <a:pt x="1957" y="2367"/>
                </a:lnTo>
                <a:lnTo>
                  <a:pt x="1926" y="2450"/>
                </a:lnTo>
                <a:lnTo>
                  <a:pt x="1898" y="2534"/>
                </a:lnTo>
                <a:lnTo>
                  <a:pt x="1872" y="2620"/>
                </a:lnTo>
                <a:lnTo>
                  <a:pt x="1848" y="2705"/>
                </a:lnTo>
                <a:lnTo>
                  <a:pt x="1826" y="2792"/>
                </a:lnTo>
                <a:lnTo>
                  <a:pt x="1806" y="2880"/>
                </a:lnTo>
                <a:lnTo>
                  <a:pt x="1788" y="2968"/>
                </a:lnTo>
                <a:lnTo>
                  <a:pt x="1774" y="3057"/>
                </a:lnTo>
                <a:lnTo>
                  <a:pt x="1760" y="3147"/>
                </a:lnTo>
                <a:lnTo>
                  <a:pt x="1750" y="3238"/>
                </a:lnTo>
                <a:lnTo>
                  <a:pt x="1741" y="3330"/>
                </a:lnTo>
                <a:lnTo>
                  <a:pt x="1735" y="3422"/>
                </a:lnTo>
                <a:lnTo>
                  <a:pt x="1732" y="3514"/>
                </a:lnTo>
                <a:lnTo>
                  <a:pt x="1730" y="3607"/>
                </a:lnTo>
                <a:lnTo>
                  <a:pt x="1731" y="3681"/>
                </a:lnTo>
                <a:lnTo>
                  <a:pt x="1733" y="3755"/>
                </a:lnTo>
                <a:lnTo>
                  <a:pt x="1737" y="3828"/>
                </a:lnTo>
                <a:lnTo>
                  <a:pt x="1742" y="3901"/>
                </a:lnTo>
                <a:lnTo>
                  <a:pt x="1750" y="3973"/>
                </a:lnTo>
                <a:lnTo>
                  <a:pt x="1758" y="4045"/>
                </a:lnTo>
                <a:lnTo>
                  <a:pt x="1768" y="4117"/>
                </a:lnTo>
                <a:lnTo>
                  <a:pt x="1779" y="4188"/>
                </a:lnTo>
                <a:lnTo>
                  <a:pt x="1730" y="4217"/>
                </a:lnTo>
                <a:lnTo>
                  <a:pt x="1681" y="4248"/>
                </a:lnTo>
                <a:lnTo>
                  <a:pt x="1632" y="4278"/>
                </a:lnTo>
                <a:lnTo>
                  <a:pt x="1584" y="4309"/>
                </a:lnTo>
                <a:lnTo>
                  <a:pt x="1537" y="4342"/>
                </a:lnTo>
                <a:lnTo>
                  <a:pt x="1490" y="4374"/>
                </a:lnTo>
                <a:lnTo>
                  <a:pt x="1443" y="4409"/>
                </a:lnTo>
                <a:lnTo>
                  <a:pt x="1397" y="4442"/>
                </a:lnTo>
                <a:lnTo>
                  <a:pt x="1352" y="4478"/>
                </a:lnTo>
                <a:lnTo>
                  <a:pt x="1307" y="4513"/>
                </a:lnTo>
                <a:lnTo>
                  <a:pt x="1263" y="4549"/>
                </a:lnTo>
                <a:lnTo>
                  <a:pt x="1219" y="4586"/>
                </a:lnTo>
                <a:lnTo>
                  <a:pt x="1176" y="4624"/>
                </a:lnTo>
                <a:lnTo>
                  <a:pt x="1134" y="4661"/>
                </a:lnTo>
                <a:lnTo>
                  <a:pt x="1093" y="4700"/>
                </a:lnTo>
                <a:lnTo>
                  <a:pt x="1052" y="4740"/>
                </a:lnTo>
                <a:lnTo>
                  <a:pt x="1011" y="4780"/>
                </a:lnTo>
                <a:lnTo>
                  <a:pt x="972" y="4821"/>
                </a:lnTo>
                <a:lnTo>
                  <a:pt x="933" y="4862"/>
                </a:lnTo>
                <a:lnTo>
                  <a:pt x="894" y="4904"/>
                </a:lnTo>
                <a:lnTo>
                  <a:pt x="857" y="4946"/>
                </a:lnTo>
                <a:lnTo>
                  <a:pt x="820" y="4989"/>
                </a:lnTo>
                <a:lnTo>
                  <a:pt x="784" y="5033"/>
                </a:lnTo>
                <a:lnTo>
                  <a:pt x="748" y="5077"/>
                </a:lnTo>
                <a:lnTo>
                  <a:pt x="714" y="5122"/>
                </a:lnTo>
                <a:lnTo>
                  <a:pt x="679" y="5167"/>
                </a:lnTo>
                <a:lnTo>
                  <a:pt x="646" y="5213"/>
                </a:lnTo>
                <a:lnTo>
                  <a:pt x="613" y="5259"/>
                </a:lnTo>
                <a:lnTo>
                  <a:pt x="581" y="5306"/>
                </a:lnTo>
                <a:lnTo>
                  <a:pt x="550" y="5354"/>
                </a:lnTo>
                <a:lnTo>
                  <a:pt x="519" y="5402"/>
                </a:lnTo>
                <a:lnTo>
                  <a:pt x="490" y="5450"/>
                </a:lnTo>
                <a:lnTo>
                  <a:pt x="461" y="5499"/>
                </a:lnTo>
                <a:lnTo>
                  <a:pt x="434" y="5548"/>
                </a:lnTo>
                <a:lnTo>
                  <a:pt x="406" y="5598"/>
                </a:lnTo>
                <a:lnTo>
                  <a:pt x="379" y="5648"/>
                </a:lnTo>
                <a:lnTo>
                  <a:pt x="354" y="5698"/>
                </a:lnTo>
                <a:lnTo>
                  <a:pt x="329" y="5750"/>
                </a:lnTo>
                <a:lnTo>
                  <a:pt x="305" y="5802"/>
                </a:lnTo>
                <a:lnTo>
                  <a:pt x="282" y="5854"/>
                </a:lnTo>
                <a:lnTo>
                  <a:pt x="259" y="5906"/>
                </a:lnTo>
                <a:lnTo>
                  <a:pt x="239" y="5960"/>
                </a:lnTo>
                <a:lnTo>
                  <a:pt x="218" y="6013"/>
                </a:lnTo>
                <a:lnTo>
                  <a:pt x="198" y="6066"/>
                </a:lnTo>
                <a:lnTo>
                  <a:pt x="179" y="6120"/>
                </a:lnTo>
                <a:lnTo>
                  <a:pt x="161" y="6175"/>
                </a:lnTo>
                <a:lnTo>
                  <a:pt x="145" y="6230"/>
                </a:lnTo>
                <a:lnTo>
                  <a:pt x="128" y="6285"/>
                </a:lnTo>
                <a:lnTo>
                  <a:pt x="113" y="6341"/>
                </a:lnTo>
                <a:lnTo>
                  <a:pt x="99" y="6397"/>
                </a:lnTo>
                <a:lnTo>
                  <a:pt x="85" y="6454"/>
                </a:lnTo>
                <a:lnTo>
                  <a:pt x="74" y="6510"/>
                </a:lnTo>
                <a:lnTo>
                  <a:pt x="62" y="6566"/>
                </a:lnTo>
                <a:lnTo>
                  <a:pt x="51" y="6624"/>
                </a:lnTo>
                <a:lnTo>
                  <a:pt x="41" y="6681"/>
                </a:lnTo>
                <a:lnTo>
                  <a:pt x="33" y="6740"/>
                </a:lnTo>
                <a:lnTo>
                  <a:pt x="25" y="6798"/>
                </a:lnTo>
                <a:lnTo>
                  <a:pt x="18" y="6857"/>
                </a:lnTo>
                <a:lnTo>
                  <a:pt x="13" y="6915"/>
                </a:lnTo>
                <a:lnTo>
                  <a:pt x="9" y="6975"/>
                </a:lnTo>
                <a:lnTo>
                  <a:pt x="5" y="7034"/>
                </a:lnTo>
                <a:lnTo>
                  <a:pt x="3" y="7094"/>
                </a:lnTo>
                <a:lnTo>
                  <a:pt x="0" y="7153"/>
                </a:lnTo>
                <a:lnTo>
                  <a:pt x="0" y="7214"/>
                </a:lnTo>
                <a:lnTo>
                  <a:pt x="1" y="7295"/>
                </a:lnTo>
                <a:lnTo>
                  <a:pt x="4" y="7377"/>
                </a:lnTo>
                <a:lnTo>
                  <a:pt x="9" y="7457"/>
                </a:lnTo>
                <a:lnTo>
                  <a:pt x="15" y="7538"/>
                </a:lnTo>
                <a:lnTo>
                  <a:pt x="23" y="7618"/>
                </a:lnTo>
                <a:lnTo>
                  <a:pt x="34" y="7697"/>
                </a:lnTo>
                <a:lnTo>
                  <a:pt x="46" y="7776"/>
                </a:lnTo>
                <a:lnTo>
                  <a:pt x="60" y="7854"/>
                </a:lnTo>
                <a:lnTo>
                  <a:pt x="77" y="7932"/>
                </a:lnTo>
                <a:lnTo>
                  <a:pt x="93" y="8010"/>
                </a:lnTo>
                <a:lnTo>
                  <a:pt x="113" y="8086"/>
                </a:lnTo>
                <a:lnTo>
                  <a:pt x="134" y="8161"/>
                </a:lnTo>
                <a:lnTo>
                  <a:pt x="156" y="8236"/>
                </a:lnTo>
                <a:lnTo>
                  <a:pt x="181" y="8311"/>
                </a:lnTo>
                <a:lnTo>
                  <a:pt x="206" y="8385"/>
                </a:lnTo>
                <a:lnTo>
                  <a:pt x="234" y="8458"/>
                </a:lnTo>
                <a:lnTo>
                  <a:pt x="264" y="8530"/>
                </a:lnTo>
                <a:lnTo>
                  <a:pt x="294" y="8601"/>
                </a:lnTo>
                <a:lnTo>
                  <a:pt x="326" y="8671"/>
                </a:lnTo>
                <a:lnTo>
                  <a:pt x="361" y="8741"/>
                </a:lnTo>
                <a:lnTo>
                  <a:pt x="395" y="8810"/>
                </a:lnTo>
                <a:lnTo>
                  <a:pt x="433" y="8878"/>
                </a:lnTo>
                <a:lnTo>
                  <a:pt x="471" y="8946"/>
                </a:lnTo>
                <a:lnTo>
                  <a:pt x="511" y="9011"/>
                </a:lnTo>
                <a:lnTo>
                  <a:pt x="552" y="9077"/>
                </a:lnTo>
                <a:lnTo>
                  <a:pt x="595" y="9141"/>
                </a:lnTo>
                <a:lnTo>
                  <a:pt x="638" y="9205"/>
                </a:lnTo>
                <a:lnTo>
                  <a:pt x="684" y="9267"/>
                </a:lnTo>
                <a:lnTo>
                  <a:pt x="731" y="9329"/>
                </a:lnTo>
                <a:lnTo>
                  <a:pt x="779" y="9388"/>
                </a:lnTo>
                <a:lnTo>
                  <a:pt x="829" y="9448"/>
                </a:lnTo>
                <a:lnTo>
                  <a:pt x="880" y="9506"/>
                </a:lnTo>
                <a:lnTo>
                  <a:pt x="931" y="9564"/>
                </a:lnTo>
                <a:lnTo>
                  <a:pt x="984" y="9620"/>
                </a:lnTo>
                <a:lnTo>
                  <a:pt x="1039" y="9674"/>
                </a:lnTo>
                <a:lnTo>
                  <a:pt x="1095" y="9729"/>
                </a:lnTo>
                <a:lnTo>
                  <a:pt x="1151" y="9781"/>
                </a:lnTo>
                <a:lnTo>
                  <a:pt x="1210" y="9833"/>
                </a:lnTo>
                <a:lnTo>
                  <a:pt x="1269" y="9883"/>
                </a:lnTo>
                <a:lnTo>
                  <a:pt x="1329" y="9932"/>
                </a:lnTo>
                <a:lnTo>
                  <a:pt x="1390" y="9981"/>
                </a:lnTo>
                <a:lnTo>
                  <a:pt x="1453" y="10026"/>
                </a:lnTo>
                <a:lnTo>
                  <a:pt x="1517" y="10072"/>
                </a:lnTo>
                <a:lnTo>
                  <a:pt x="1581" y="10116"/>
                </a:lnTo>
                <a:lnTo>
                  <a:pt x="1647" y="10159"/>
                </a:lnTo>
                <a:lnTo>
                  <a:pt x="1714" y="10200"/>
                </a:lnTo>
                <a:lnTo>
                  <a:pt x="1781" y="10240"/>
                </a:lnTo>
                <a:lnTo>
                  <a:pt x="1850" y="10278"/>
                </a:lnTo>
                <a:lnTo>
                  <a:pt x="1919" y="10316"/>
                </a:lnTo>
                <a:lnTo>
                  <a:pt x="1990" y="10351"/>
                </a:lnTo>
                <a:lnTo>
                  <a:pt x="2061" y="10386"/>
                </a:lnTo>
                <a:lnTo>
                  <a:pt x="2133" y="10418"/>
                </a:lnTo>
                <a:lnTo>
                  <a:pt x="2206" y="10449"/>
                </a:lnTo>
                <a:lnTo>
                  <a:pt x="2280" y="10480"/>
                </a:lnTo>
                <a:lnTo>
                  <a:pt x="2354" y="10508"/>
                </a:lnTo>
                <a:lnTo>
                  <a:pt x="2430" y="10535"/>
                </a:lnTo>
                <a:lnTo>
                  <a:pt x="2507" y="10560"/>
                </a:lnTo>
                <a:lnTo>
                  <a:pt x="2583" y="10583"/>
                </a:lnTo>
                <a:lnTo>
                  <a:pt x="2661" y="10605"/>
                </a:lnTo>
                <a:lnTo>
                  <a:pt x="2740" y="10626"/>
                </a:lnTo>
                <a:lnTo>
                  <a:pt x="2819" y="10645"/>
                </a:lnTo>
                <a:lnTo>
                  <a:pt x="2898" y="10661"/>
                </a:lnTo>
                <a:lnTo>
                  <a:pt x="2979" y="10677"/>
                </a:lnTo>
                <a:lnTo>
                  <a:pt x="3060" y="10691"/>
                </a:lnTo>
                <a:lnTo>
                  <a:pt x="3079" y="10697"/>
                </a:lnTo>
                <a:lnTo>
                  <a:pt x="3099" y="10704"/>
                </a:lnTo>
                <a:lnTo>
                  <a:pt x="3120" y="10713"/>
                </a:lnTo>
                <a:lnTo>
                  <a:pt x="3141" y="10723"/>
                </a:lnTo>
                <a:lnTo>
                  <a:pt x="3162" y="10736"/>
                </a:lnTo>
                <a:lnTo>
                  <a:pt x="3185" y="10752"/>
                </a:lnTo>
                <a:lnTo>
                  <a:pt x="3211" y="10772"/>
                </a:lnTo>
                <a:lnTo>
                  <a:pt x="3238" y="10796"/>
                </a:lnTo>
                <a:lnTo>
                  <a:pt x="3266" y="10826"/>
                </a:lnTo>
                <a:lnTo>
                  <a:pt x="3297" y="10861"/>
                </a:lnTo>
                <a:lnTo>
                  <a:pt x="3331" y="10902"/>
                </a:lnTo>
                <a:lnTo>
                  <a:pt x="3367" y="10950"/>
                </a:lnTo>
                <a:lnTo>
                  <a:pt x="3406" y="11005"/>
                </a:lnTo>
                <a:lnTo>
                  <a:pt x="3448" y="11068"/>
                </a:lnTo>
                <a:lnTo>
                  <a:pt x="3494" y="11140"/>
                </a:lnTo>
                <a:lnTo>
                  <a:pt x="3543" y="11220"/>
                </a:lnTo>
                <a:lnTo>
                  <a:pt x="3567" y="11263"/>
                </a:lnTo>
                <a:lnTo>
                  <a:pt x="3593" y="11305"/>
                </a:lnTo>
                <a:lnTo>
                  <a:pt x="3619" y="11346"/>
                </a:lnTo>
                <a:lnTo>
                  <a:pt x="3645" y="11387"/>
                </a:lnTo>
                <a:lnTo>
                  <a:pt x="3672" y="11427"/>
                </a:lnTo>
                <a:lnTo>
                  <a:pt x="3700" y="11467"/>
                </a:lnTo>
                <a:lnTo>
                  <a:pt x="3730" y="11506"/>
                </a:lnTo>
                <a:lnTo>
                  <a:pt x="3759" y="11545"/>
                </a:lnTo>
                <a:lnTo>
                  <a:pt x="3789" y="11583"/>
                </a:lnTo>
                <a:lnTo>
                  <a:pt x="3820" y="11620"/>
                </a:lnTo>
                <a:lnTo>
                  <a:pt x="3852" y="11658"/>
                </a:lnTo>
                <a:lnTo>
                  <a:pt x="3883" y="11694"/>
                </a:lnTo>
                <a:lnTo>
                  <a:pt x="3916" y="11730"/>
                </a:lnTo>
                <a:lnTo>
                  <a:pt x="3950" y="11765"/>
                </a:lnTo>
                <a:lnTo>
                  <a:pt x="3983" y="11800"/>
                </a:lnTo>
                <a:lnTo>
                  <a:pt x="4018" y="11834"/>
                </a:lnTo>
                <a:lnTo>
                  <a:pt x="4053" y="11868"/>
                </a:lnTo>
                <a:lnTo>
                  <a:pt x="4089" y="11901"/>
                </a:lnTo>
                <a:lnTo>
                  <a:pt x="4125" y="11934"/>
                </a:lnTo>
                <a:lnTo>
                  <a:pt x="4162" y="11965"/>
                </a:lnTo>
                <a:lnTo>
                  <a:pt x="4199" y="11996"/>
                </a:lnTo>
                <a:lnTo>
                  <a:pt x="4237" y="12026"/>
                </a:lnTo>
                <a:lnTo>
                  <a:pt x="4276" y="12057"/>
                </a:lnTo>
                <a:lnTo>
                  <a:pt x="4314" y="12086"/>
                </a:lnTo>
                <a:lnTo>
                  <a:pt x="4353" y="12114"/>
                </a:lnTo>
                <a:lnTo>
                  <a:pt x="4393" y="12142"/>
                </a:lnTo>
                <a:lnTo>
                  <a:pt x="4433" y="12170"/>
                </a:lnTo>
                <a:lnTo>
                  <a:pt x="4474" y="12196"/>
                </a:lnTo>
                <a:lnTo>
                  <a:pt x="4515" y="12222"/>
                </a:lnTo>
                <a:lnTo>
                  <a:pt x="4557" y="12247"/>
                </a:lnTo>
                <a:lnTo>
                  <a:pt x="4598" y="12272"/>
                </a:lnTo>
                <a:lnTo>
                  <a:pt x="4640" y="12295"/>
                </a:lnTo>
                <a:lnTo>
                  <a:pt x="4683" y="12319"/>
                </a:lnTo>
                <a:lnTo>
                  <a:pt x="4726" y="12341"/>
                </a:lnTo>
                <a:lnTo>
                  <a:pt x="4770" y="12363"/>
                </a:lnTo>
                <a:lnTo>
                  <a:pt x="4813" y="12384"/>
                </a:lnTo>
                <a:lnTo>
                  <a:pt x="4857" y="12404"/>
                </a:lnTo>
                <a:lnTo>
                  <a:pt x="4902" y="12423"/>
                </a:lnTo>
                <a:lnTo>
                  <a:pt x="4946" y="12442"/>
                </a:lnTo>
                <a:lnTo>
                  <a:pt x="4992" y="12460"/>
                </a:lnTo>
                <a:lnTo>
                  <a:pt x="5037" y="12477"/>
                </a:lnTo>
                <a:lnTo>
                  <a:pt x="5083" y="12493"/>
                </a:lnTo>
                <a:lnTo>
                  <a:pt x="5128" y="12509"/>
                </a:lnTo>
                <a:lnTo>
                  <a:pt x="5175" y="12524"/>
                </a:lnTo>
                <a:lnTo>
                  <a:pt x="5221" y="12538"/>
                </a:lnTo>
                <a:lnTo>
                  <a:pt x="5268" y="12552"/>
                </a:lnTo>
                <a:lnTo>
                  <a:pt x="5314" y="12564"/>
                </a:lnTo>
                <a:lnTo>
                  <a:pt x="5361" y="12576"/>
                </a:lnTo>
                <a:lnTo>
                  <a:pt x="5409" y="12586"/>
                </a:lnTo>
                <a:lnTo>
                  <a:pt x="5456" y="12597"/>
                </a:lnTo>
                <a:lnTo>
                  <a:pt x="5503" y="12606"/>
                </a:lnTo>
                <a:lnTo>
                  <a:pt x="5551" y="12614"/>
                </a:lnTo>
                <a:lnTo>
                  <a:pt x="5599" y="12622"/>
                </a:lnTo>
                <a:lnTo>
                  <a:pt x="5647" y="12628"/>
                </a:lnTo>
                <a:lnTo>
                  <a:pt x="5695" y="12634"/>
                </a:lnTo>
                <a:lnTo>
                  <a:pt x="5743" y="12639"/>
                </a:lnTo>
                <a:lnTo>
                  <a:pt x="5791" y="12643"/>
                </a:lnTo>
                <a:lnTo>
                  <a:pt x="5839" y="12646"/>
                </a:lnTo>
                <a:lnTo>
                  <a:pt x="5888" y="12649"/>
                </a:lnTo>
                <a:lnTo>
                  <a:pt x="5936" y="12650"/>
                </a:lnTo>
                <a:lnTo>
                  <a:pt x="5985" y="12650"/>
                </a:lnTo>
                <a:lnTo>
                  <a:pt x="6033" y="12650"/>
                </a:lnTo>
                <a:lnTo>
                  <a:pt x="6082" y="12649"/>
                </a:lnTo>
                <a:lnTo>
                  <a:pt x="6130" y="12647"/>
                </a:lnTo>
                <a:lnTo>
                  <a:pt x="6174" y="12641"/>
                </a:lnTo>
                <a:lnTo>
                  <a:pt x="6217" y="12634"/>
                </a:lnTo>
                <a:lnTo>
                  <a:pt x="6260" y="12627"/>
                </a:lnTo>
                <a:lnTo>
                  <a:pt x="6303" y="12620"/>
                </a:lnTo>
                <a:lnTo>
                  <a:pt x="6345" y="12611"/>
                </a:lnTo>
                <a:lnTo>
                  <a:pt x="6388" y="12602"/>
                </a:lnTo>
                <a:lnTo>
                  <a:pt x="6430" y="12593"/>
                </a:lnTo>
                <a:lnTo>
                  <a:pt x="6473" y="12582"/>
                </a:lnTo>
                <a:lnTo>
                  <a:pt x="6515" y="12571"/>
                </a:lnTo>
                <a:lnTo>
                  <a:pt x="6556" y="12559"/>
                </a:lnTo>
                <a:lnTo>
                  <a:pt x="6598" y="12548"/>
                </a:lnTo>
                <a:lnTo>
                  <a:pt x="6640" y="12534"/>
                </a:lnTo>
                <a:lnTo>
                  <a:pt x="6682" y="12520"/>
                </a:lnTo>
                <a:lnTo>
                  <a:pt x="6722" y="12507"/>
                </a:lnTo>
                <a:lnTo>
                  <a:pt x="6763" y="12492"/>
                </a:lnTo>
                <a:lnTo>
                  <a:pt x="6804" y="12477"/>
                </a:lnTo>
                <a:lnTo>
                  <a:pt x="6845" y="12461"/>
                </a:lnTo>
                <a:lnTo>
                  <a:pt x="6884" y="12444"/>
                </a:lnTo>
                <a:lnTo>
                  <a:pt x="6924" y="12426"/>
                </a:lnTo>
                <a:lnTo>
                  <a:pt x="6964" y="12409"/>
                </a:lnTo>
                <a:lnTo>
                  <a:pt x="7003" y="12390"/>
                </a:lnTo>
                <a:lnTo>
                  <a:pt x="7042" y="12371"/>
                </a:lnTo>
                <a:lnTo>
                  <a:pt x="7081" y="12351"/>
                </a:lnTo>
                <a:lnTo>
                  <a:pt x="7119" y="12331"/>
                </a:lnTo>
                <a:lnTo>
                  <a:pt x="7157" y="12311"/>
                </a:lnTo>
                <a:lnTo>
                  <a:pt x="7194" y="12290"/>
                </a:lnTo>
                <a:lnTo>
                  <a:pt x="7232" y="12268"/>
                </a:lnTo>
                <a:lnTo>
                  <a:pt x="7269" y="12245"/>
                </a:lnTo>
                <a:lnTo>
                  <a:pt x="7305" y="12222"/>
                </a:lnTo>
                <a:lnTo>
                  <a:pt x="7342" y="12199"/>
                </a:lnTo>
                <a:lnTo>
                  <a:pt x="7377" y="12175"/>
                </a:lnTo>
                <a:lnTo>
                  <a:pt x="7413" y="12150"/>
                </a:lnTo>
                <a:lnTo>
                  <a:pt x="7447" y="12125"/>
                </a:lnTo>
                <a:lnTo>
                  <a:pt x="7482" y="12099"/>
                </a:lnTo>
                <a:lnTo>
                  <a:pt x="7516" y="12072"/>
                </a:lnTo>
                <a:lnTo>
                  <a:pt x="7549" y="12045"/>
                </a:lnTo>
                <a:lnTo>
                  <a:pt x="7582" y="12018"/>
                </a:lnTo>
                <a:lnTo>
                  <a:pt x="7615" y="11990"/>
                </a:lnTo>
                <a:lnTo>
                  <a:pt x="7647" y="11962"/>
                </a:lnTo>
                <a:lnTo>
                  <a:pt x="7679" y="11932"/>
                </a:lnTo>
                <a:lnTo>
                  <a:pt x="7709" y="11903"/>
                </a:lnTo>
                <a:lnTo>
                  <a:pt x="7741" y="11873"/>
                </a:lnTo>
                <a:lnTo>
                  <a:pt x="7771" y="11843"/>
                </a:lnTo>
                <a:lnTo>
                  <a:pt x="7800" y="11811"/>
                </a:lnTo>
                <a:lnTo>
                  <a:pt x="7829" y="11780"/>
                </a:lnTo>
                <a:lnTo>
                  <a:pt x="7858" y="11748"/>
                </a:lnTo>
                <a:lnTo>
                  <a:pt x="7886" y="11715"/>
                </a:lnTo>
                <a:lnTo>
                  <a:pt x="7913" y="11683"/>
                </a:lnTo>
                <a:lnTo>
                  <a:pt x="7939" y="11649"/>
                </a:lnTo>
                <a:lnTo>
                  <a:pt x="7965" y="11615"/>
                </a:lnTo>
                <a:lnTo>
                  <a:pt x="7991" y="11581"/>
                </a:lnTo>
                <a:lnTo>
                  <a:pt x="8016" y="11546"/>
                </a:lnTo>
                <a:lnTo>
                  <a:pt x="8040" y="11511"/>
                </a:lnTo>
                <a:lnTo>
                  <a:pt x="8063" y="11474"/>
                </a:lnTo>
                <a:lnTo>
                  <a:pt x="8086" y="11438"/>
                </a:lnTo>
                <a:lnTo>
                  <a:pt x="8109" y="11401"/>
                </a:lnTo>
                <a:lnTo>
                  <a:pt x="8130" y="11364"/>
                </a:lnTo>
                <a:lnTo>
                  <a:pt x="8151" y="11327"/>
                </a:lnTo>
                <a:lnTo>
                  <a:pt x="8172" y="11288"/>
                </a:lnTo>
                <a:lnTo>
                  <a:pt x="8191" y="11249"/>
                </a:lnTo>
                <a:lnTo>
                  <a:pt x="8209" y="11211"/>
                </a:lnTo>
                <a:lnTo>
                  <a:pt x="8228" y="11171"/>
                </a:lnTo>
                <a:lnTo>
                  <a:pt x="8245" y="11131"/>
                </a:lnTo>
                <a:lnTo>
                  <a:pt x="8262" y="11091"/>
                </a:lnTo>
                <a:lnTo>
                  <a:pt x="8288" y="11021"/>
                </a:lnTo>
                <a:lnTo>
                  <a:pt x="8312" y="10950"/>
                </a:lnTo>
                <a:lnTo>
                  <a:pt x="8334" y="10879"/>
                </a:lnTo>
                <a:lnTo>
                  <a:pt x="8354" y="10808"/>
                </a:lnTo>
                <a:lnTo>
                  <a:pt x="8371" y="10737"/>
                </a:lnTo>
                <a:lnTo>
                  <a:pt x="8387" y="10665"/>
                </a:lnTo>
                <a:lnTo>
                  <a:pt x="8401" y="10594"/>
                </a:lnTo>
                <a:lnTo>
                  <a:pt x="8412" y="10522"/>
                </a:lnTo>
                <a:lnTo>
                  <a:pt x="8421" y="10449"/>
                </a:lnTo>
                <a:lnTo>
                  <a:pt x="8429" y="10377"/>
                </a:lnTo>
                <a:lnTo>
                  <a:pt x="8434" y="10305"/>
                </a:lnTo>
                <a:lnTo>
                  <a:pt x="8437" y="10233"/>
                </a:lnTo>
                <a:lnTo>
                  <a:pt x="8438" y="10161"/>
                </a:lnTo>
                <a:lnTo>
                  <a:pt x="8437" y="10089"/>
                </a:lnTo>
                <a:lnTo>
                  <a:pt x="8433" y="10017"/>
                </a:lnTo>
                <a:lnTo>
                  <a:pt x="8428" y="9946"/>
                </a:lnTo>
                <a:lnTo>
                  <a:pt x="8419" y="9874"/>
                </a:lnTo>
                <a:lnTo>
                  <a:pt x="8410" y="9803"/>
                </a:lnTo>
                <a:lnTo>
                  <a:pt x="8397" y="9732"/>
                </a:lnTo>
                <a:lnTo>
                  <a:pt x="8383" y="9661"/>
                </a:lnTo>
                <a:lnTo>
                  <a:pt x="8366" y="9591"/>
                </a:lnTo>
                <a:lnTo>
                  <a:pt x="8347" y="9521"/>
                </a:lnTo>
                <a:lnTo>
                  <a:pt x="8326" y="9451"/>
                </a:lnTo>
                <a:lnTo>
                  <a:pt x="8302" y="9381"/>
                </a:lnTo>
                <a:lnTo>
                  <a:pt x="8276" y="9312"/>
                </a:lnTo>
                <a:lnTo>
                  <a:pt x="8249" y="9244"/>
                </a:lnTo>
                <a:lnTo>
                  <a:pt x="8218" y="9176"/>
                </a:lnTo>
                <a:lnTo>
                  <a:pt x="8185" y="9108"/>
                </a:lnTo>
                <a:lnTo>
                  <a:pt x="8151" y="9042"/>
                </a:lnTo>
                <a:lnTo>
                  <a:pt x="8113" y="8975"/>
                </a:lnTo>
                <a:lnTo>
                  <a:pt x="8074" y="8909"/>
                </a:lnTo>
                <a:lnTo>
                  <a:pt x="8032" y="8844"/>
                </a:lnTo>
                <a:lnTo>
                  <a:pt x="8002" y="8803"/>
                </a:lnTo>
                <a:lnTo>
                  <a:pt x="7970" y="8765"/>
                </a:lnTo>
                <a:lnTo>
                  <a:pt x="7939" y="8726"/>
                </a:lnTo>
                <a:lnTo>
                  <a:pt x="7908" y="8689"/>
                </a:lnTo>
                <a:lnTo>
                  <a:pt x="7875" y="8652"/>
                </a:lnTo>
                <a:lnTo>
                  <a:pt x="7842" y="8617"/>
                </a:lnTo>
                <a:lnTo>
                  <a:pt x="7807" y="8581"/>
                </a:lnTo>
                <a:lnTo>
                  <a:pt x="7774" y="8548"/>
                </a:lnTo>
                <a:lnTo>
                  <a:pt x="7738" y="8514"/>
                </a:lnTo>
                <a:lnTo>
                  <a:pt x="7703" y="8482"/>
                </a:lnTo>
                <a:lnTo>
                  <a:pt x="7667" y="8450"/>
                </a:lnTo>
                <a:lnTo>
                  <a:pt x="7631" y="8420"/>
                </a:lnTo>
                <a:lnTo>
                  <a:pt x="7593" y="8390"/>
                </a:lnTo>
                <a:lnTo>
                  <a:pt x="7556" y="8362"/>
                </a:lnTo>
                <a:lnTo>
                  <a:pt x="7518" y="8333"/>
                </a:lnTo>
                <a:lnTo>
                  <a:pt x="7480" y="8306"/>
                </a:lnTo>
                <a:lnTo>
                  <a:pt x="7441" y="8280"/>
                </a:lnTo>
                <a:lnTo>
                  <a:pt x="7401" y="8255"/>
                </a:lnTo>
                <a:lnTo>
                  <a:pt x="7362" y="8231"/>
                </a:lnTo>
                <a:lnTo>
                  <a:pt x="7322" y="8208"/>
                </a:lnTo>
                <a:lnTo>
                  <a:pt x="7281" y="8185"/>
                </a:lnTo>
                <a:lnTo>
                  <a:pt x="7240" y="8164"/>
                </a:lnTo>
                <a:lnTo>
                  <a:pt x="7200" y="8143"/>
                </a:lnTo>
                <a:lnTo>
                  <a:pt x="7158" y="8124"/>
                </a:lnTo>
                <a:lnTo>
                  <a:pt x="7116" y="8105"/>
                </a:lnTo>
                <a:lnTo>
                  <a:pt x="7073" y="8087"/>
                </a:lnTo>
                <a:lnTo>
                  <a:pt x="7032" y="8070"/>
                </a:lnTo>
                <a:lnTo>
                  <a:pt x="6989" y="8055"/>
                </a:lnTo>
                <a:lnTo>
                  <a:pt x="6945" y="8040"/>
                </a:lnTo>
                <a:lnTo>
                  <a:pt x="6902" y="8026"/>
                </a:lnTo>
                <a:lnTo>
                  <a:pt x="6858" y="8013"/>
                </a:lnTo>
                <a:lnTo>
                  <a:pt x="6814" y="8001"/>
                </a:lnTo>
                <a:lnTo>
                  <a:pt x="6770" y="7990"/>
                </a:lnTo>
                <a:lnTo>
                  <a:pt x="6727" y="7980"/>
                </a:lnTo>
                <a:lnTo>
                  <a:pt x="6682" y="7971"/>
                </a:lnTo>
                <a:lnTo>
                  <a:pt x="6638" y="7964"/>
                </a:lnTo>
                <a:lnTo>
                  <a:pt x="6593" y="7956"/>
                </a:lnTo>
                <a:lnTo>
                  <a:pt x="6548" y="7950"/>
                </a:lnTo>
                <a:lnTo>
                  <a:pt x="6503" y="7945"/>
                </a:lnTo>
                <a:lnTo>
                  <a:pt x="6458" y="7941"/>
                </a:lnTo>
                <a:lnTo>
                  <a:pt x="6413" y="7938"/>
                </a:lnTo>
                <a:lnTo>
                  <a:pt x="6367" y="7936"/>
                </a:lnTo>
                <a:lnTo>
                  <a:pt x="6322" y="7935"/>
                </a:lnTo>
                <a:lnTo>
                  <a:pt x="6277" y="7935"/>
                </a:lnTo>
                <a:lnTo>
                  <a:pt x="6232" y="7936"/>
                </a:lnTo>
                <a:lnTo>
                  <a:pt x="6187" y="7938"/>
                </a:lnTo>
                <a:lnTo>
                  <a:pt x="6141" y="7941"/>
                </a:lnTo>
                <a:lnTo>
                  <a:pt x="6096" y="7945"/>
                </a:lnTo>
                <a:lnTo>
                  <a:pt x="6050" y="7950"/>
                </a:lnTo>
                <a:lnTo>
                  <a:pt x="6005" y="7955"/>
                </a:lnTo>
                <a:lnTo>
                  <a:pt x="5959" y="7963"/>
                </a:lnTo>
                <a:lnTo>
                  <a:pt x="5914" y="7971"/>
                </a:lnTo>
                <a:lnTo>
                  <a:pt x="5869" y="7980"/>
                </a:lnTo>
                <a:lnTo>
                  <a:pt x="5824" y="7991"/>
                </a:lnTo>
                <a:lnTo>
                  <a:pt x="5779" y="8002"/>
                </a:lnTo>
                <a:lnTo>
                  <a:pt x="5735" y="8015"/>
                </a:lnTo>
                <a:lnTo>
                  <a:pt x="5690" y="8029"/>
                </a:lnTo>
                <a:lnTo>
                  <a:pt x="5645" y="8042"/>
                </a:lnTo>
                <a:lnTo>
                  <a:pt x="5601" y="8058"/>
                </a:lnTo>
                <a:lnTo>
                  <a:pt x="5556" y="8074"/>
                </a:lnTo>
                <a:lnTo>
                  <a:pt x="5512" y="8092"/>
                </a:lnTo>
                <a:lnTo>
                  <a:pt x="5468" y="8112"/>
                </a:lnTo>
                <a:lnTo>
                  <a:pt x="5425" y="8132"/>
                </a:lnTo>
                <a:lnTo>
                  <a:pt x="5382" y="8153"/>
                </a:lnTo>
                <a:lnTo>
                  <a:pt x="5344" y="8172"/>
                </a:lnTo>
                <a:lnTo>
                  <a:pt x="5307" y="8192"/>
                </a:lnTo>
                <a:lnTo>
                  <a:pt x="5271" y="8213"/>
                </a:lnTo>
                <a:lnTo>
                  <a:pt x="5234" y="8235"/>
                </a:lnTo>
                <a:lnTo>
                  <a:pt x="5199" y="8258"/>
                </a:lnTo>
                <a:lnTo>
                  <a:pt x="5164" y="8282"/>
                </a:lnTo>
                <a:lnTo>
                  <a:pt x="5130" y="8306"/>
                </a:lnTo>
                <a:lnTo>
                  <a:pt x="5096" y="8332"/>
                </a:lnTo>
                <a:lnTo>
                  <a:pt x="5063" y="8359"/>
                </a:lnTo>
                <a:lnTo>
                  <a:pt x="5031" y="8385"/>
                </a:lnTo>
                <a:lnTo>
                  <a:pt x="4998" y="8413"/>
                </a:lnTo>
                <a:lnTo>
                  <a:pt x="4967" y="8441"/>
                </a:lnTo>
                <a:lnTo>
                  <a:pt x="4937" y="8470"/>
                </a:lnTo>
                <a:lnTo>
                  <a:pt x="4906" y="8500"/>
                </a:lnTo>
                <a:lnTo>
                  <a:pt x="4877" y="8530"/>
                </a:lnTo>
                <a:lnTo>
                  <a:pt x="4849" y="8561"/>
                </a:lnTo>
                <a:lnTo>
                  <a:pt x="4821" y="8594"/>
                </a:lnTo>
                <a:lnTo>
                  <a:pt x="4794" y="8625"/>
                </a:lnTo>
                <a:lnTo>
                  <a:pt x="4766" y="8658"/>
                </a:lnTo>
                <a:lnTo>
                  <a:pt x="4740" y="8692"/>
                </a:lnTo>
                <a:lnTo>
                  <a:pt x="4715" y="8726"/>
                </a:lnTo>
                <a:lnTo>
                  <a:pt x="4691" y="8761"/>
                </a:lnTo>
                <a:lnTo>
                  <a:pt x="4667" y="8795"/>
                </a:lnTo>
                <a:lnTo>
                  <a:pt x="4644" y="8832"/>
                </a:lnTo>
                <a:lnTo>
                  <a:pt x="4622" y="8867"/>
                </a:lnTo>
                <a:lnTo>
                  <a:pt x="4600" y="8904"/>
                </a:lnTo>
                <a:lnTo>
                  <a:pt x="4580" y="8941"/>
                </a:lnTo>
                <a:lnTo>
                  <a:pt x="4560" y="8978"/>
                </a:lnTo>
                <a:lnTo>
                  <a:pt x="4541" y="9017"/>
                </a:lnTo>
                <a:lnTo>
                  <a:pt x="4523" y="9054"/>
                </a:lnTo>
                <a:lnTo>
                  <a:pt x="4505" y="9093"/>
                </a:lnTo>
                <a:lnTo>
                  <a:pt x="4489" y="9132"/>
                </a:lnTo>
                <a:lnTo>
                  <a:pt x="4473" y="9171"/>
                </a:lnTo>
                <a:lnTo>
                  <a:pt x="4458" y="9211"/>
                </a:lnTo>
                <a:lnTo>
                  <a:pt x="4444" y="9250"/>
                </a:lnTo>
                <a:lnTo>
                  <a:pt x="4430" y="9291"/>
                </a:lnTo>
                <a:lnTo>
                  <a:pt x="4419" y="9332"/>
                </a:lnTo>
                <a:lnTo>
                  <a:pt x="4407" y="9373"/>
                </a:lnTo>
                <a:lnTo>
                  <a:pt x="4397" y="9413"/>
                </a:lnTo>
                <a:lnTo>
                  <a:pt x="4387" y="9454"/>
                </a:lnTo>
                <a:lnTo>
                  <a:pt x="4378" y="9496"/>
                </a:lnTo>
                <a:lnTo>
                  <a:pt x="4371" y="9538"/>
                </a:lnTo>
                <a:lnTo>
                  <a:pt x="4363" y="9579"/>
                </a:lnTo>
                <a:lnTo>
                  <a:pt x="4358" y="9621"/>
                </a:lnTo>
                <a:lnTo>
                  <a:pt x="4353" y="9663"/>
                </a:lnTo>
                <a:lnTo>
                  <a:pt x="4349" y="9705"/>
                </a:lnTo>
                <a:lnTo>
                  <a:pt x="4347" y="9747"/>
                </a:lnTo>
                <a:lnTo>
                  <a:pt x="4345" y="9789"/>
                </a:lnTo>
                <a:lnTo>
                  <a:pt x="4344" y="9831"/>
                </a:lnTo>
                <a:lnTo>
                  <a:pt x="4344" y="9874"/>
                </a:lnTo>
                <a:lnTo>
                  <a:pt x="4346" y="9916"/>
                </a:lnTo>
                <a:lnTo>
                  <a:pt x="4348" y="9959"/>
                </a:lnTo>
                <a:lnTo>
                  <a:pt x="4351" y="10000"/>
                </a:lnTo>
                <a:lnTo>
                  <a:pt x="4355" y="10042"/>
                </a:lnTo>
                <a:lnTo>
                  <a:pt x="4360" y="10085"/>
                </a:lnTo>
                <a:lnTo>
                  <a:pt x="4368" y="10127"/>
                </a:lnTo>
                <a:lnTo>
                  <a:pt x="4375" y="10168"/>
                </a:lnTo>
                <a:lnTo>
                  <a:pt x="4383" y="10210"/>
                </a:lnTo>
                <a:lnTo>
                  <a:pt x="4394" y="10252"/>
                </a:lnTo>
                <a:lnTo>
                  <a:pt x="4404" y="10294"/>
                </a:lnTo>
                <a:lnTo>
                  <a:pt x="4417" y="10335"/>
                </a:lnTo>
                <a:lnTo>
                  <a:pt x="4430" y="10375"/>
                </a:lnTo>
                <a:lnTo>
                  <a:pt x="4444" y="10417"/>
                </a:lnTo>
                <a:lnTo>
                  <a:pt x="4459" y="10457"/>
                </a:lnTo>
                <a:lnTo>
                  <a:pt x="4474" y="10489"/>
                </a:lnTo>
                <a:lnTo>
                  <a:pt x="4488" y="10522"/>
                </a:lnTo>
                <a:lnTo>
                  <a:pt x="4503" y="10553"/>
                </a:lnTo>
                <a:lnTo>
                  <a:pt x="4519" y="10584"/>
                </a:lnTo>
                <a:lnTo>
                  <a:pt x="4536" y="10614"/>
                </a:lnTo>
                <a:lnTo>
                  <a:pt x="4552" y="10646"/>
                </a:lnTo>
                <a:lnTo>
                  <a:pt x="4570" y="10675"/>
                </a:lnTo>
                <a:lnTo>
                  <a:pt x="4589" y="10705"/>
                </a:lnTo>
                <a:lnTo>
                  <a:pt x="4608" y="10735"/>
                </a:lnTo>
                <a:lnTo>
                  <a:pt x="4627" y="10763"/>
                </a:lnTo>
                <a:lnTo>
                  <a:pt x="4646" y="10791"/>
                </a:lnTo>
                <a:lnTo>
                  <a:pt x="4667" y="10819"/>
                </a:lnTo>
                <a:lnTo>
                  <a:pt x="4688" y="10846"/>
                </a:lnTo>
                <a:lnTo>
                  <a:pt x="4710" y="10873"/>
                </a:lnTo>
                <a:lnTo>
                  <a:pt x="4732" y="10901"/>
                </a:lnTo>
                <a:lnTo>
                  <a:pt x="4755" y="10927"/>
                </a:lnTo>
                <a:lnTo>
                  <a:pt x="4778" y="10952"/>
                </a:lnTo>
                <a:lnTo>
                  <a:pt x="4802" y="10977"/>
                </a:lnTo>
                <a:lnTo>
                  <a:pt x="4826" y="11002"/>
                </a:lnTo>
                <a:lnTo>
                  <a:pt x="4851" y="11026"/>
                </a:lnTo>
                <a:lnTo>
                  <a:pt x="4876" y="11049"/>
                </a:lnTo>
                <a:lnTo>
                  <a:pt x="4901" y="11072"/>
                </a:lnTo>
                <a:lnTo>
                  <a:pt x="4927" y="11095"/>
                </a:lnTo>
                <a:lnTo>
                  <a:pt x="4954" y="11117"/>
                </a:lnTo>
                <a:lnTo>
                  <a:pt x="4981" y="11138"/>
                </a:lnTo>
                <a:lnTo>
                  <a:pt x="5008" y="11159"/>
                </a:lnTo>
                <a:lnTo>
                  <a:pt x="5036" y="11179"/>
                </a:lnTo>
                <a:lnTo>
                  <a:pt x="5064" y="11198"/>
                </a:lnTo>
                <a:lnTo>
                  <a:pt x="5092" y="11218"/>
                </a:lnTo>
                <a:lnTo>
                  <a:pt x="5122" y="11236"/>
                </a:lnTo>
                <a:lnTo>
                  <a:pt x="5151" y="11254"/>
                </a:lnTo>
                <a:lnTo>
                  <a:pt x="5180" y="11271"/>
                </a:lnTo>
                <a:lnTo>
                  <a:pt x="5209" y="11288"/>
                </a:lnTo>
                <a:lnTo>
                  <a:pt x="5240" y="11304"/>
                </a:lnTo>
                <a:lnTo>
                  <a:pt x="5271" y="11319"/>
                </a:lnTo>
                <a:lnTo>
                  <a:pt x="5301" y="11333"/>
                </a:lnTo>
                <a:lnTo>
                  <a:pt x="5332" y="11348"/>
                </a:lnTo>
                <a:lnTo>
                  <a:pt x="5364" y="11361"/>
                </a:lnTo>
                <a:lnTo>
                  <a:pt x="5395" y="11374"/>
                </a:lnTo>
                <a:lnTo>
                  <a:pt x="5428" y="11385"/>
                </a:lnTo>
                <a:lnTo>
                  <a:pt x="5460" y="11397"/>
                </a:lnTo>
                <a:lnTo>
                  <a:pt x="5492" y="11407"/>
                </a:lnTo>
                <a:lnTo>
                  <a:pt x="5525" y="11417"/>
                </a:lnTo>
                <a:lnTo>
                  <a:pt x="5558" y="11426"/>
                </a:lnTo>
                <a:lnTo>
                  <a:pt x="5590" y="11433"/>
                </a:lnTo>
                <a:lnTo>
                  <a:pt x="5624" y="11442"/>
                </a:lnTo>
                <a:lnTo>
                  <a:pt x="5657" y="11448"/>
                </a:lnTo>
                <a:lnTo>
                  <a:pt x="5692" y="11454"/>
                </a:lnTo>
                <a:lnTo>
                  <a:pt x="5725" y="11459"/>
                </a:lnTo>
                <a:lnTo>
                  <a:pt x="5759" y="11464"/>
                </a:lnTo>
                <a:lnTo>
                  <a:pt x="5793" y="11467"/>
                </a:lnTo>
                <a:lnTo>
                  <a:pt x="5827" y="11470"/>
                </a:lnTo>
                <a:lnTo>
                  <a:pt x="5862" y="11472"/>
                </a:lnTo>
                <a:lnTo>
                  <a:pt x="5896" y="11473"/>
                </a:lnTo>
                <a:lnTo>
                  <a:pt x="5931" y="11473"/>
                </a:lnTo>
                <a:lnTo>
                  <a:pt x="5965" y="11473"/>
                </a:lnTo>
                <a:lnTo>
                  <a:pt x="6001" y="11471"/>
                </a:lnTo>
                <a:lnTo>
                  <a:pt x="6035" y="11469"/>
                </a:lnTo>
                <a:lnTo>
                  <a:pt x="6071" y="11466"/>
                </a:lnTo>
                <a:lnTo>
                  <a:pt x="6105" y="11461"/>
                </a:lnTo>
                <a:lnTo>
                  <a:pt x="6141" y="11457"/>
                </a:lnTo>
                <a:lnTo>
                  <a:pt x="6175" y="11451"/>
                </a:lnTo>
                <a:lnTo>
                  <a:pt x="6211" y="11445"/>
                </a:lnTo>
                <a:lnTo>
                  <a:pt x="6246" y="11436"/>
                </a:lnTo>
                <a:lnTo>
                  <a:pt x="6279" y="11426"/>
                </a:lnTo>
                <a:lnTo>
                  <a:pt x="6310" y="11413"/>
                </a:lnTo>
                <a:lnTo>
                  <a:pt x="6341" y="11401"/>
                </a:lnTo>
                <a:lnTo>
                  <a:pt x="6373" y="11387"/>
                </a:lnTo>
                <a:lnTo>
                  <a:pt x="6403" y="11374"/>
                </a:lnTo>
                <a:lnTo>
                  <a:pt x="6434" y="11359"/>
                </a:lnTo>
                <a:lnTo>
                  <a:pt x="6463" y="11343"/>
                </a:lnTo>
                <a:lnTo>
                  <a:pt x="6494" y="11327"/>
                </a:lnTo>
                <a:lnTo>
                  <a:pt x="6522" y="11310"/>
                </a:lnTo>
                <a:lnTo>
                  <a:pt x="6551" y="11293"/>
                </a:lnTo>
                <a:lnTo>
                  <a:pt x="6579" y="11275"/>
                </a:lnTo>
                <a:lnTo>
                  <a:pt x="6606" y="11256"/>
                </a:lnTo>
                <a:lnTo>
                  <a:pt x="6635" y="11237"/>
                </a:lnTo>
                <a:lnTo>
                  <a:pt x="6661" y="11217"/>
                </a:lnTo>
                <a:lnTo>
                  <a:pt x="6687" y="11196"/>
                </a:lnTo>
                <a:lnTo>
                  <a:pt x="6713" y="11175"/>
                </a:lnTo>
                <a:lnTo>
                  <a:pt x="6738" y="11154"/>
                </a:lnTo>
                <a:lnTo>
                  <a:pt x="6763" y="11132"/>
                </a:lnTo>
                <a:lnTo>
                  <a:pt x="6787" y="11110"/>
                </a:lnTo>
                <a:lnTo>
                  <a:pt x="6810" y="11087"/>
                </a:lnTo>
                <a:lnTo>
                  <a:pt x="6833" y="11063"/>
                </a:lnTo>
                <a:lnTo>
                  <a:pt x="6856" y="11038"/>
                </a:lnTo>
                <a:lnTo>
                  <a:pt x="6878" y="11014"/>
                </a:lnTo>
                <a:lnTo>
                  <a:pt x="6899" y="10989"/>
                </a:lnTo>
                <a:lnTo>
                  <a:pt x="6920" y="10963"/>
                </a:lnTo>
                <a:lnTo>
                  <a:pt x="6940" y="10938"/>
                </a:lnTo>
                <a:lnTo>
                  <a:pt x="6958" y="10911"/>
                </a:lnTo>
                <a:lnTo>
                  <a:pt x="6977" y="10885"/>
                </a:lnTo>
                <a:lnTo>
                  <a:pt x="6995" y="10858"/>
                </a:lnTo>
                <a:lnTo>
                  <a:pt x="7013" y="10831"/>
                </a:lnTo>
                <a:lnTo>
                  <a:pt x="7029" y="10802"/>
                </a:lnTo>
                <a:lnTo>
                  <a:pt x="7045" y="10774"/>
                </a:lnTo>
                <a:lnTo>
                  <a:pt x="7060" y="10746"/>
                </a:lnTo>
                <a:lnTo>
                  <a:pt x="7074" y="10717"/>
                </a:lnTo>
                <a:lnTo>
                  <a:pt x="7088" y="10688"/>
                </a:lnTo>
                <a:lnTo>
                  <a:pt x="7101" y="10658"/>
                </a:lnTo>
                <a:lnTo>
                  <a:pt x="7113" y="10628"/>
                </a:lnTo>
                <a:lnTo>
                  <a:pt x="7124" y="10599"/>
                </a:lnTo>
                <a:lnTo>
                  <a:pt x="7136" y="10569"/>
                </a:lnTo>
                <a:lnTo>
                  <a:pt x="7145" y="10537"/>
                </a:lnTo>
                <a:lnTo>
                  <a:pt x="7155" y="10507"/>
                </a:lnTo>
                <a:lnTo>
                  <a:pt x="7162" y="10476"/>
                </a:lnTo>
                <a:lnTo>
                  <a:pt x="7169" y="10444"/>
                </a:lnTo>
                <a:lnTo>
                  <a:pt x="7177" y="10413"/>
                </a:lnTo>
                <a:lnTo>
                  <a:pt x="7182" y="10382"/>
                </a:lnTo>
                <a:lnTo>
                  <a:pt x="7187" y="10350"/>
                </a:lnTo>
                <a:lnTo>
                  <a:pt x="7190" y="10318"/>
                </a:lnTo>
                <a:lnTo>
                  <a:pt x="7193" y="10287"/>
                </a:lnTo>
                <a:lnTo>
                  <a:pt x="7195" y="10254"/>
                </a:lnTo>
                <a:lnTo>
                  <a:pt x="7197" y="10222"/>
                </a:lnTo>
                <a:lnTo>
                  <a:pt x="7198" y="10189"/>
                </a:lnTo>
                <a:lnTo>
                  <a:pt x="7197" y="10157"/>
                </a:lnTo>
                <a:lnTo>
                  <a:pt x="7194" y="10125"/>
                </a:lnTo>
                <a:lnTo>
                  <a:pt x="7192" y="10092"/>
                </a:lnTo>
                <a:lnTo>
                  <a:pt x="7188" y="10060"/>
                </a:lnTo>
                <a:lnTo>
                  <a:pt x="7184" y="10026"/>
                </a:lnTo>
                <a:lnTo>
                  <a:pt x="7179" y="9994"/>
                </a:lnTo>
                <a:lnTo>
                  <a:pt x="7171" y="9962"/>
                </a:lnTo>
                <a:lnTo>
                  <a:pt x="7164" y="9928"/>
                </a:lnTo>
                <a:lnTo>
                  <a:pt x="7156" y="9896"/>
                </a:lnTo>
                <a:lnTo>
                  <a:pt x="7145" y="9864"/>
                </a:lnTo>
                <a:lnTo>
                  <a:pt x="7135" y="9831"/>
                </a:lnTo>
                <a:lnTo>
                  <a:pt x="7123" y="9799"/>
                </a:lnTo>
                <a:lnTo>
                  <a:pt x="7110" y="9766"/>
                </a:lnTo>
                <a:lnTo>
                  <a:pt x="7099" y="9744"/>
                </a:lnTo>
                <a:lnTo>
                  <a:pt x="7087" y="9724"/>
                </a:lnTo>
                <a:lnTo>
                  <a:pt x="7074" y="9703"/>
                </a:lnTo>
                <a:lnTo>
                  <a:pt x="7062" y="9683"/>
                </a:lnTo>
                <a:lnTo>
                  <a:pt x="7048" y="9662"/>
                </a:lnTo>
                <a:lnTo>
                  <a:pt x="7034" y="9643"/>
                </a:lnTo>
                <a:lnTo>
                  <a:pt x="7004" y="9605"/>
                </a:lnTo>
                <a:lnTo>
                  <a:pt x="6973" y="9569"/>
                </a:lnTo>
                <a:lnTo>
                  <a:pt x="6941" y="9534"/>
                </a:lnTo>
                <a:lnTo>
                  <a:pt x="6907" y="9501"/>
                </a:lnTo>
                <a:lnTo>
                  <a:pt x="6872" y="9471"/>
                </a:lnTo>
                <a:lnTo>
                  <a:pt x="6836" y="9442"/>
                </a:lnTo>
                <a:lnTo>
                  <a:pt x="6801" y="9415"/>
                </a:lnTo>
                <a:lnTo>
                  <a:pt x="6765" y="9391"/>
                </a:lnTo>
                <a:lnTo>
                  <a:pt x="6729" y="9368"/>
                </a:lnTo>
                <a:lnTo>
                  <a:pt x="6693" y="9350"/>
                </a:lnTo>
                <a:lnTo>
                  <a:pt x="6659" y="9332"/>
                </a:lnTo>
                <a:lnTo>
                  <a:pt x="6624" y="9317"/>
                </a:lnTo>
                <a:lnTo>
                  <a:pt x="6592" y="9305"/>
                </a:lnTo>
                <a:lnTo>
                  <a:pt x="6570" y="9294"/>
                </a:lnTo>
                <a:lnTo>
                  <a:pt x="6548" y="9285"/>
                </a:lnTo>
                <a:lnTo>
                  <a:pt x="6527" y="9276"/>
                </a:lnTo>
                <a:lnTo>
                  <a:pt x="6506" y="9268"/>
                </a:lnTo>
                <a:lnTo>
                  <a:pt x="6484" y="9260"/>
                </a:lnTo>
                <a:lnTo>
                  <a:pt x="6463" y="9254"/>
                </a:lnTo>
                <a:lnTo>
                  <a:pt x="6443" y="9247"/>
                </a:lnTo>
                <a:lnTo>
                  <a:pt x="6422" y="9242"/>
                </a:lnTo>
                <a:lnTo>
                  <a:pt x="6401" y="9238"/>
                </a:lnTo>
                <a:lnTo>
                  <a:pt x="6380" y="9234"/>
                </a:lnTo>
                <a:lnTo>
                  <a:pt x="6359" y="9230"/>
                </a:lnTo>
                <a:lnTo>
                  <a:pt x="6339" y="9227"/>
                </a:lnTo>
                <a:lnTo>
                  <a:pt x="6318" y="9225"/>
                </a:lnTo>
                <a:lnTo>
                  <a:pt x="6297" y="9224"/>
                </a:lnTo>
                <a:lnTo>
                  <a:pt x="6258" y="9223"/>
                </a:lnTo>
                <a:lnTo>
                  <a:pt x="6218" y="9224"/>
                </a:lnTo>
                <a:lnTo>
                  <a:pt x="6178" y="9229"/>
                </a:lnTo>
                <a:lnTo>
                  <a:pt x="6139" y="9235"/>
                </a:lnTo>
                <a:lnTo>
                  <a:pt x="6100" y="9243"/>
                </a:lnTo>
                <a:lnTo>
                  <a:pt x="6062" y="9254"/>
                </a:lnTo>
                <a:lnTo>
                  <a:pt x="6025" y="9266"/>
                </a:lnTo>
                <a:lnTo>
                  <a:pt x="5987" y="9281"/>
                </a:lnTo>
                <a:lnTo>
                  <a:pt x="5951" y="9297"/>
                </a:lnTo>
                <a:lnTo>
                  <a:pt x="5914" y="9316"/>
                </a:lnTo>
                <a:lnTo>
                  <a:pt x="5879" y="9336"/>
                </a:lnTo>
                <a:lnTo>
                  <a:pt x="5843" y="9358"/>
                </a:lnTo>
                <a:lnTo>
                  <a:pt x="5809" y="9382"/>
                </a:lnTo>
                <a:lnTo>
                  <a:pt x="5774" y="9407"/>
                </a:lnTo>
                <a:lnTo>
                  <a:pt x="5741" y="9434"/>
                </a:lnTo>
                <a:lnTo>
                  <a:pt x="5708" y="9461"/>
                </a:lnTo>
                <a:lnTo>
                  <a:pt x="5676" y="9492"/>
                </a:lnTo>
                <a:lnTo>
                  <a:pt x="5644" y="9522"/>
                </a:lnTo>
                <a:lnTo>
                  <a:pt x="5613" y="9553"/>
                </a:lnTo>
                <a:lnTo>
                  <a:pt x="5582" y="9587"/>
                </a:lnTo>
                <a:lnTo>
                  <a:pt x="5553" y="9621"/>
                </a:lnTo>
                <a:lnTo>
                  <a:pt x="5524" y="9656"/>
                </a:lnTo>
                <a:lnTo>
                  <a:pt x="5494" y="9692"/>
                </a:lnTo>
                <a:lnTo>
                  <a:pt x="5466" y="9729"/>
                </a:lnTo>
                <a:lnTo>
                  <a:pt x="5439" y="9766"/>
                </a:lnTo>
                <a:lnTo>
                  <a:pt x="5435" y="9734"/>
                </a:lnTo>
                <a:lnTo>
                  <a:pt x="5431" y="9703"/>
                </a:lnTo>
                <a:lnTo>
                  <a:pt x="5429" y="9671"/>
                </a:lnTo>
                <a:lnTo>
                  <a:pt x="5429" y="9642"/>
                </a:lnTo>
                <a:lnTo>
                  <a:pt x="5429" y="9612"/>
                </a:lnTo>
                <a:lnTo>
                  <a:pt x="5430" y="9584"/>
                </a:lnTo>
                <a:lnTo>
                  <a:pt x="5433" y="9555"/>
                </a:lnTo>
                <a:lnTo>
                  <a:pt x="5437" y="9528"/>
                </a:lnTo>
                <a:lnTo>
                  <a:pt x="5442" y="9501"/>
                </a:lnTo>
                <a:lnTo>
                  <a:pt x="5448" y="9475"/>
                </a:lnTo>
                <a:lnTo>
                  <a:pt x="5456" y="9450"/>
                </a:lnTo>
                <a:lnTo>
                  <a:pt x="5464" y="9425"/>
                </a:lnTo>
                <a:lnTo>
                  <a:pt x="5472" y="9401"/>
                </a:lnTo>
                <a:lnTo>
                  <a:pt x="5483" y="9377"/>
                </a:lnTo>
                <a:lnTo>
                  <a:pt x="5494" y="9354"/>
                </a:lnTo>
                <a:lnTo>
                  <a:pt x="5507" y="9332"/>
                </a:lnTo>
                <a:lnTo>
                  <a:pt x="5519" y="9310"/>
                </a:lnTo>
                <a:lnTo>
                  <a:pt x="5534" y="9289"/>
                </a:lnTo>
                <a:lnTo>
                  <a:pt x="5549" y="9269"/>
                </a:lnTo>
                <a:lnTo>
                  <a:pt x="5564" y="9249"/>
                </a:lnTo>
                <a:lnTo>
                  <a:pt x="5581" y="9230"/>
                </a:lnTo>
                <a:lnTo>
                  <a:pt x="5598" y="9212"/>
                </a:lnTo>
                <a:lnTo>
                  <a:pt x="5615" y="9194"/>
                </a:lnTo>
                <a:lnTo>
                  <a:pt x="5634" y="9176"/>
                </a:lnTo>
                <a:lnTo>
                  <a:pt x="5654" y="9160"/>
                </a:lnTo>
                <a:lnTo>
                  <a:pt x="5674" y="9144"/>
                </a:lnTo>
                <a:lnTo>
                  <a:pt x="5695" y="9128"/>
                </a:lnTo>
                <a:lnTo>
                  <a:pt x="5716" y="9114"/>
                </a:lnTo>
                <a:lnTo>
                  <a:pt x="5738" y="9099"/>
                </a:lnTo>
                <a:lnTo>
                  <a:pt x="5761" y="9085"/>
                </a:lnTo>
                <a:lnTo>
                  <a:pt x="5783" y="9073"/>
                </a:lnTo>
                <a:lnTo>
                  <a:pt x="5807" y="9060"/>
                </a:lnTo>
                <a:lnTo>
                  <a:pt x="5831" y="9048"/>
                </a:lnTo>
                <a:lnTo>
                  <a:pt x="5855" y="9036"/>
                </a:lnTo>
                <a:lnTo>
                  <a:pt x="5880" y="9026"/>
                </a:lnTo>
                <a:lnTo>
                  <a:pt x="5905" y="9017"/>
                </a:lnTo>
                <a:lnTo>
                  <a:pt x="5930" y="9006"/>
                </a:lnTo>
                <a:lnTo>
                  <a:pt x="5956" y="8998"/>
                </a:lnTo>
                <a:lnTo>
                  <a:pt x="5982" y="8989"/>
                </a:lnTo>
                <a:lnTo>
                  <a:pt x="6008" y="8981"/>
                </a:lnTo>
                <a:lnTo>
                  <a:pt x="6061" y="8967"/>
                </a:lnTo>
                <a:lnTo>
                  <a:pt x="6116" y="8956"/>
                </a:lnTo>
                <a:lnTo>
                  <a:pt x="6170" y="8947"/>
                </a:lnTo>
                <a:lnTo>
                  <a:pt x="6225" y="8939"/>
                </a:lnTo>
                <a:lnTo>
                  <a:pt x="6280" y="8934"/>
                </a:lnTo>
                <a:lnTo>
                  <a:pt x="6335" y="8932"/>
                </a:lnTo>
                <a:lnTo>
                  <a:pt x="6389" y="8931"/>
                </a:lnTo>
                <a:lnTo>
                  <a:pt x="6444" y="8933"/>
                </a:lnTo>
                <a:lnTo>
                  <a:pt x="6497" y="8936"/>
                </a:lnTo>
                <a:lnTo>
                  <a:pt x="6549" y="8941"/>
                </a:lnTo>
                <a:lnTo>
                  <a:pt x="6599" y="8950"/>
                </a:lnTo>
                <a:lnTo>
                  <a:pt x="6649" y="8959"/>
                </a:lnTo>
                <a:lnTo>
                  <a:pt x="6691" y="8971"/>
                </a:lnTo>
                <a:lnTo>
                  <a:pt x="6733" y="8984"/>
                </a:lnTo>
                <a:lnTo>
                  <a:pt x="6774" y="8999"/>
                </a:lnTo>
                <a:lnTo>
                  <a:pt x="6813" y="9015"/>
                </a:lnTo>
                <a:lnTo>
                  <a:pt x="6852" y="9033"/>
                </a:lnTo>
                <a:lnTo>
                  <a:pt x="6889" y="9053"/>
                </a:lnTo>
                <a:lnTo>
                  <a:pt x="6927" y="9074"/>
                </a:lnTo>
                <a:lnTo>
                  <a:pt x="6963" y="9096"/>
                </a:lnTo>
                <a:lnTo>
                  <a:pt x="6997" y="9120"/>
                </a:lnTo>
                <a:lnTo>
                  <a:pt x="7030" y="9145"/>
                </a:lnTo>
                <a:lnTo>
                  <a:pt x="7063" y="9171"/>
                </a:lnTo>
                <a:lnTo>
                  <a:pt x="7094" y="9198"/>
                </a:lnTo>
                <a:lnTo>
                  <a:pt x="7126" y="9226"/>
                </a:lnTo>
                <a:lnTo>
                  <a:pt x="7155" y="9257"/>
                </a:lnTo>
                <a:lnTo>
                  <a:pt x="7183" y="9287"/>
                </a:lnTo>
                <a:lnTo>
                  <a:pt x="7211" y="9319"/>
                </a:lnTo>
                <a:lnTo>
                  <a:pt x="7237" y="9352"/>
                </a:lnTo>
                <a:lnTo>
                  <a:pt x="7262" y="9386"/>
                </a:lnTo>
                <a:lnTo>
                  <a:pt x="7287" y="9421"/>
                </a:lnTo>
                <a:lnTo>
                  <a:pt x="7310" y="9456"/>
                </a:lnTo>
                <a:lnTo>
                  <a:pt x="7333" y="9493"/>
                </a:lnTo>
                <a:lnTo>
                  <a:pt x="7354" y="9530"/>
                </a:lnTo>
                <a:lnTo>
                  <a:pt x="7375" y="9569"/>
                </a:lnTo>
                <a:lnTo>
                  <a:pt x="7394" y="9608"/>
                </a:lnTo>
                <a:lnTo>
                  <a:pt x="7413" y="9646"/>
                </a:lnTo>
                <a:lnTo>
                  <a:pt x="7430" y="9687"/>
                </a:lnTo>
                <a:lnTo>
                  <a:pt x="7446" y="9728"/>
                </a:lnTo>
                <a:lnTo>
                  <a:pt x="7462" y="9768"/>
                </a:lnTo>
                <a:lnTo>
                  <a:pt x="7476" y="9810"/>
                </a:lnTo>
                <a:lnTo>
                  <a:pt x="7489" y="9853"/>
                </a:lnTo>
                <a:lnTo>
                  <a:pt x="7501" y="9896"/>
                </a:lnTo>
                <a:lnTo>
                  <a:pt x="7513" y="9939"/>
                </a:lnTo>
                <a:lnTo>
                  <a:pt x="7522" y="9993"/>
                </a:lnTo>
                <a:lnTo>
                  <a:pt x="7531" y="10046"/>
                </a:lnTo>
                <a:lnTo>
                  <a:pt x="7536" y="10101"/>
                </a:lnTo>
                <a:lnTo>
                  <a:pt x="7540" y="10154"/>
                </a:lnTo>
                <a:lnTo>
                  <a:pt x="7542" y="10208"/>
                </a:lnTo>
                <a:lnTo>
                  <a:pt x="7542" y="10261"/>
                </a:lnTo>
                <a:lnTo>
                  <a:pt x="7540" y="10315"/>
                </a:lnTo>
                <a:lnTo>
                  <a:pt x="7537" y="10367"/>
                </a:lnTo>
                <a:lnTo>
                  <a:pt x="7531" y="10420"/>
                </a:lnTo>
                <a:lnTo>
                  <a:pt x="7523" y="10471"/>
                </a:lnTo>
                <a:lnTo>
                  <a:pt x="7514" y="10524"/>
                </a:lnTo>
                <a:lnTo>
                  <a:pt x="7502" y="10575"/>
                </a:lnTo>
                <a:lnTo>
                  <a:pt x="7490" y="10626"/>
                </a:lnTo>
                <a:lnTo>
                  <a:pt x="7475" y="10676"/>
                </a:lnTo>
                <a:lnTo>
                  <a:pt x="7459" y="10725"/>
                </a:lnTo>
                <a:lnTo>
                  <a:pt x="7441" y="10774"/>
                </a:lnTo>
                <a:lnTo>
                  <a:pt x="7421" y="10822"/>
                </a:lnTo>
                <a:lnTo>
                  <a:pt x="7400" y="10870"/>
                </a:lnTo>
                <a:lnTo>
                  <a:pt x="7377" y="10916"/>
                </a:lnTo>
                <a:lnTo>
                  <a:pt x="7352" y="10963"/>
                </a:lnTo>
                <a:lnTo>
                  <a:pt x="7326" y="11008"/>
                </a:lnTo>
                <a:lnTo>
                  <a:pt x="7298" y="11052"/>
                </a:lnTo>
                <a:lnTo>
                  <a:pt x="7269" y="11096"/>
                </a:lnTo>
                <a:lnTo>
                  <a:pt x="7237" y="11138"/>
                </a:lnTo>
                <a:lnTo>
                  <a:pt x="7205" y="11179"/>
                </a:lnTo>
                <a:lnTo>
                  <a:pt x="7171" y="11219"/>
                </a:lnTo>
                <a:lnTo>
                  <a:pt x="7136" y="11259"/>
                </a:lnTo>
                <a:lnTo>
                  <a:pt x="7098" y="11296"/>
                </a:lnTo>
                <a:lnTo>
                  <a:pt x="7061" y="11334"/>
                </a:lnTo>
                <a:lnTo>
                  <a:pt x="7021" y="11370"/>
                </a:lnTo>
                <a:lnTo>
                  <a:pt x="6979" y="11404"/>
                </a:lnTo>
                <a:lnTo>
                  <a:pt x="6938" y="11436"/>
                </a:lnTo>
                <a:lnTo>
                  <a:pt x="6888" y="11474"/>
                </a:lnTo>
                <a:lnTo>
                  <a:pt x="6838" y="11508"/>
                </a:lnTo>
                <a:lnTo>
                  <a:pt x="6788" y="11541"/>
                </a:lnTo>
                <a:lnTo>
                  <a:pt x="6737" y="11572"/>
                </a:lnTo>
                <a:lnTo>
                  <a:pt x="6686" y="11600"/>
                </a:lnTo>
                <a:lnTo>
                  <a:pt x="6635" y="11628"/>
                </a:lnTo>
                <a:lnTo>
                  <a:pt x="6582" y="11653"/>
                </a:lnTo>
                <a:lnTo>
                  <a:pt x="6529" y="11676"/>
                </a:lnTo>
                <a:lnTo>
                  <a:pt x="6476" y="11696"/>
                </a:lnTo>
                <a:lnTo>
                  <a:pt x="6423" y="11715"/>
                </a:lnTo>
                <a:lnTo>
                  <a:pt x="6368" y="11732"/>
                </a:lnTo>
                <a:lnTo>
                  <a:pt x="6314" y="11748"/>
                </a:lnTo>
                <a:lnTo>
                  <a:pt x="6260" y="11761"/>
                </a:lnTo>
                <a:lnTo>
                  <a:pt x="6204" y="11773"/>
                </a:lnTo>
                <a:lnTo>
                  <a:pt x="6150" y="11782"/>
                </a:lnTo>
                <a:lnTo>
                  <a:pt x="6095" y="11789"/>
                </a:lnTo>
                <a:lnTo>
                  <a:pt x="6039" y="11796"/>
                </a:lnTo>
                <a:lnTo>
                  <a:pt x="5983" y="11800"/>
                </a:lnTo>
                <a:lnTo>
                  <a:pt x="5928" y="11802"/>
                </a:lnTo>
                <a:lnTo>
                  <a:pt x="5872" y="11802"/>
                </a:lnTo>
                <a:lnTo>
                  <a:pt x="5816" y="11800"/>
                </a:lnTo>
                <a:lnTo>
                  <a:pt x="5761" y="11797"/>
                </a:lnTo>
                <a:lnTo>
                  <a:pt x="5704" y="11792"/>
                </a:lnTo>
                <a:lnTo>
                  <a:pt x="5649" y="11785"/>
                </a:lnTo>
                <a:lnTo>
                  <a:pt x="5594" y="11777"/>
                </a:lnTo>
                <a:lnTo>
                  <a:pt x="5537" y="11766"/>
                </a:lnTo>
                <a:lnTo>
                  <a:pt x="5482" y="11754"/>
                </a:lnTo>
                <a:lnTo>
                  <a:pt x="5428" y="11740"/>
                </a:lnTo>
                <a:lnTo>
                  <a:pt x="5372" y="11725"/>
                </a:lnTo>
                <a:lnTo>
                  <a:pt x="5318" y="11707"/>
                </a:lnTo>
                <a:lnTo>
                  <a:pt x="5263" y="11688"/>
                </a:lnTo>
                <a:lnTo>
                  <a:pt x="5208" y="11667"/>
                </a:lnTo>
                <a:lnTo>
                  <a:pt x="5169" y="11651"/>
                </a:lnTo>
                <a:lnTo>
                  <a:pt x="5129" y="11633"/>
                </a:lnTo>
                <a:lnTo>
                  <a:pt x="5090" y="11615"/>
                </a:lnTo>
                <a:lnTo>
                  <a:pt x="5052" y="11595"/>
                </a:lnTo>
                <a:lnTo>
                  <a:pt x="5014" y="11575"/>
                </a:lnTo>
                <a:lnTo>
                  <a:pt x="4976" y="11555"/>
                </a:lnTo>
                <a:lnTo>
                  <a:pt x="4940" y="11534"/>
                </a:lnTo>
                <a:lnTo>
                  <a:pt x="4904" y="11512"/>
                </a:lnTo>
                <a:lnTo>
                  <a:pt x="4869" y="11489"/>
                </a:lnTo>
                <a:lnTo>
                  <a:pt x="4834" y="11465"/>
                </a:lnTo>
                <a:lnTo>
                  <a:pt x="4800" y="11441"/>
                </a:lnTo>
                <a:lnTo>
                  <a:pt x="4766" y="11416"/>
                </a:lnTo>
                <a:lnTo>
                  <a:pt x="4733" y="11390"/>
                </a:lnTo>
                <a:lnTo>
                  <a:pt x="4702" y="11363"/>
                </a:lnTo>
                <a:lnTo>
                  <a:pt x="4669" y="11336"/>
                </a:lnTo>
                <a:lnTo>
                  <a:pt x="4639" y="11309"/>
                </a:lnTo>
                <a:lnTo>
                  <a:pt x="4609" y="11281"/>
                </a:lnTo>
                <a:lnTo>
                  <a:pt x="4580" y="11252"/>
                </a:lnTo>
                <a:lnTo>
                  <a:pt x="4550" y="11222"/>
                </a:lnTo>
                <a:lnTo>
                  <a:pt x="4522" y="11192"/>
                </a:lnTo>
                <a:lnTo>
                  <a:pt x="4494" y="11161"/>
                </a:lnTo>
                <a:lnTo>
                  <a:pt x="4468" y="11129"/>
                </a:lnTo>
                <a:lnTo>
                  <a:pt x="4442" y="11098"/>
                </a:lnTo>
                <a:lnTo>
                  <a:pt x="4416" y="11066"/>
                </a:lnTo>
                <a:lnTo>
                  <a:pt x="4391" y="11032"/>
                </a:lnTo>
                <a:lnTo>
                  <a:pt x="4367" y="10999"/>
                </a:lnTo>
                <a:lnTo>
                  <a:pt x="4344" y="10965"/>
                </a:lnTo>
                <a:lnTo>
                  <a:pt x="4321" y="10931"/>
                </a:lnTo>
                <a:lnTo>
                  <a:pt x="4299" y="10896"/>
                </a:lnTo>
                <a:lnTo>
                  <a:pt x="4277" y="10861"/>
                </a:lnTo>
                <a:lnTo>
                  <a:pt x="4257" y="10824"/>
                </a:lnTo>
                <a:lnTo>
                  <a:pt x="4237" y="10789"/>
                </a:lnTo>
                <a:lnTo>
                  <a:pt x="4217" y="10752"/>
                </a:lnTo>
                <a:lnTo>
                  <a:pt x="4198" y="10715"/>
                </a:lnTo>
                <a:lnTo>
                  <a:pt x="4181" y="10677"/>
                </a:lnTo>
                <a:lnTo>
                  <a:pt x="4164" y="10640"/>
                </a:lnTo>
                <a:lnTo>
                  <a:pt x="4147" y="10601"/>
                </a:lnTo>
                <a:lnTo>
                  <a:pt x="4133" y="10562"/>
                </a:lnTo>
                <a:lnTo>
                  <a:pt x="4117" y="10524"/>
                </a:lnTo>
                <a:lnTo>
                  <a:pt x="4103" y="10485"/>
                </a:lnTo>
                <a:lnTo>
                  <a:pt x="4090" y="10445"/>
                </a:lnTo>
                <a:lnTo>
                  <a:pt x="4077" y="10406"/>
                </a:lnTo>
                <a:lnTo>
                  <a:pt x="4066" y="10365"/>
                </a:lnTo>
                <a:lnTo>
                  <a:pt x="4054" y="10324"/>
                </a:lnTo>
                <a:lnTo>
                  <a:pt x="4044" y="10283"/>
                </a:lnTo>
                <a:lnTo>
                  <a:pt x="4034" y="10243"/>
                </a:lnTo>
                <a:lnTo>
                  <a:pt x="4026" y="10202"/>
                </a:lnTo>
                <a:lnTo>
                  <a:pt x="4018" y="10160"/>
                </a:lnTo>
                <a:lnTo>
                  <a:pt x="4010" y="10118"/>
                </a:lnTo>
                <a:lnTo>
                  <a:pt x="4004" y="10077"/>
                </a:lnTo>
                <a:lnTo>
                  <a:pt x="3999" y="10035"/>
                </a:lnTo>
                <a:lnTo>
                  <a:pt x="3994" y="9993"/>
                </a:lnTo>
                <a:lnTo>
                  <a:pt x="3990" y="9950"/>
                </a:lnTo>
                <a:lnTo>
                  <a:pt x="3986" y="9907"/>
                </a:lnTo>
                <a:lnTo>
                  <a:pt x="3984" y="9865"/>
                </a:lnTo>
                <a:lnTo>
                  <a:pt x="3982" y="9823"/>
                </a:lnTo>
                <a:lnTo>
                  <a:pt x="3981" y="9780"/>
                </a:lnTo>
                <a:lnTo>
                  <a:pt x="3981" y="9736"/>
                </a:lnTo>
                <a:lnTo>
                  <a:pt x="3982" y="9693"/>
                </a:lnTo>
                <a:lnTo>
                  <a:pt x="3984" y="9650"/>
                </a:lnTo>
                <a:lnTo>
                  <a:pt x="3986" y="9608"/>
                </a:lnTo>
                <a:lnTo>
                  <a:pt x="3990" y="9564"/>
                </a:lnTo>
                <a:lnTo>
                  <a:pt x="3994" y="9521"/>
                </a:lnTo>
                <a:lnTo>
                  <a:pt x="3999" y="9478"/>
                </a:lnTo>
                <a:lnTo>
                  <a:pt x="4004" y="9440"/>
                </a:lnTo>
                <a:lnTo>
                  <a:pt x="4010" y="9403"/>
                </a:lnTo>
                <a:lnTo>
                  <a:pt x="4018" y="9365"/>
                </a:lnTo>
                <a:lnTo>
                  <a:pt x="4026" y="9328"/>
                </a:lnTo>
                <a:lnTo>
                  <a:pt x="4034" y="9291"/>
                </a:lnTo>
                <a:lnTo>
                  <a:pt x="4043" y="9255"/>
                </a:lnTo>
                <a:lnTo>
                  <a:pt x="4053" y="9218"/>
                </a:lnTo>
                <a:lnTo>
                  <a:pt x="4063" y="9182"/>
                </a:lnTo>
                <a:lnTo>
                  <a:pt x="4074" y="9145"/>
                </a:lnTo>
                <a:lnTo>
                  <a:pt x="4086" y="9109"/>
                </a:lnTo>
                <a:lnTo>
                  <a:pt x="4098" y="9074"/>
                </a:lnTo>
                <a:lnTo>
                  <a:pt x="4111" y="9038"/>
                </a:lnTo>
                <a:lnTo>
                  <a:pt x="4124" y="9003"/>
                </a:lnTo>
                <a:lnTo>
                  <a:pt x="4138" y="8968"/>
                </a:lnTo>
                <a:lnTo>
                  <a:pt x="4152" y="8933"/>
                </a:lnTo>
                <a:lnTo>
                  <a:pt x="4168" y="8899"/>
                </a:lnTo>
                <a:lnTo>
                  <a:pt x="4184" y="8865"/>
                </a:lnTo>
                <a:lnTo>
                  <a:pt x="4200" y="8831"/>
                </a:lnTo>
                <a:lnTo>
                  <a:pt x="4217" y="8797"/>
                </a:lnTo>
                <a:lnTo>
                  <a:pt x="4235" y="8764"/>
                </a:lnTo>
                <a:lnTo>
                  <a:pt x="4253" y="8731"/>
                </a:lnTo>
                <a:lnTo>
                  <a:pt x="4271" y="8699"/>
                </a:lnTo>
                <a:lnTo>
                  <a:pt x="4291" y="8667"/>
                </a:lnTo>
                <a:lnTo>
                  <a:pt x="4311" y="8634"/>
                </a:lnTo>
                <a:lnTo>
                  <a:pt x="4331" y="8603"/>
                </a:lnTo>
                <a:lnTo>
                  <a:pt x="4352" y="8571"/>
                </a:lnTo>
                <a:lnTo>
                  <a:pt x="4374" y="8540"/>
                </a:lnTo>
                <a:lnTo>
                  <a:pt x="4396" y="8509"/>
                </a:lnTo>
                <a:lnTo>
                  <a:pt x="4418" y="8479"/>
                </a:lnTo>
                <a:lnTo>
                  <a:pt x="4441" y="8449"/>
                </a:lnTo>
                <a:lnTo>
                  <a:pt x="4465" y="8419"/>
                </a:lnTo>
                <a:lnTo>
                  <a:pt x="4489" y="8390"/>
                </a:lnTo>
                <a:lnTo>
                  <a:pt x="4513" y="8362"/>
                </a:lnTo>
                <a:lnTo>
                  <a:pt x="4538" y="8333"/>
                </a:lnTo>
                <a:lnTo>
                  <a:pt x="4564" y="8305"/>
                </a:lnTo>
                <a:lnTo>
                  <a:pt x="4590" y="8277"/>
                </a:lnTo>
                <a:lnTo>
                  <a:pt x="4616" y="8250"/>
                </a:lnTo>
                <a:lnTo>
                  <a:pt x="4643" y="8223"/>
                </a:lnTo>
                <a:lnTo>
                  <a:pt x="4670" y="8197"/>
                </a:lnTo>
                <a:lnTo>
                  <a:pt x="4699" y="8171"/>
                </a:lnTo>
                <a:lnTo>
                  <a:pt x="4727" y="8145"/>
                </a:lnTo>
                <a:lnTo>
                  <a:pt x="4756" y="8120"/>
                </a:lnTo>
                <a:lnTo>
                  <a:pt x="4785" y="8095"/>
                </a:lnTo>
                <a:lnTo>
                  <a:pt x="4816" y="8071"/>
                </a:lnTo>
                <a:lnTo>
                  <a:pt x="4845" y="8047"/>
                </a:lnTo>
                <a:lnTo>
                  <a:pt x="4876" y="8024"/>
                </a:lnTo>
                <a:lnTo>
                  <a:pt x="4907" y="8001"/>
                </a:lnTo>
                <a:lnTo>
                  <a:pt x="4939" y="7978"/>
                </a:lnTo>
                <a:lnTo>
                  <a:pt x="4970" y="7957"/>
                </a:lnTo>
                <a:lnTo>
                  <a:pt x="5002" y="7936"/>
                </a:lnTo>
                <a:lnTo>
                  <a:pt x="5036" y="7915"/>
                </a:lnTo>
                <a:lnTo>
                  <a:pt x="5068" y="7895"/>
                </a:lnTo>
                <a:lnTo>
                  <a:pt x="5103" y="7875"/>
                </a:lnTo>
                <a:lnTo>
                  <a:pt x="5136" y="7855"/>
                </a:lnTo>
                <a:lnTo>
                  <a:pt x="5171" y="7836"/>
                </a:lnTo>
                <a:lnTo>
                  <a:pt x="5205" y="7819"/>
                </a:lnTo>
                <a:lnTo>
                  <a:pt x="5241" y="7801"/>
                </a:lnTo>
                <a:lnTo>
                  <a:pt x="5276" y="7783"/>
                </a:lnTo>
                <a:lnTo>
                  <a:pt x="5312" y="7766"/>
                </a:lnTo>
                <a:lnTo>
                  <a:pt x="5348" y="7751"/>
                </a:lnTo>
                <a:lnTo>
                  <a:pt x="5385" y="7735"/>
                </a:lnTo>
                <a:lnTo>
                  <a:pt x="5421" y="7720"/>
                </a:lnTo>
                <a:lnTo>
                  <a:pt x="5459" y="7706"/>
                </a:lnTo>
                <a:lnTo>
                  <a:pt x="5496" y="7692"/>
                </a:lnTo>
                <a:lnTo>
                  <a:pt x="5554" y="7673"/>
                </a:lnTo>
                <a:lnTo>
                  <a:pt x="5610" y="7657"/>
                </a:lnTo>
                <a:lnTo>
                  <a:pt x="5668" y="7641"/>
                </a:lnTo>
                <a:lnTo>
                  <a:pt x="5724" y="7627"/>
                </a:lnTo>
                <a:lnTo>
                  <a:pt x="5782" y="7615"/>
                </a:lnTo>
                <a:lnTo>
                  <a:pt x="5839" y="7603"/>
                </a:lnTo>
                <a:lnTo>
                  <a:pt x="5896" y="7594"/>
                </a:lnTo>
                <a:lnTo>
                  <a:pt x="5954" y="7586"/>
                </a:lnTo>
                <a:lnTo>
                  <a:pt x="6011" y="7578"/>
                </a:lnTo>
                <a:lnTo>
                  <a:pt x="6069" y="7573"/>
                </a:lnTo>
                <a:lnTo>
                  <a:pt x="6126" y="7568"/>
                </a:lnTo>
                <a:lnTo>
                  <a:pt x="6184" y="7565"/>
                </a:lnTo>
                <a:lnTo>
                  <a:pt x="6241" y="7564"/>
                </a:lnTo>
                <a:lnTo>
                  <a:pt x="6298" y="7563"/>
                </a:lnTo>
                <a:lnTo>
                  <a:pt x="6355" y="7564"/>
                </a:lnTo>
                <a:lnTo>
                  <a:pt x="6412" y="7566"/>
                </a:lnTo>
                <a:lnTo>
                  <a:pt x="6469" y="7569"/>
                </a:lnTo>
                <a:lnTo>
                  <a:pt x="6526" y="7573"/>
                </a:lnTo>
                <a:lnTo>
                  <a:pt x="6582" y="7579"/>
                </a:lnTo>
                <a:lnTo>
                  <a:pt x="6638" y="7587"/>
                </a:lnTo>
                <a:lnTo>
                  <a:pt x="6694" y="7595"/>
                </a:lnTo>
                <a:lnTo>
                  <a:pt x="6750" y="7604"/>
                </a:lnTo>
                <a:lnTo>
                  <a:pt x="6806" y="7615"/>
                </a:lnTo>
                <a:lnTo>
                  <a:pt x="6861" y="7626"/>
                </a:lnTo>
                <a:lnTo>
                  <a:pt x="6916" y="7640"/>
                </a:lnTo>
                <a:lnTo>
                  <a:pt x="6970" y="7655"/>
                </a:lnTo>
                <a:lnTo>
                  <a:pt x="7024" y="7669"/>
                </a:lnTo>
                <a:lnTo>
                  <a:pt x="7079" y="7686"/>
                </a:lnTo>
                <a:lnTo>
                  <a:pt x="7132" y="7704"/>
                </a:lnTo>
                <a:lnTo>
                  <a:pt x="7185" y="7723"/>
                </a:lnTo>
                <a:lnTo>
                  <a:pt x="7237" y="7742"/>
                </a:lnTo>
                <a:lnTo>
                  <a:pt x="7289" y="7763"/>
                </a:lnTo>
                <a:lnTo>
                  <a:pt x="7342" y="7786"/>
                </a:lnTo>
                <a:lnTo>
                  <a:pt x="7393" y="7809"/>
                </a:lnTo>
                <a:lnTo>
                  <a:pt x="7444" y="7833"/>
                </a:lnTo>
                <a:lnTo>
                  <a:pt x="7494" y="7858"/>
                </a:lnTo>
                <a:lnTo>
                  <a:pt x="7543" y="7885"/>
                </a:lnTo>
                <a:lnTo>
                  <a:pt x="7592" y="7913"/>
                </a:lnTo>
                <a:lnTo>
                  <a:pt x="7641" y="7941"/>
                </a:lnTo>
                <a:lnTo>
                  <a:pt x="7689" y="7971"/>
                </a:lnTo>
                <a:lnTo>
                  <a:pt x="7736" y="8001"/>
                </a:lnTo>
                <a:lnTo>
                  <a:pt x="7783" y="8033"/>
                </a:lnTo>
                <a:lnTo>
                  <a:pt x="7829" y="8065"/>
                </a:lnTo>
                <a:lnTo>
                  <a:pt x="7874" y="8098"/>
                </a:lnTo>
                <a:lnTo>
                  <a:pt x="7919" y="8133"/>
                </a:lnTo>
                <a:lnTo>
                  <a:pt x="7963" y="8168"/>
                </a:lnTo>
                <a:lnTo>
                  <a:pt x="8006" y="8205"/>
                </a:lnTo>
                <a:lnTo>
                  <a:pt x="8049" y="8243"/>
                </a:lnTo>
                <a:lnTo>
                  <a:pt x="8090" y="8281"/>
                </a:lnTo>
                <a:lnTo>
                  <a:pt x="8131" y="8320"/>
                </a:lnTo>
                <a:lnTo>
                  <a:pt x="8171" y="8361"/>
                </a:lnTo>
                <a:lnTo>
                  <a:pt x="8211" y="8401"/>
                </a:lnTo>
                <a:lnTo>
                  <a:pt x="8248" y="8443"/>
                </a:lnTo>
                <a:lnTo>
                  <a:pt x="8286" y="8486"/>
                </a:lnTo>
                <a:lnTo>
                  <a:pt x="8322" y="8530"/>
                </a:lnTo>
                <a:lnTo>
                  <a:pt x="8358" y="8574"/>
                </a:lnTo>
                <a:lnTo>
                  <a:pt x="8393" y="8620"/>
                </a:lnTo>
                <a:lnTo>
                  <a:pt x="8427" y="8666"/>
                </a:lnTo>
                <a:lnTo>
                  <a:pt x="8459" y="8713"/>
                </a:lnTo>
                <a:lnTo>
                  <a:pt x="8491" y="8761"/>
                </a:lnTo>
                <a:lnTo>
                  <a:pt x="8522" y="8809"/>
                </a:lnTo>
                <a:lnTo>
                  <a:pt x="8551" y="8858"/>
                </a:lnTo>
                <a:lnTo>
                  <a:pt x="8580" y="8909"/>
                </a:lnTo>
                <a:lnTo>
                  <a:pt x="8607" y="8959"/>
                </a:lnTo>
                <a:lnTo>
                  <a:pt x="8644" y="9035"/>
                </a:lnTo>
                <a:lnTo>
                  <a:pt x="8678" y="9112"/>
                </a:lnTo>
                <a:lnTo>
                  <a:pt x="8711" y="9188"/>
                </a:lnTo>
                <a:lnTo>
                  <a:pt x="8740" y="9264"/>
                </a:lnTo>
                <a:lnTo>
                  <a:pt x="8767" y="9341"/>
                </a:lnTo>
                <a:lnTo>
                  <a:pt x="8792" y="9419"/>
                </a:lnTo>
                <a:lnTo>
                  <a:pt x="8815" y="9496"/>
                </a:lnTo>
                <a:lnTo>
                  <a:pt x="8835" y="9573"/>
                </a:lnTo>
                <a:lnTo>
                  <a:pt x="8854" y="9652"/>
                </a:lnTo>
                <a:lnTo>
                  <a:pt x="8869" y="9729"/>
                </a:lnTo>
                <a:lnTo>
                  <a:pt x="8883" y="9807"/>
                </a:lnTo>
                <a:lnTo>
                  <a:pt x="8895" y="9885"/>
                </a:lnTo>
                <a:lnTo>
                  <a:pt x="8903" y="9964"/>
                </a:lnTo>
                <a:lnTo>
                  <a:pt x="8910" y="10042"/>
                </a:lnTo>
                <a:lnTo>
                  <a:pt x="8915" y="10120"/>
                </a:lnTo>
                <a:lnTo>
                  <a:pt x="8917" y="10199"/>
                </a:lnTo>
                <a:lnTo>
                  <a:pt x="8917" y="10277"/>
                </a:lnTo>
                <a:lnTo>
                  <a:pt x="8916" y="10356"/>
                </a:lnTo>
                <a:lnTo>
                  <a:pt x="8912" y="10435"/>
                </a:lnTo>
                <a:lnTo>
                  <a:pt x="8906" y="10513"/>
                </a:lnTo>
                <a:lnTo>
                  <a:pt x="8898" y="10591"/>
                </a:lnTo>
                <a:lnTo>
                  <a:pt x="8887" y="10670"/>
                </a:lnTo>
                <a:lnTo>
                  <a:pt x="8875" y="10748"/>
                </a:lnTo>
                <a:lnTo>
                  <a:pt x="8860" y="10826"/>
                </a:lnTo>
                <a:lnTo>
                  <a:pt x="8843" y="10904"/>
                </a:lnTo>
                <a:lnTo>
                  <a:pt x="8825" y="10982"/>
                </a:lnTo>
                <a:lnTo>
                  <a:pt x="8804" y="11059"/>
                </a:lnTo>
                <a:lnTo>
                  <a:pt x="8781" y="11137"/>
                </a:lnTo>
                <a:lnTo>
                  <a:pt x="8756" y="11214"/>
                </a:lnTo>
                <a:lnTo>
                  <a:pt x="8728" y="11291"/>
                </a:lnTo>
                <a:lnTo>
                  <a:pt x="8699" y="11367"/>
                </a:lnTo>
                <a:lnTo>
                  <a:pt x="8669" y="11444"/>
                </a:lnTo>
                <a:lnTo>
                  <a:pt x="8737" y="11437"/>
                </a:lnTo>
                <a:lnTo>
                  <a:pt x="8806" y="11428"/>
                </a:lnTo>
                <a:lnTo>
                  <a:pt x="8874" y="11417"/>
                </a:lnTo>
                <a:lnTo>
                  <a:pt x="8943" y="11403"/>
                </a:lnTo>
                <a:lnTo>
                  <a:pt x="9010" y="11388"/>
                </a:lnTo>
                <a:lnTo>
                  <a:pt x="9079" y="11371"/>
                </a:lnTo>
                <a:lnTo>
                  <a:pt x="9147" y="11352"/>
                </a:lnTo>
                <a:lnTo>
                  <a:pt x="9215" y="11331"/>
                </a:lnTo>
                <a:lnTo>
                  <a:pt x="9283" y="11308"/>
                </a:lnTo>
                <a:lnTo>
                  <a:pt x="9351" y="11285"/>
                </a:lnTo>
                <a:lnTo>
                  <a:pt x="9417" y="11260"/>
                </a:lnTo>
                <a:lnTo>
                  <a:pt x="9482" y="11234"/>
                </a:lnTo>
                <a:lnTo>
                  <a:pt x="9548" y="11206"/>
                </a:lnTo>
                <a:lnTo>
                  <a:pt x="9613" y="11177"/>
                </a:lnTo>
                <a:lnTo>
                  <a:pt x="9677" y="11148"/>
                </a:lnTo>
                <a:lnTo>
                  <a:pt x="9739" y="11117"/>
                </a:lnTo>
                <a:lnTo>
                  <a:pt x="9802" y="11085"/>
                </a:lnTo>
                <a:lnTo>
                  <a:pt x="9864" y="11052"/>
                </a:lnTo>
                <a:lnTo>
                  <a:pt x="9925" y="11018"/>
                </a:lnTo>
                <a:lnTo>
                  <a:pt x="9985" y="10982"/>
                </a:lnTo>
                <a:lnTo>
                  <a:pt x="10044" y="10946"/>
                </a:lnTo>
                <a:lnTo>
                  <a:pt x="10103" y="10909"/>
                </a:lnTo>
                <a:lnTo>
                  <a:pt x="10161" y="10870"/>
                </a:lnTo>
                <a:lnTo>
                  <a:pt x="10219" y="10831"/>
                </a:lnTo>
                <a:lnTo>
                  <a:pt x="10274" y="10790"/>
                </a:lnTo>
                <a:lnTo>
                  <a:pt x="10330" y="10748"/>
                </a:lnTo>
                <a:lnTo>
                  <a:pt x="10385" y="10705"/>
                </a:lnTo>
                <a:lnTo>
                  <a:pt x="10438" y="10663"/>
                </a:lnTo>
                <a:lnTo>
                  <a:pt x="10491" y="10618"/>
                </a:lnTo>
                <a:lnTo>
                  <a:pt x="10542" y="10572"/>
                </a:lnTo>
                <a:lnTo>
                  <a:pt x="10594" y="10526"/>
                </a:lnTo>
                <a:lnTo>
                  <a:pt x="10644" y="10479"/>
                </a:lnTo>
                <a:lnTo>
                  <a:pt x="10693" y="10430"/>
                </a:lnTo>
                <a:lnTo>
                  <a:pt x="10741" y="10381"/>
                </a:lnTo>
                <a:lnTo>
                  <a:pt x="10788" y="10330"/>
                </a:lnTo>
                <a:lnTo>
                  <a:pt x="10835" y="10280"/>
                </a:lnTo>
                <a:lnTo>
                  <a:pt x="10880" y="10228"/>
                </a:lnTo>
                <a:lnTo>
                  <a:pt x="10924" y="10176"/>
                </a:lnTo>
                <a:lnTo>
                  <a:pt x="10966" y="10121"/>
                </a:lnTo>
                <a:lnTo>
                  <a:pt x="11009" y="10067"/>
                </a:lnTo>
                <a:lnTo>
                  <a:pt x="11050" y="10013"/>
                </a:lnTo>
                <a:lnTo>
                  <a:pt x="11090" y="9956"/>
                </a:lnTo>
                <a:lnTo>
                  <a:pt x="11128" y="9900"/>
                </a:lnTo>
                <a:lnTo>
                  <a:pt x="11166" y="9843"/>
                </a:lnTo>
                <a:lnTo>
                  <a:pt x="11203" y="9784"/>
                </a:lnTo>
                <a:lnTo>
                  <a:pt x="11238" y="9726"/>
                </a:lnTo>
                <a:lnTo>
                  <a:pt x="11272" y="9666"/>
                </a:lnTo>
                <a:lnTo>
                  <a:pt x="11306" y="9606"/>
                </a:lnTo>
                <a:lnTo>
                  <a:pt x="11338" y="9545"/>
                </a:lnTo>
                <a:lnTo>
                  <a:pt x="11368" y="9483"/>
                </a:lnTo>
                <a:lnTo>
                  <a:pt x="11398" y="9421"/>
                </a:lnTo>
                <a:lnTo>
                  <a:pt x="11427" y="9358"/>
                </a:lnTo>
                <a:lnTo>
                  <a:pt x="11454" y="9294"/>
                </a:lnTo>
                <a:lnTo>
                  <a:pt x="11479" y="9231"/>
                </a:lnTo>
                <a:lnTo>
                  <a:pt x="11504" y="9166"/>
                </a:lnTo>
                <a:lnTo>
                  <a:pt x="11527" y="9100"/>
                </a:lnTo>
                <a:lnTo>
                  <a:pt x="11549" y="9034"/>
                </a:lnTo>
                <a:lnTo>
                  <a:pt x="11570" y="8967"/>
                </a:lnTo>
                <a:lnTo>
                  <a:pt x="11590" y="8901"/>
                </a:lnTo>
                <a:lnTo>
                  <a:pt x="11608" y="8834"/>
                </a:lnTo>
                <a:lnTo>
                  <a:pt x="11624" y="8765"/>
                </a:lnTo>
                <a:lnTo>
                  <a:pt x="11639" y="8697"/>
                </a:lnTo>
                <a:lnTo>
                  <a:pt x="11653" y="8628"/>
                </a:lnTo>
                <a:lnTo>
                  <a:pt x="11666" y="8558"/>
                </a:lnTo>
                <a:lnTo>
                  <a:pt x="11676" y="8488"/>
                </a:lnTo>
                <a:lnTo>
                  <a:pt x="11687" y="8418"/>
                </a:lnTo>
                <a:lnTo>
                  <a:pt x="11694" y="8347"/>
                </a:lnTo>
                <a:lnTo>
                  <a:pt x="11702" y="8275"/>
                </a:lnTo>
                <a:lnTo>
                  <a:pt x="11707" y="8204"/>
                </a:lnTo>
                <a:lnTo>
                  <a:pt x="11711" y="8132"/>
                </a:lnTo>
                <a:lnTo>
                  <a:pt x="11713" y="8059"/>
                </a:lnTo>
                <a:lnTo>
                  <a:pt x="11713" y="7987"/>
                </a:lnTo>
                <a:lnTo>
                  <a:pt x="11712" y="7899"/>
                </a:lnTo>
                <a:lnTo>
                  <a:pt x="11709" y="7812"/>
                </a:lnTo>
                <a:lnTo>
                  <a:pt x="11704" y="7726"/>
                </a:lnTo>
                <a:lnTo>
                  <a:pt x="11696" y="7640"/>
                </a:lnTo>
                <a:lnTo>
                  <a:pt x="11686" y="7554"/>
                </a:lnTo>
                <a:lnTo>
                  <a:pt x="11674" y="7470"/>
                </a:lnTo>
                <a:lnTo>
                  <a:pt x="11661" y="7385"/>
                </a:lnTo>
                <a:lnTo>
                  <a:pt x="11644" y="7302"/>
                </a:lnTo>
                <a:lnTo>
                  <a:pt x="11626" y="7219"/>
                </a:lnTo>
                <a:lnTo>
                  <a:pt x="11606" y="7138"/>
                </a:lnTo>
                <a:lnTo>
                  <a:pt x="11585" y="7056"/>
                </a:lnTo>
                <a:lnTo>
                  <a:pt x="11561" y="6976"/>
                </a:lnTo>
                <a:lnTo>
                  <a:pt x="11534" y="6896"/>
                </a:lnTo>
                <a:lnTo>
                  <a:pt x="11507" y="6817"/>
                </a:lnTo>
                <a:lnTo>
                  <a:pt x="11478" y="6740"/>
                </a:lnTo>
                <a:lnTo>
                  <a:pt x="11447" y="6662"/>
                </a:lnTo>
                <a:lnTo>
                  <a:pt x="11413" y="6586"/>
                </a:lnTo>
                <a:lnTo>
                  <a:pt x="11378" y="6511"/>
                </a:lnTo>
                <a:lnTo>
                  <a:pt x="11341" y="6437"/>
                </a:lnTo>
                <a:lnTo>
                  <a:pt x="11303" y="6364"/>
                </a:lnTo>
                <a:lnTo>
                  <a:pt x="11263" y="6291"/>
                </a:lnTo>
                <a:lnTo>
                  <a:pt x="11221" y="6220"/>
                </a:lnTo>
                <a:lnTo>
                  <a:pt x="11177" y="6150"/>
                </a:lnTo>
                <a:lnTo>
                  <a:pt x="11132" y="6081"/>
                </a:lnTo>
                <a:lnTo>
                  <a:pt x="11085" y="6012"/>
                </a:lnTo>
                <a:lnTo>
                  <a:pt x="11037" y="5945"/>
                </a:lnTo>
                <a:lnTo>
                  <a:pt x="10987" y="5879"/>
                </a:lnTo>
                <a:lnTo>
                  <a:pt x="10936" y="5814"/>
                </a:lnTo>
                <a:lnTo>
                  <a:pt x="10883" y="5751"/>
                </a:lnTo>
                <a:lnTo>
                  <a:pt x="10828" y="5689"/>
                </a:lnTo>
                <a:lnTo>
                  <a:pt x="10772" y="5627"/>
                </a:lnTo>
                <a:lnTo>
                  <a:pt x="10716" y="5568"/>
                </a:lnTo>
                <a:close/>
              </a:path>
            </a:pathLst>
          </a:custGeom>
          <a:solidFill>
            <a:srgbClr val="3498DB"/>
          </a:solidFill>
          <a:ln>
            <a:noFill/>
          </a:ln>
        </p:spPr>
        <p:txBody>
          <a:bodyPr lIns="90000" rIns="90000" bIns="46800" anchor="ctr">
            <a:noAutofit/>
            <a:scene3d>
              <a:camera prst="orthographicFront"/>
              <a:lightRig rig="threePt" dir="t"/>
            </a:scene3d>
            <a:sp3d contourW="12700">
              <a:contourClr>
                <a:srgbClr val="FFFFFF"/>
              </a:contourClr>
            </a:sp3d>
          </a:bodyPr>
          <a:lstStyle/>
          <a:p>
            <a:pPr algn="ctr">
              <a:lnSpc>
                <a:spcPct val="120000"/>
              </a:lnSpc>
              <a:defRPr/>
            </a:pPr>
            <a:endParaRPr lang="en-US" altLang="zh-CN" sz="2000" b="1" spc="300" dirty="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 name="文本框 4"/>
          <p:cNvSpPr txBox="1"/>
          <p:nvPr>
            <p:custDataLst>
              <p:tags r:id="rId4"/>
            </p:custDataLst>
          </p:nvPr>
        </p:nvSpPr>
        <p:spPr>
          <a:xfrm>
            <a:off x="5856792" y="2842597"/>
            <a:ext cx="1282959" cy="411492"/>
          </a:xfrm>
          <a:prstGeom prst="rect">
            <a:avLst/>
          </a:prstGeom>
          <a:noFill/>
        </p:spPr>
        <p:txBody>
          <a:bodyPr wrap="square" rtlCol="0">
            <a:normAutofit lnSpcReduction="10000"/>
          </a:bodyPr>
          <a:lstStyle/>
          <a:p>
            <a:pPr algn="ctr">
              <a:lnSpc>
                <a:spcPct val="120000"/>
              </a:lnSpc>
              <a:defRPr/>
            </a:pPr>
            <a:r>
              <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rPr>
              <a:t>复杂程度</a:t>
            </a:r>
            <a:endPar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7" name="文本框 16"/>
          <p:cNvSpPr txBox="1"/>
          <p:nvPr>
            <p:custDataLst>
              <p:tags r:id="rId5"/>
            </p:custDataLst>
          </p:nvPr>
        </p:nvSpPr>
        <p:spPr>
          <a:xfrm>
            <a:off x="3101021" y="4465053"/>
            <a:ext cx="1282959" cy="411492"/>
          </a:xfrm>
          <a:prstGeom prst="rect">
            <a:avLst/>
          </a:prstGeom>
          <a:noFill/>
        </p:spPr>
        <p:txBody>
          <a:bodyPr wrap="square" rtlCol="0">
            <a:normAutofit lnSpcReduction="10000"/>
          </a:bodyPr>
          <a:lstStyle/>
          <a:p>
            <a:pPr algn="ctr">
              <a:lnSpc>
                <a:spcPct val="120000"/>
              </a:lnSpc>
              <a:defRPr/>
            </a:pPr>
            <a:r>
              <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rPr>
              <a:t>磨合期</a:t>
            </a:r>
            <a:endPar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8" name="文本框 17"/>
          <p:cNvSpPr txBox="1"/>
          <p:nvPr>
            <p:custDataLst>
              <p:tags r:id="rId6"/>
            </p:custDataLst>
          </p:nvPr>
        </p:nvSpPr>
        <p:spPr>
          <a:xfrm>
            <a:off x="6700586" y="5066513"/>
            <a:ext cx="1282959" cy="411492"/>
          </a:xfrm>
          <a:prstGeom prst="rect">
            <a:avLst/>
          </a:prstGeom>
          <a:noFill/>
        </p:spPr>
        <p:txBody>
          <a:bodyPr wrap="square" rtlCol="0">
            <a:normAutofit lnSpcReduction="10000"/>
          </a:bodyPr>
          <a:lstStyle/>
          <a:p>
            <a:pPr algn="ctr">
              <a:lnSpc>
                <a:spcPct val="120000"/>
              </a:lnSpc>
              <a:defRPr/>
            </a:pPr>
            <a:r>
              <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rPr>
              <a:t>积极性</a:t>
            </a:r>
            <a:endPar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0" name="文本框 19"/>
          <p:cNvSpPr txBox="1"/>
          <p:nvPr>
            <p:custDataLst>
              <p:tags r:id="rId7"/>
            </p:custDataLst>
          </p:nvPr>
        </p:nvSpPr>
        <p:spPr>
          <a:xfrm>
            <a:off x="4393794" y="4189457"/>
            <a:ext cx="1805101" cy="962684"/>
          </a:xfrm>
          <a:prstGeom prst="rect">
            <a:avLst/>
          </a:prstGeom>
          <a:noFill/>
        </p:spPr>
        <p:txBody>
          <a:bodyPr wrap="square" rtlCol="0" anchor="ctr" anchorCtr="0">
            <a:normAutofit/>
          </a:bodyPr>
          <a:lstStyle/>
          <a:p>
            <a:pPr algn="ctr">
              <a:lnSpc>
                <a:spcPct val="120000"/>
              </a:lnSpc>
            </a:pPr>
            <a:r>
              <a:rPr lang="zh-CN" altLang="en-US" sz="1400" spc="150">
                <a:latin typeface="Arial" panose="020B0604020202020204" pitchFamily="34" charset="0"/>
                <a:ea typeface="微软雅黑" panose="020B0503020204020204" charset="-122"/>
                <a:sym typeface="Arial" panose="020B0604020202020204" pitchFamily="34" charset="0"/>
              </a:rPr>
              <a:t>建设前期磨合过程困难</a:t>
            </a:r>
            <a:endParaRPr lang="zh-CN" altLang="en-US" sz="1400" spc="150">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8"/>
            </p:custDataLst>
          </p:nvPr>
        </p:nvSpPr>
        <p:spPr>
          <a:xfrm>
            <a:off x="7983135" y="4790774"/>
            <a:ext cx="1805101" cy="962684"/>
          </a:xfrm>
          <a:prstGeom prst="rect">
            <a:avLst/>
          </a:prstGeom>
          <a:noFill/>
        </p:spPr>
        <p:txBody>
          <a:bodyPr wrap="square" rtlCol="0" anchor="ctr" anchorCtr="0">
            <a:normAutofit/>
          </a:bodyPr>
          <a:lstStyle/>
          <a:p>
            <a:pPr algn="ctr">
              <a:lnSpc>
                <a:spcPct val="120000"/>
              </a:lnSpc>
            </a:pPr>
            <a:r>
              <a:rPr lang="zh-CN" altLang="en-US" sz="1400" spc="150">
                <a:latin typeface="Arial" panose="020B0604020202020204" pitchFamily="34" charset="0"/>
                <a:ea typeface="微软雅黑" panose="020B0503020204020204" charset="-122"/>
                <a:sym typeface="Arial" panose="020B0604020202020204" pitchFamily="34" charset="0"/>
              </a:rPr>
              <a:t>学校老师建设系统没有积极性</a:t>
            </a:r>
            <a:endParaRPr lang="zh-CN" altLang="en-US" sz="1400" spc="150">
              <a:latin typeface="Arial" panose="020B0604020202020204" pitchFamily="34" charset="0"/>
              <a:ea typeface="微软雅黑" panose="020B0503020204020204" charset="-122"/>
              <a:sym typeface="Arial" panose="020B0604020202020204" pitchFamily="34" charset="0"/>
            </a:endParaRPr>
          </a:p>
        </p:txBody>
      </p:sp>
      <p:sp>
        <p:nvSpPr>
          <p:cNvPr id="29" name="文本框 28"/>
          <p:cNvSpPr txBox="1"/>
          <p:nvPr>
            <p:custDataLst>
              <p:tags r:id="rId9"/>
            </p:custDataLst>
          </p:nvPr>
        </p:nvSpPr>
        <p:spPr>
          <a:xfrm>
            <a:off x="7208221" y="2567001"/>
            <a:ext cx="1805101" cy="962684"/>
          </a:xfrm>
          <a:prstGeom prst="rect">
            <a:avLst/>
          </a:prstGeom>
          <a:noFill/>
        </p:spPr>
        <p:txBody>
          <a:bodyPr wrap="square" rtlCol="0" anchor="ctr" anchorCtr="0">
            <a:normAutofit/>
          </a:bodyPr>
          <a:lstStyle/>
          <a:p>
            <a:pPr algn="ctr">
              <a:lnSpc>
                <a:spcPct val="120000"/>
              </a:lnSpc>
            </a:pPr>
            <a:r>
              <a:rPr lang="zh-CN" altLang="en-US" sz="1400" spc="150" dirty="0">
                <a:latin typeface="Arial" panose="020B0604020202020204" pitchFamily="34" charset="0"/>
                <a:ea typeface="微软雅黑" panose="020B0503020204020204" charset="-122"/>
                <a:sym typeface="Arial" panose="020B0604020202020204" pitchFamily="34" charset="0"/>
              </a:rPr>
              <a:t>学校部分老师不会使用信息化系统</a:t>
            </a: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25" name="文本框 24"/>
          <p:cNvSpPr txBox="1"/>
          <p:nvPr>
            <p:custDataLst>
              <p:tags r:id="rId10"/>
            </p:custDataLst>
          </p:nvPr>
        </p:nvSpPr>
        <p:spPr>
          <a:xfrm>
            <a:off x="3999585" y="1887339"/>
            <a:ext cx="1805101" cy="962684"/>
          </a:xfrm>
          <a:prstGeom prst="rect">
            <a:avLst/>
          </a:prstGeom>
          <a:noFill/>
        </p:spPr>
        <p:txBody>
          <a:bodyPr wrap="square" rtlCol="0" anchor="ctr" anchorCtr="0">
            <a:normAutofit/>
          </a:bodyPr>
          <a:lstStyle/>
          <a:p>
            <a:pPr algn="ctr">
              <a:lnSpc>
                <a:spcPct val="120000"/>
              </a:lnSpc>
            </a:pPr>
            <a:r>
              <a:rPr lang="zh-CN" altLang="en-US" sz="1400" spc="150" dirty="0">
                <a:latin typeface="Arial" panose="020B0604020202020204" pitchFamily="34" charset="0"/>
                <a:ea typeface="微软雅黑" panose="020B0503020204020204" charset="-122"/>
                <a:sym typeface="Arial" panose="020B0604020202020204" pitchFamily="34" charset="0"/>
              </a:rPr>
              <a:t>学校内部没有了解信息化建设的重要性</a:t>
            </a: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26" name="KSO_Shape"/>
          <p:cNvSpPr/>
          <p:nvPr>
            <p:custDataLst>
              <p:tags r:id="rId11"/>
            </p:custDataLst>
          </p:nvPr>
        </p:nvSpPr>
        <p:spPr bwMode="auto">
          <a:xfrm>
            <a:off x="2443117" y="1571625"/>
            <a:ext cx="1509322" cy="1476718"/>
          </a:xfrm>
          <a:custGeom>
            <a:avLst/>
            <a:gdLst>
              <a:gd name="T0" fmla="*/ 2147483646 w 11713"/>
              <a:gd name="T1" fmla="*/ 2147483646 h 12650"/>
              <a:gd name="T2" fmla="*/ 2147483646 w 11713"/>
              <a:gd name="T3" fmla="*/ 2147483646 h 12650"/>
              <a:gd name="T4" fmla="*/ 2147483646 w 11713"/>
              <a:gd name="T5" fmla="*/ 2147483646 h 12650"/>
              <a:gd name="T6" fmla="*/ 2147483646 w 11713"/>
              <a:gd name="T7" fmla="*/ 2147483646 h 12650"/>
              <a:gd name="T8" fmla="*/ 2147483646 w 11713"/>
              <a:gd name="T9" fmla="*/ 2147483646 h 12650"/>
              <a:gd name="T10" fmla="*/ 2147483646 w 11713"/>
              <a:gd name="T11" fmla="*/ 2147483646 h 12650"/>
              <a:gd name="T12" fmla="*/ 2147483646 w 11713"/>
              <a:gd name="T13" fmla="*/ 2147483646 h 12650"/>
              <a:gd name="T14" fmla="*/ 2147483646 w 11713"/>
              <a:gd name="T15" fmla="*/ 2147483646 h 12650"/>
              <a:gd name="T16" fmla="*/ 2147483646 w 11713"/>
              <a:gd name="T17" fmla="*/ 2147483646 h 12650"/>
              <a:gd name="T18" fmla="*/ 2147483646 w 11713"/>
              <a:gd name="T19" fmla="*/ 2147483646 h 12650"/>
              <a:gd name="T20" fmla="*/ 2147483646 w 11713"/>
              <a:gd name="T21" fmla="*/ 2147483646 h 12650"/>
              <a:gd name="T22" fmla="*/ 2147483646 w 11713"/>
              <a:gd name="T23" fmla="*/ 2147483646 h 12650"/>
              <a:gd name="T24" fmla="*/ 2147483646 w 11713"/>
              <a:gd name="T25" fmla="*/ 2147483646 h 12650"/>
              <a:gd name="T26" fmla="*/ 2147483646 w 11713"/>
              <a:gd name="T27" fmla="*/ 2147483646 h 12650"/>
              <a:gd name="T28" fmla="*/ 2147483646 w 11713"/>
              <a:gd name="T29" fmla="*/ 2147483646 h 12650"/>
              <a:gd name="T30" fmla="*/ 2147483646 w 11713"/>
              <a:gd name="T31" fmla="*/ 2147483646 h 12650"/>
              <a:gd name="T32" fmla="*/ 2147483646 w 11713"/>
              <a:gd name="T33" fmla="*/ 2147483646 h 12650"/>
              <a:gd name="T34" fmla="*/ 2147483646 w 11713"/>
              <a:gd name="T35" fmla="*/ 2147483646 h 12650"/>
              <a:gd name="T36" fmla="*/ 2147483646 w 11713"/>
              <a:gd name="T37" fmla="*/ 2147483646 h 12650"/>
              <a:gd name="T38" fmla="*/ 2147483646 w 11713"/>
              <a:gd name="T39" fmla="*/ 2147483646 h 12650"/>
              <a:gd name="T40" fmla="*/ 2147483646 w 11713"/>
              <a:gd name="T41" fmla="*/ 2147483646 h 12650"/>
              <a:gd name="T42" fmla="*/ 2147483646 w 11713"/>
              <a:gd name="T43" fmla="*/ 2147483646 h 12650"/>
              <a:gd name="T44" fmla="*/ 2147483646 w 11713"/>
              <a:gd name="T45" fmla="*/ 2147483646 h 12650"/>
              <a:gd name="T46" fmla="*/ 2147483646 w 11713"/>
              <a:gd name="T47" fmla="*/ 2147483646 h 12650"/>
              <a:gd name="T48" fmla="*/ 2147483646 w 11713"/>
              <a:gd name="T49" fmla="*/ 2147483646 h 12650"/>
              <a:gd name="T50" fmla="*/ 2147483646 w 11713"/>
              <a:gd name="T51" fmla="*/ 2147483646 h 12650"/>
              <a:gd name="T52" fmla="*/ 2147483646 w 11713"/>
              <a:gd name="T53" fmla="*/ 2147483646 h 12650"/>
              <a:gd name="T54" fmla="*/ 2147483646 w 11713"/>
              <a:gd name="T55" fmla="*/ 2147483646 h 12650"/>
              <a:gd name="T56" fmla="*/ 2147483646 w 11713"/>
              <a:gd name="T57" fmla="*/ 2147483646 h 12650"/>
              <a:gd name="T58" fmla="*/ 2147483646 w 11713"/>
              <a:gd name="T59" fmla="*/ 2147483646 h 12650"/>
              <a:gd name="T60" fmla="*/ 2147483646 w 11713"/>
              <a:gd name="T61" fmla="*/ 2147483646 h 12650"/>
              <a:gd name="T62" fmla="*/ 2147483646 w 11713"/>
              <a:gd name="T63" fmla="*/ 2147483646 h 12650"/>
              <a:gd name="T64" fmla="*/ 2147483646 w 11713"/>
              <a:gd name="T65" fmla="*/ 2147483646 h 12650"/>
              <a:gd name="T66" fmla="*/ 2147483646 w 11713"/>
              <a:gd name="T67" fmla="*/ 2147483646 h 12650"/>
              <a:gd name="T68" fmla="*/ 2147483646 w 11713"/>
              <a:gd name="T69" fmla="*/ 2147483646 h 12650"/>
              <a:gd name="T70" fmla="*/ 2147483646 w 11713"/>
              <a:gd name="T71" fmla="*/ 2147483646 h 12650"/>
              <a:gd name="T72" fmla="*/ 2147483646 w 11713"/>
              <a:gd name="T73" fmla="*/ 2147483646 h 12650"/>
              <a:gd name="T74" fmla="*/ 2147483646 w 11713"/>
              <a:gd name="T75" fmla="*/ 2147483646 h 12650"/>
              <a:gd name="T76" fmla="*/ 2147483646 w 11713"/>
              <a:gd name="T77" fmla="*/ 2147483646 h 12650"/>
              <a:gd name="T78" fmla="*/ 2147483646 w 11713"/>
              <a:gd name="T79" fmla="*/ 2147483646 h 12650"/>
              <a:gd name="T80" fmla="*/ 2147483646 w 11713"/>
              <a:gd name="T81" fmla="*/ 2147483646 h 12650"/>
              <a:gd name="T82" fmla="*/ 2147483646 w 11713"/>
              <a:gd name="T83" fmla="*/ 2147483646 h 12650"/>
              <a:gd name="T84" fmla="*/ 2147483646 w 11713"/>
              <a:gd name="T85" fmla="*/ 2147483646 h 12650"/>
              <a:gd name="T86" fmla="*/ 2147483646 w 11713"/>
              <a:gd name="T87" fmla="*/ 2147483646 h 12650"/>
              <a:gd name="T88" fmla="*/ 2147483646 w 11713"/>
              <a:gd name="T89" fmla="*/ 2147483646 h 12650"/>
              <a:gd name="T90" fmla="*/ 2147483646 w 11713"/>
              <a:gd name="T91" fmla="*/ 2147483646 h 12650"/>
              <a:gd name="T92" fmla="*/ 2147483646 w 11713"/>
              <a:gd name="T93" fmla="*/ 2147483646 h 12650"/>
              <a:gd name="T94" fmla="*/ 2147483646 w 11713"/>
              <a:gd name="T95" fmla="*/ 2147483646 h 12650"/>
              <a:gd name="T96" fmla="*/ 2147483646 w 11713"/>
              <a:gd name="T97" fmla="*/ 2147483646 h 12650"/>
              <a:gd name="T98" fmla="*/ 2147483646 w 11713"/>
              <a:gd name="T99" fmla="*/ 2147483646 h 12650"/>
              <a:gd name="T100" fmla="*/ 2147483646 w 11713"/>
              <a:gd name="T101" fmla="*/ 2147483646 h 12650"/>
              <a:gd name="T102" fmla="*/ 2147483646 w 11713"/>
              <a:gd name="T103" fmla="*/ 2147483646 h 12650"/>
              <a:gd name="T104" fmla="*/ 2147483646 w 11713"/>
              <a:gd name="T105" fmla="*/ 2147483646 h 12650"/>
              <a:gd name="T106" fmla="*/ 2147483646 w 11713"/>
              <a:gd name="T107" fmla="*/ 2147483646 h 12650"/>
              <a:gd name="T108" fmla="*/ 2147483646 w 11713"/>
              <a:gd name="T109" fmla="*/ 2147483646 h 12650"/>
              <a:gd name="T110" fmla="*/ 2147483646 w 11713"/>
              <a:gd name="T111" fmla="*/ 2147483646 h 12650"/>
              <a:gd name="T112" fmla="*/ 2147483646 w 11713"/>
              <a:gd name="T113" fmla="*/ 2147483646 h 12650"/>
              <a:gd name="T114" fmla="*/ 2147483646 w 11713"/>
              <a:gd name="T115" fmla="*/ 2147483646 h 12650"/>
              <a:gd name="T116" fmla="*/ 2147483646 w 11713"/>
              <a:gd name="T117" fmla="*/ 2147483646 h 12650"/>
              <a:gd name="T118" fmla="*/ 2147483646 w 11713"/>
              <a:gd name="T119" fmla="*/ 2147483646 h 12650"/>
              <a:gd name="T120" fmla="*/ 2147483646 w 11713"/>
              <a:gd name="T121" fmla="*/ 2147483646 h 12650"/>
              <a:gd name="T122" fmla="*/ 2147483646 w 11713"/>
              <a:gd name="T123" fmla="*/ 2147483646 h 126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713" h="12650">
                <a:moveTo>
                  <a:pt x="10716" y="5568"/>
                </a:moveTo>
                <a:lnTo>
                  <a:pt x="10716" y="5568"/>
                </a:lnTo>
                <a:lnTo>
                  <a:pt x="10759" y="5528"/>
                </a:lnTo>
                <a:lnTo>
                  <a:pt x="10801" y="5487"/>
                </a:lnTo>
                <a:lnTo>
                  <a:pt x="10843" y="5446"/>
                </a:lnTo>
                <a:lnTo>
                  <a:pt x="10884" y="5402"/>
                </a:lnTo>
                <a:lnTo>
                  <a:pt x="10924" y="5358"/>
                </a:lnTo>
                <a:lnTo>
                  <a:pt x="10962" y="5314"/>
                </a:lnTo>
                <a:lnTo>
                  <a:pt x="10999" y="5268"/>
                </a:lnTo>
                <a:lnTo>
                  <a:pt x="11035" y="5221"/>
                </a:lnTo>
                <a:lnTo>
                  <a:pt x="11070" y="5173"/>
                </a:lnTo>
                <a:lnTo>
                  <a:pt x="11103" y="5125"/>
                </a:lnTo>
                <a:lnTo>
                  <a:pt x="11136" y="5076"/>
                </a:lnTo>
                <a:lnTo>
                  <a:pt x="11167" y="5026"/>
                </a:lnTo>
                <a:lnTo>
                  <a:pt x="11196" y="4975"/>
                </a:lnTo>
                <a:lnTo>
                  <a:pt x="11224" y="4922"/>
                </a:lnTo>
                <a:lnTo>
                  <a:pt x="11251" y="4870"/>
                </a:lnTo>
                <a:lnTo>
                  <a:pt x="11278" y="4817"/>
                </a:lnTo>
                <a:lnTo>
                  <a:pt x="11302" y="4763"/>
                </a:lnTo>
                <a:lnTo>
                  <a:pt x="11325" y="4708"/>
                </a:lnTo>
                <a:lnTo>
                  <a:pt x="11346" y="4653"/>
                </a:lnTo>
                <a:lnTo>
                  <a:pt x="11366" y="4597"/>
                </a:lnTo>
                <a:lnTo>
                  <a:pt x="11385" y="4540"/>
                </a:lnTo>
                <a:lnTo>
                  <a:pt x="11402" y="4483"/>
                </a:lnTo>
                <a:lnTo>
                  <a:pt x="11417" y="4425"/>
                </a:lnTo>
                <a:lnTo>
                  <a:pt x="11431" y="4366"/>
                </a:lnTo>
                <a:lnTo>
                  <a:pt x="11444" y="4307"/>
                </a:lnTo>
                <a:lnTo>
                  <a:pt x="11454" y="4248"/>
                </a:lnTo>
                <a:lnTo>
                  <a:pt x="11463" y="4187"/>
                </a:lnTo>
                <a:lnTo>
                  <a:pt x="11471" y="4127"/>
                </a:lnTo>
                <a:lnTo>
                  <a:pt x="11477" y="4066"/>
                </a:lnTo>
                <a:lnTo>
                  <a:pt x="11481" y="4004"/>
                </a:lnTo>
                <a:lnTo>
                  <a:pt x="11484" y="3942"/>
                </a:lnTo>
                <a:lnTo>
                  <a:pt x="11484" y="3879"/>
                </a:lnTo>
                <a:lnTo>
                  <a:pt x="11484" y="3821"/>
                </a:lnTo>
                <a:lnTo>
                  <a:pt x="11482" y="3761"/>
                </a:lnTo>
                <a:lnTo>
                  <a:pt x="11478" y="3704"/>
                </a:lnTo>
                <a:lnTo>
                  <a:pt x="11473" y="3645"/>
                </a:lnTo>
                <a:lnTo>
                  <a:pt x="11466" y="3588"/>
                </a:lnTo>
                <a:lnTo>
                  <a:pt x="11457" y="3530"/>
                </a:lnTo>
                <a:lnTo>
                  <a:pt x="11448" y="3474"/>
                </a:lnTo>
                <a:lnTo>
                  <a:pt x="11436" y="3417"/>
                </a:lnTo>
                <a:lnTo>
                  <a:pt x="11424" y="3362"/>
                </a:lnTo>
                <a:lnTo>
                  <a:pt x="11410" y="3307"/>
                </a:lnTo>
                <a:lnTo>
                  <a:pt x="11394" y="3252"/>
                </a:lnTo>
                <a:lnTo>
                  <a:pt x="11378" y="3198"/>
                </a:lnTo>
                <a:lnTo>
                  <a:pt x="11360" y="3145"/>
                </a:lnTo>
                <a:lnTo>
                  <a:pt x="11340" y="3092"/>
                </a:lnTo>
                <a:lnTo>
                  <a:pt x="11320" y="3039"/>
                </a:lnTo>
                <a:lnTo>
                  <a:pt x="11298" y="2987"/>
                </a:lnTo>
                <a:lnTo>
                  <a:pt x="11275" y="2936"/>
                </a:lnTo>
                <a:lnTo>
                  <a:pt x="11250" y="2886"/>
                </a:lnTo>
                <a:lnTo>
                  <a:pt x="11225" y="2836"/>
                </a:lnTo>
                <a:lnTo>
                  <a:pt x="11198" y="2788"/>
                </a:lnTo>
                <a:lnTo>
                  <a:pt x="11170" y="2739"/>
                </a:lnTo>
                <a:lnTo>
                  <a:pt x="11141" y="2692"/>
                </a:lnTo>
                <a:lnTo>
                  <a:pt x="11110" y="2645"/>
                </a:lnTo>
                <a:lnTo>
                  <a:pt x="11079" y="2599"/>
                </a:lnTo>
                <a:lnTo>
                  <a:pt x="11047" y="2553"/>
                </a:lnTo>
                <a:lnTo>
                  <a:pt x="11013" y="2509"/>
                </a:lnTo>
                <a:lnTo>
                  <a:pt x="10978" y="2465"/>
                </a:lnTo>
                <a:lnTo>
                  <a:pt x="10942" y="2422"/>
                </a:lnTo>
                <a:lnTo>
                  <a:pt x="10906" y="2379"/>
                </a:lnTo>
                <a:lnTo>
                  <a:pt x="10868" y="2339"/>
                </a:lnTo>
                <a:lnTo>
                  <a:pt x="10828" y="2299"/>
                </a:lnTo>
                <a:lnTo>
                  <a:pt x="10789" y="2259"/>
                </a:lnTo>
                <a:lnTo>
                  <a:pt x="10748" y="2221"/>
                </a:lnTo>
                <a:lnTo>
                  <a:pt x="10706" y="2183"/>
                </a:lnTo>
                <a:lnTo>
                  <a:pt x="10664" y="2146"/>
                </a:lnTo>
                <a:lnTo>
                  <a:pt x="10621" y="2111"/>
                </a:lnTo>
                <a:lnTo>
                  <a:pt x="10576" y="2076"/>
                </a:lnTo>
                <a:lnTo>
                  <a:pt x="10531" y="2043"/>
                </a:lnTo>
                <a:lnTo>
                  <a:pt x="10485" y="2011"/>
                </a:lnTo>
                <a:lnTo>
                  <a:pt x="10438" y="1979"/>
                </a:lnTo>
                <a:lnTo>
                  <a:pt x="10390" y="1949"/>
                </a:lnTo>
                <a:lnTo>
                  <a:pt x="10341" y="1920"/>
                </a:lnTo>
                <a:lnTo>
                  <a:pt x="10292" y="1892"/>
                </a:lnTo>
                <a:lnTo>
                  <a:pt x="10242" y="1864"/>
                </a:lnTo>
                <a:lnTo>
                  <a:pt x="10190" y="1838"/>
                </a:lnTo>
                <a:lnTo>
                  <a:pt x="10139" y="1814"/>
                </a:lnTo>
                <a:lnTo>
                  <a:pt x="10087" y="1790"/>
                </a:lnTo>
                <a:lnTo>
                  <a:pt x="10034" y="1768"/>
                </a:lnTo>
                <a:lnTo>
                  <a:pt x="9981" y="1746"/>
                </a:lnTo>
                <a:lnTo>
                  <a:pt x="9926" y="1727"/>
                </a:lnTo>
                <a:lnTo>
                  <a:pt x="9871" y="1709"/>
                </a:lnTo>
                <a:lnTo>
                  <a:pt x="9816" y="1691"/>
                </a:lnTo>
                <a:lnTo>
                  <a:pt x="9759" y="1674"/>
                </a:lnTo>
                <a:lnTo>
                  <a:pt x="9703" y="1660"/>
                </a:lnTo>
                <a:lnTo>
                  <a:pt x="9645" y="1646"/>
                </a:lnTo>
                <a:lnTo>
                  <a:pt x="9588" y="1635"/>
                </a:lnTo>
                <a:lnTo>
                  <a:pt x="9529" y="1624"/>
                </a:lnTo>
                <a:lnTo>
                  <a:pt x="9471" y="1615"/>
                </a:lnTo>
                <a:lnTo>
                  <a:pt x="9411" y="1606"/>
                </a:lnTo>
                <a:lnTo>
                  <a:pt x="9352" y="1600"/>
                </a:lnTo>
                <a:lnTo>
                  <a:pt x="9292" y="1595"/>
                </a:lnTo>
                <a:lnTo>
                  <a:pt x="9232" y="1591"/>
                </a:lnTo>
                <a:lnTo>
                  <a:pt x="9170" y="1589"/>
                </a:lnTo>
                <a:lnTo>
                  <a:pt x="9110" y="1588"/>
                </a:lnTo>
                <a:lnTo>
                  <a:pt x="9044" y="1589"/>
                </a:lnTo>
                <a:lnTo>
                  <a:pt x="8979" y="1592"/>
                </a:lnTo>
                <a:lnTo>
                  <a:pt x="8915" y="1596"/>
                </a:lnTo>
                <a:lnTo>
                  <a:pt x="8852" y="1601"/>
                </a:lnTo>
                <a:lnTo>
                  <a:pt x="8788" y="1609"/>
                </a:lnTo>
                <a:lnTo>
                  <a:pt x="8725" y="1618"/>
                </a:lnTo>
                <a:lnTo>
                  <a:pt x="8664" y="1628"/>
                </a:lnTo>
                <a:lnTo>
                  <a:pt x="8602" y="1641"/>
                </a:lnTo>
                <a:lnTo>
                  <a:pt x="8570" y="1595"/>
                </a:lnTo>
                <a:lnTo>
                  <a:pt x="8537" y="1549"/>
                </a:lnTo>
                <a:lnTo>
                  <a:pt x="8505" y="1504"/>
                </a:lnTo>
                <a:lnTo>
                  <a:pt x="8471" y="1460"/>
                </a:lnTo>
                <a:lnTo>
                  <a:pt x="8437" y="1415"/>
                </a:lnTo>
                <a:lnTo>
                  <a:pt x="8402" y="1373"/>
                </a:lnTo>
                <a:lnTo>
                  <a:pt x="8366" y="1330"/>
                </a:lnTo>
                <a:lnTo>
                  <a:pt x="8330" y="1287"/>
                </a:lnTo>
                <a:lnTo>
                  <a:pt x="8292" y="1245"/>
                </a:lnTo>
                <a:lnTo>
                  <a:pt x="8254" y="1203"/>
                </a:lnTo>
                <a:lnTo>
                  <a:pt x="8217" y="1163"/>
                </a:lnTo>
                <a:lnTo>
                  <a:pt x="8177" y="1123"/>
                </a:lnTo>
                <a:lnTo>
                  <a:pt x="8137" y="1083"/>
                </a:lnTo>
                <a:lnTo>
                  <a:pt x="8098" y="1045"/>
                </a:lnTo>
                <a:lnTo>
                  <a:pt x="8057" y="1006"/>
                </a:lnTo>
                <a:lnTo>
                  <a:pt x="8015" y="968"/>
                </a:lnTo>
                <a:lnTo>
                  <a:pt x="7973" y="931"/>
                </a:lnTo>
                <a:lnTo>
                  <a:pt x="7931" y="894"/>
                </a:lnTo>
                <a:lnTo>
                  <a:pt x="7888" y="859"/>
                </a:lnTo>
                <a:lnTo>
                  <a:pt x="7844" y="823"/>
                </a:lnTo>
                <a:lnTo>
                  <a:pt x="7799" y="788"/>
                </a:lnTo>
                <a:lnTo>
                  <a:pt x="7754" y="754"/>
                </a:lnTo>
                <a:lnTo>
                  <a:pt x="7709" y="721"/>
                </a:lnTo>
                <a:lnTo>
                  <a:pt x="7663" y="687"/>
                </a:lnTo>
                <a:lnTo>
                  <a:pt x="7616" y="656"/>
                </a:lnTo>
                <a:lnTo>
                  <a:pt x="7569" y="625"/>
                </a:lnTo>
                <a:lnTo>
                  <a:pt x="7522" y="593"/>
                </a:lnTo>
                <a:lnTo>
                  <a:pt x="7474" y="563"/>
                </a:lnTo>
                <a:lnTo>
                  <a:pt x="7425" y="534"/>
                </a:lnTo>
                <a:lnTo>
                  <a:pt x="7376" y="506"/>
                </a:lnTo>
                <a:lnTo>
                  <a:pt x="7327" y="477"/>
                </a:lnTo>
                <a:lnTo>
                  <a:pt x="7277" y="450"/>
                </a:lnTo>
                <a:lnTo>
                  <a:pt x="7227" y="424"/>
                </a:lnTo>
                <a:lnTo>
                  <a:pt x="7176" y="398"/>
                </a:lnTo>
                <a:lnTo>
                  <a:pt x="7124" y="373"/>
                </a:lnTo>
                <a:lnTo>
                  <a:pt x="7072" y="349"/>
                </a:lnTo>
                <a:lnTo>
                  <a:pt x="7020" y="325"/>
                </a:lnTo>
                <a:lnTo>
                  <a:pt x="6968" y="302"/>
                </a:lnTo>
                <a:lnTo>
                  <a:pt x="6915" y="280"/>
                </a:lnTo>
                <a:lnTo>
                  <a:pt x="6860" y="259"/>
                </a:lnTo>
                <a:lnTo>
                  <a:pt x="6807" y="238"/>
                </a:lnTo>
                <a:lnTo>
                  <a:pt x="6753" y="218"/>
                </a:lnTo>
                <a:lnTo>
                  <a:pt x="6697" y="200"/>
                </a:lnTo>
                <a:lnTo>
                  <a:pt x="6642" y="182"/>
                </a:lnTo>
                <a:lnTo>
                  <a:pt x="6587" y="164"/>
                </a:lnTo>
                <a:lnTo>
                  <a:pt x="6531" y="148"/>
                </a:lnTo>
                <a:lnTo>
                  <a:pt x="6475" y="133"/>
                </a:lnTo>
                <a:lnTo>
                  <a:pt x="6417" y="117"/>
                </a:lnTo>
                <a:lnTo>
                  <a:pt x="6361" y="104"/>
                </a:lnTo>
                <a:lnTo>
                  <a:pt x="6304" y="91"/>
                </a:lnTo>
                <a:lnTo>
                  <a:pt x="6246" y="79"/>
                </a:lnTo>
                <a:lnTo>
                  <a:pt x="6188" y="67"/>
                </a:lnTo>
                <a:lnTo>
                  <a:pt x="6129" y="57"/>
                </a:lnTo>
                <a:lnTo>
                  <a:pt x="6071" y="47"/>
                </a:lnTo>
                <a:lnTo>
                  <a:pt x="6011" y="38"/>
                </a:lnTo>
                <a:lnTo>
                  <a:pt x="5953" y="30"/>
                </a:lnTo>
                <a:lnTo>
                  <a:pt x="5893" y="23"/>
                </a:lnTo>
                <a:lnTo>
                  <a:pt x="5833" y="17"/>
                </a:lnTo>
                <a:lnTo>
                  <a:pt x="5773" y="12"/>
                </a:lnTo>
                <a:lnTo>
                  <a:pt x="5713" y="7"/>
                </a:lnTo>
                <a:lnTo>
                  <a:pt x="5652" y="4"/>
                </a:lnTo>
                <a:lnTo>
                  <a:pt x="5590" y="2"/>
                </a:lnTo>
                <a:lnTo>
                  <a:pt x="5530" y="0"/>
                </a:lnTo>
                <a:lnTo>
                  <a:pt x="5468" y="0"/>
                </a:lnTo>
                <a:lnTo>
                  <a:pt x="5372" y="1"/>
                </a:lnTo>
                <a:lnTo>
                  <a:pt x="5276" y="4"/>
                </a:lnTo>
                <a:lnTo>
                  <a:pt x="5181" y="11"/>
                </a:lnTo>
                <a:lnTo>
                  <a:pt x="5086" y="19"/>
                </a:lnTo>
                <a:lnTo>
                  <a:pt x="4992" y="29"/>
                </a:lnTo>
                <a:lnTo>
                  <a:pt x="4899" y="42"/>
                </a:lnTo>
                <a:lnTo>
                  <a:pt x="4806" y="57"/>
                </a:lnTo>
                <a:lnTo>
                  <a:pt x="4715" y="73"/>
                </a:lnTo>
                <a:lnTo>
                  <a:pt x="4624" y="92"/>
                </a:lnTo>
                <a:lnTo>
                  <a:pt x="4534" y="114"/>
                </a:lnTo>
                <a:lnTo>
                  <a:pt x="4445" y="137"/>
                </a:lnTo>
                <a:lnTo>
                  <a:pt x="4357" y="162"/>
                </a:lnTo>
                <a:lnTo>
                  <a:pt x="4269" y="189"/>
                </a:lnTo>
                <a:lnTo>
                  <a:pt x="4183" y="218"/>
                </a:lnTo>
                <a:lnTo>
                  <a:pt x="4097" y="250"/>
                </a:lnTo>
                <a:lnTo>
                  <a:pt x="4014" y="283"/>
                </a:lnTo>
                <a:lnTo>
                  <a:pt x="3930" y="319"/>
                </a:lnTo>
                <a:lnTo>
                  <a:pt x="3848" y="355"/>
                </a:lnTo>
                <a:lnTo>
                  <a:pt x="3766" y="395"/>
                </a:lnTo>
                <a:lnTo>
                  <a:pt x="3687" y="436"/>
                </a:lnTo>
                <a:lnTo>
                  <a:pt x="3607" y="477"/>
                </a:lnTo>
                <a:lnTo>
                  <a:pt x="3530" y="522"/>
                </a:lnTo>
                <a:lnTo>
                  <a:pt x="3454" y="568"/>
                </a:lnTo>
                <a:lnTo>
                  <a:pt x="3379" y="616"/>
                </a:lnTo>
                <a:lnTo>
                  <a:pt x="3304" y="665"/>
                </a:lnTo>
                <a:lnTo>
                  <a:pt x="3231" y="717"/>
                </a:lnTo>
                <a:lnTo>
                  <a:pt x="3160" y="769"/>
                </a:lnTo>
                <a:lnTo>
                  <a:pt x="3090" y="823"/>
                </a:lnTo>
                <a:lnTo>
                  <a:pt x="3022" y="880"/>
                </a:lnTo>
                <a:lnTo>
                  <a:pt x="2955" y="937"/>
                </a:lnTo>
                <a:lnTo>
                  <a:pt x="2889" y="996"/>
                </a:lnTo>
                <a:lnTo>
                  <a:pt x="2825" y="1056"/>
                </a:lnTo>
                <a:lnTo>
                  <a:pt x="2763" y="1119"/>
                </a:lnTo>
                <a:lnTo>
                  <a:pt x="2701" y="1181"/>
                </a:lnTo>
                <a:lnTo>
                  <a:pt x="2641" y="1246"/>
                </a:lnTo>
                <a:lnTo>
                  <a:pt x="2584" y="1313"/>
                </a:lnTo>
                <a:lnTo>
                  <a:pt x="2528" y="1380"/>
                </a:lnTo>
                <a:lnTo>
                  <a:pt x="2473" y="1449"/>
                </a:lnTo>
                <a:lnTo>
                  <a:pt x="2420" y="1519"/>
                </a:lnTo>
                <a:lnTo>
                  <a:pt x="2369" y="1590"/>
                </a:lnTo>
                <a:lnTo>
                  <a:pt x="2319" y="1663"/>
                </a:lnTo>
                <a:lnTo>
                  <a:pt x="2272" y="1737"/>
                </a:lnTo>
                <a:lnTo>
                  <a:pt x="2226" y="1811"/>
                </a:lnTo>
                <a:lnTo>
                  <a:pt x="2181" y="1887"/>
                </a:lnTo>
                <a:lnTo>
                  <a:pt x="2139" y="1965"/>
                </a:lnTo>
                <a:lnTo>
                  <a:pt x="2098" y="2043"/>
                </a:lnTo>
                <a:lnTo>
                  <a:pt x="2061" y="2122"/>
                </a:lnTo>
                <a:lnTo>
                  <a:pt x="2024" y="2203"/>
                </a:lnTo>
                <a:lnTo>
                  <a:pt x="1990" y="2284"/>
                </a:lnTo>
                <a:lnTo>
                  <a:pt x="1957" y="2367"/>
                </a:lnTo>
                <a:lnTo>
                  <a:pt x="1926" y="2450"/>
                </a:lnTo>
                <a:lnTo>
                  <a:pt x="1898" y="2534"/>
                </a:lnTo>
                <a:lnTo>
                  <a:pt x="1872" y="2620"/>
                </a:lnTo>
                <a:lnTo>
                  <a:pt x="1848" y="2705"/>
                </a:lnTo>
                <a:lnTo>
                  <a:pt x="1826" y="2792"/>
                </a:lnTo>
                <a:lnTo>
                  <a:pt x="1806" y="2880"/>
                </a:lnTo>
                <a:lnTo>
                  <a:pt x="1788" y="2968"/>
                </a:lnTo>
                <a:lnTo>
                  <a:pt x="1774" y="3057"/>
                </a:lnTo>
                <a:lnTo>
                  <a:pt x="1760" y="3147"/>
                </a:lnTo>
                <a:lnTo>
                  <a:pt x="1750" y="3238"/>
                </a:lnTo>
                <a:lnTo>
                  <a:pt x="1741" y="3330"/>
                </a:lnTo>
                <a:lnTo>
                  <a:pt x="1735" y="3422"/>
                </a:lnTo>
                <a:lnTo>
                  <a:pt x="1732" y="3514"/>
                </a:lnTo>
                <a:lnTo>
                  <a:pt x="1730" y="3607"/>
                </a:lnTo>
                <a:lnTo>
                  <a:pt x="1731" y="3681"/>
                </a:lnTo>
                <a:lnTo>
                  <a:pt x="1733" y="3755"/>
                </a:lnTo>
                <a:lnTo>
                  <a:pt x="1737" y="3828"/>
                </a:lnTo>
                <a:lnTo>
                  <a:pt x="1742" y="3901"/>
                </a:lnTo>
                <a:lnTo>
                  <a:pt x="1750" y="3973"/>
                </a:lnTo>
                <a:lnTo>
                  <a:pt x="1758" y="4045"/>
                </a:lnTo>
                <a:lnTo>
                  <a:pt x="1768" y="4117"/>
                </a:lnTo>
                <a:lnTo>
                  <a:pt x="1779" y="4188"/>
                </a:lnTo>
                <a:lnTo>
                  <a:pt x="1730" y="4217"/>
                </a:lnTo>
                <a:lnTo>
                  <a:pt x="1681" y="4248"/>
                </a:lnTo>
                <a:lnTo>
                  <a:pt x="1632" y="4278"/>
                </a:lnTo>
                <a:lnTo>
                  <a:pt x="1584" y="4309"/>
                </a:lnTo>
                <a:lnTo>
                  <a:pt x="1537" y="4342"/>
                </a:lnTo>
                <a:lnTo>
                  <a:pt x="1490" y="4374"/>
                </a:lnTo>
                <a:lnTo>
                  <a:pt x="1443" y="4409"/>
                </a:lnTo>
                <a:lnTo>
                  <a:pt x="1397" y="4442"/>
                </a:lnTo>
                <a:lnTo>
                  <a:pt x="1352" y="4478"/>
                </a:lnTo>
                <a:lnTo>
                  <a:pt x="1307" y="4513"/>
                </a:lnTo>
                <a:lnTo>
                  <a:pt x="1263" y="4549"/>
                </a:lnTo>
                <a:lnTo>
                  <a:pt x="1219" y="4586"/>
                </a:lnTo>
                <a:lnTo>
                  <a:pt x="1176" y="4624"/>
                </a:lnTo>
                <a:lnTo>
                  <a:pt x="1134" y="4661"/>
                </a:lnTo>
                <a:lnTo>
                  <a:pt x="1093" y="4700"/>
                </a:lnTo>
                <a:lnTo>
                  <a:pt x="1052" y="4740"/>
                </a:lnTo>
                <a:lnTo>
                  <a:pt x="1011" y="4780"/>
                </a:lnTo>
                <a:lnTo>
                  <a:pt x="972" y="4821"/>
                </a:lnTo>
                <a:lnTo>
                  <a:pt x="933" y="4862"/>
                </a:lnTo>
                <a:lnTo>
                  <a:pt x="894" y="4904"/>
                </a:lnTo>
                <a:lnTo>
                  <a:pt x="857" y="4946"/>
                </a:lnTo>
                <a:lnTo>
                  <a:pt x="820" y="4989"/>
                </a:lnTo>
                <a:lnTo>
                  <a:pt x="784" y="5033"/>
                </a:lnTo>
                <a:lnTo>
                  <a:pt x="748" y="5077"/>
                </a:lnTo>
                <a:lnTo>
                  <a:pt x="714" y="5122"/>
                </a:lnTo>
                <a:lnTo>
                  <a:pt x="679" y="5167"/>
                </a:lnTo>
                <a:lnTo>
                  <a:pt x="646" y="5213"/>
                </a:lnTo>
                <a:lnTo>
                  <a:pt x="613" y="5259"/>
                </a:lnTo>
                <a:lnTo>
                  <a:pt x="581" y="5306"/>
                </a:lnTo>
                <a:lnTo>
                  <a:pt x="550" y="5354"/>
                </a:lnTo>
                <a:lnTo>
                  <a:pt x="519" y="5402"/>
                </a:lnTo>
                <a:lnTo>
                  <a:pt x="490" y="5450"/>
                </a:lnTo>
                <a:lnTo>
                  <a:pt x="461" y="5499"/>
                </a:lnTo>
                <a:lnTo>
                  <a:pt x="434" y="5548"/>
                </a:lnTo>
                <a:lnTo>
                  <a:pt x="406" y="5598"/>
                </a:lnTo>
                <a:lnTo>
                  <a:pt x="379" y="5648"/>
                </a:lnTo>
                <a:lnTo>
                  <a:pt x="354" y="5698"/>
                </a:lnTo>
                <a:lnTo>
                  <a:pt x="329" y="5750"/>
                </a:lnTo>
                <a:lnTo>
                  <a:pt x="305" y="5802"/>
                </a:lnTo>
                <a:lnTo>
                  <a:pt x="282" y="5854"/>
                </a:lnTo>
                <a:lnTo>
                  <a:pt x="259" y="5906"/>
                </a:lnTo>
                <a:lnTo>
                  <a:pt x="239" y="5960"/>
                </a:lnTo>
                <a:lnTo>
                  <a:pt x="218" y="6013"/>
                </a:lnTo>
                <a:lnTo>
                  <a:pt x="198" y="6066"/>
                </a:lnTo>
                <a:lnTo>
                  <a:pt x="179" y="6120"/>
                </a:lnTo>
                <a:lnTo>
                  <a:pt x="161" y="6175"/>
                </a:lnTo>
                <a:lnTo>
                  <a:pt x="145" y="6230"/>
                </a:lnTo>
                <a:lnTo>
                  <a:pt x="128" y="6285"/>
                </a:lnTo>
                <a:lnTo>
                  <a:pt x="113" y="6341"/>
                </a:lnTo>
                <a:lnTo>
                  <a:pt x="99" y="6397"/>
                </a:lnTo>
                <a:lnTo>
                  <a:pt x="85" y="6454"/>
                </a:lnTo>
                <a:lnTo>
                  <a:pt x="74" y="6510"/>
                </a:lnTo>
                <a:lnTo>
                  <a:pt x="62" y="6566"/>
                </a:lnTo>
                <a:lnTo>
                  <a:pt x="51" y="6624"/>
                </a:lnTo>
                <a:lnTo>
                  <a:pt x="41" y="6681"/>
                </a:lnTo>
                <a:lnTo>
                  <a:pt x="33" y="6740"/>
                </a:lnTo>
                <a:lnTo>
                  <a:pt x="25" y="6798"/>
                </a:lnTo>
                <a:lnTo>
                  <a:pt x="18" y="6857"/>
                </a:lnTo>
                <a:lnTo>
                  <a:pt x="13" y="6915"/>
                </a:lnTo>
                <a:lnTo>
                  <a:pt x="9" y="6975"/>
                </a:lnTo>
                <a:lnTo>
                  <a:pt x="5" y="7034"/>
                </a:lnTo>
                <a:lnTo>
                  <a:pt x="3" y="7094"/>
                </a:lnTo>
                <a:lnTo>
                  <a:pt x="0" y="7153"/>
                </a:lnTo>
                <a:lnTo>
                  <a:pt x="0" y="7214"/>
                </a:lnTo>
                <a:lnTo>
                  <a:pt x="1" y="7295"/>
                </a:lnTo>
                <a:lnTo>
                  <a:pt x="4" y="7377"/>
                </a:lnTo>
                <a:lnTo>
                  <a:pt x="9" y="7457"/>
                </a:lnTo>
                <a:lnTo>
                  <a:pt x="15" y="7538"/>
                </a:lnTo>
                <a:lnTo>
                  <a:pt x="23" y="7618"/>
                </a:lnTo>
                <a:lnTo>
                  <a:pt x="34" y="7697"/>
                </a:lnTo>
                <a:lnTo>
                  <a:pt x="46" y="7776"/>
                </a:lnTo>
                <a:lnTo>
                  <a:pt x="60" y="7854"/>
                </a:lnTo>
                <a:lnTo>
                  <a:pt x="77" y="7932"/>
                </a:lnTo>
                <a:lnTo>
                  <a:pt x="93" y="8010"/>
                </a:lnTo>
                <a:lnTo>
                  <a:pt x="113" y="8086"/>
                </a:lnTo>
                <a:lnTo>
                  <a:pt x="134" y="8161"/>
                </a:lnTo>
                <a:lnTo>
                  <a:pt x="156" y="8236"/>
                </a:lnTo>
                <a:lnTo>
                  <a:pt x="181" y="8311"/>
                </a:lnTo>
                <a:lnTo>
                  <a:pt x="206" y="8385"/>
                </a:lnTo>
                <a:lnTo>
                  <a:pt x="234" y="8458"/>
                </a:lnTo>
                <a:lnTo>
                  <a:pt x="264" y="8530"/>
                </a:lnTo>
                <a:lnTo>
                  <a:pt x="294" y="8601"/>
                </a:lnTo>
                <a:lnTo>
                  <a:pt x="326" y="8671"/>
                </a:lnTo>
                <a:lnTo>
                  <a:pt x="361" y="8741"/>
                </a:lnTo>
                <a:lnTo>
                  <a:pt x="395" y="8810"/>
                </a:lnTo>
                <a:lnTo>
                  <a:pt x="433" y="8878"/>
                </a:lnTo>
                <a:lnTo>
                  <a:pt x="471" y="8946"/>
                </a:lnTo>
                <a:lnTo>
                  <a:pt x="511" y="9011"/>
                </a:lnTo>
                <a:lnTo>
                  <a:pt x="552" y="9077"/>
                </a:lnTo>
                <a:lnTo>
                  <a:pt x="595" y="9141"/>
                </a:lnTo>
                <a:lnTo>
                  <a:pt x="638" y="9205"/>
                </a:lnTo>
                <a:lnTo>
                  <a:pt x="684" y="9267"/>
                </a:lnTo>
                <a:lnTo>
                  <a:pt x="731" y="9329"/>
                </a:lnTo>
                <a:lnTo>
                  <a:pt x="779" y="9388"/>
                </a:lnTo>
                <a:lnTo>
                  <a:pt x="829" y="9448"/>
                </a:lnTo>
                <a:lnTo>
                  <a:pt x="880" y="9506"/>
                </a:lnTo>
                <a:lnTo>
                  <a:pt x="931" y="9564"/>
                </a:lnTo>
                <a:lnTo>
                  <a:pt x="984" y="9620"/>
                </a:lnTo>
                <a:lnTo>
                  <a:pt x="1039" y="9674"/>
                </a:lnTo>
                <a:lnTo>
                  <a:pt x="1095" y="9729"/>
                </a:lnTo>
                <a:lnTo>
                  <a:pt x="1151" y="9781"/>
                </a:lnTo>
                <a:lnTo>
                  <a:pt x="1210" y="9833"/>
                </a:lnTo>
                <a:lnTo>
                  <a:pt x="1269" y="9883"/>
                </a:lnTo>
                <a:lnTo>
                  <a:pt x="1329" y="9932"/>
                </a:lnTo>
                <a:lnTo>
                  <a:pt x="1390" y="9981"/>
                </a:lnTo>
                <a:lnTo>
                  <a:pt x="1453" y="10026"/>
                </a:lnTo>
                <a:lnTo>
                  <a:pt x="1517" y="10072"/>
                </a:lnTo>
                <a:lnTo>
                  <a:pt x="1581" y="10116"/>
                </a:lnTo>
                <a:lnTo>
                  <a:pt x="1647" y="10159"/>
                </a:lnTo>
                <a:lnTo>
                  <a:pt x="1714" y="10200"/>
                </a:lnTo>
                <a:lnTo>
                  <a:pt x="1781" y="10240"/>
                </a:lnTo>
                <a:lnTo>
                  <a:pt x="1850" y="10278"/>
                </a:lnTo>
                <a:lnTo>
                  <a:pt x="1919" y="10316"/>
                </a:lnTo>
                <a:lnTo>
                  <a:pt x="1990" y="10351"/>
                </a:lnTo>
                <a:lnTo>
                  <a:pt x="2061" y="10386"/>
                </a:lnTo>
                <a:lnTo>
                  <a:pt x="2133" y="10418"/>
                </a:lnTo>
                <a:lnTo>
                  <a:pt x="2206" y="10449"/>
                </a:lnTo>
                <a:lnTo>
                  <a:pt x="2280" y="10480"/>
                </a:lnTo>
                <a:lnTo>
                  <a:pt x="2354" y="10508"/>
                </a:lnTo>
                <a:lnTo>
                  <a:pt x="2430" y="10535"/>
                </a:lnTo>
                <a:lnTo>
                  <a:pt x="2507" y="10560"/>
                </a:lnTo>
                <a:lnTo>
                  <a:pt x="2583" y="10583"/>
                </a:lnTo>
                <a:lnTo>
                  <a:pt x="2661" y="10605"/>
                </a:lnTo>
                <a:lnTo>
                  <a:pt x="2740" y="10626"/>
                </a:lnTo>
                <a:lnTo>
                  <a:pt x="2819" y="10645"/>
                </a:lnTo>
                <a:lnTo>
                  <a:pt x="2898" y="10661"/>
                </a:lnTo>
                <a:lnTo>
                  <a:pt x="2979" y="10677"/>
                </a:lnTo>
                <a:lnTo>
                  <a:pt x="3060" y="10691"/>
                </a:lnTo>
                <a:lnTo>
                  <a:pt x="3079" y="10697"/>
                </a:lnTo>
                <a:lnTo>
                  <a:pt x="3099" y="10704"/>
                </a:lnTo>
                <a:lnTo>
                  <a:pt x="3120" y="10713"/>
                </a:lnTo>
                <a:lnTo>
                  <a:pt x="3141" y="10723"/>
                </a:lnTo>
                <a:lnTo>
                  <a:pt x="3162" y="10736"/>
                </a:lnTo>
                <a:lnTo>
                  <a:pt x="3185" y="10752"/>
                </a:lnTo>
                <a:lnTo>
                  <a:pt x="3211" y="10772"/>
                </a:lnTo>
                <a:lnTo>
                  <a:pt x="3238" y="10796"/>
                </a:lnTo>
                <a:lnTo>
                  <a:pt x="3266" y="10826"/>
                </a:lnTo>
                <a:lnTo>
                  <a:pt x="3297" y="10861"/>
                </a:lnTo>
                <a:lnTo>
                  <a:pt x="3331" y="10902"/>
                </a:lnTo>
                <a:lnTo>
                  <a:pt x="3367" y="10950"/>
                </a:lnTo>
                <a:lnTo>
                  <a:pt x="3406" y="11005"/>
                </a:lnTo>
                <a:lnTo>
                  <a:pt x="3448" y="11068"/>
                </a:lnTo>
                <a:lnTo>
                  <a:pt x="3494" y="11140"/>
                </a:lnTo>
                <a:lnTo>
                  <a:pt x="3543" y="11220"/>
                </a:lnTo>
                <a:lnTo>
                  <a:pt x="3567" y="11263"/>
                </a:lnTo>
                <a:lnTo>
                  <a:pt x="3593" y="11305"/>
                </a:lnTo>
                <a:lnTo>
                  <a:pt x="3619" y="11346"/>
                </a:lnTo>
                <a:lnTo>
                  <a:pt x="3645" y="11387"/>
                </a:lnTo>
                <a:lnTo>
                  <a:pt x="3672" y="11427"/>
                </a:lnTo>
                <a:lnTo>
                  <a:pt x="3700" y="11467"/>
                </a:lnTo>
                <a:lnTo>
                  <a:pt x="3730" y="11506"/>
                </a:lnTo>
                <a:lnTo>
                  <a:pt x="3759" y="11545"/>
                </a:lnTo>
                <a:lnTo>
                  <a:pt x="3789" y="11583"/>
                </a:lnTo>
                <a:lnTo>
                  <a:pt x="3820" y="11620"/>
                </a:lnTo>
                <a:lnTo>
                  <a:pt x="3852" y="11658"/>
                </a:lnTo>
                <a:lnTo>
                  <a:pt x="3883" y="11694"/>
                </a:lnTo>
                <a:lnTo>
                  <a:pt x="3916" y="11730"/>
                </a:lnTo>
                <a:lnTo>
                  <a:pt x="3950" y="11765"/>
                </a:lnTo>
                <a:lnTo>
                  <a:pt x="3983" y="11800"/>
                </a:lnTo>
                <a:lnTo>
                  <a:pt x="4018" y="11834"/>
                </a:lnTo>
                <a:lnTo>
                  <a:pt x="4053" y="11868"/>
                </a:lnTo>
                <a:lnTo>
                  <a:pt x="4089" y="11901"/>
                </a:lnTo>
                <a:lnTo>
                  <a:pt x="4125" y="11934"/>
                </a:lnTo>
                <a:lnTo>
                  <a:pt x="4162" y="11965"/>
                </a:lnTo>
                <a:lnTo>
                  <a:pt x="4199" y="11996"/>
                </a:lnTo>
                <a:lnTo>
                  <a:pt x="4237" y="12026"/>
                </a:lnTo>
                <a:lnTo>
                  <a:pt x="4276" y="12057"/>
                </a:lnTo>
                <a:lnTo>
                  <a:pt x="4314" y="12086"/>
                </a:lnTo>
                <a:lnTo>
                  <a:pt x="4353" y="12114"/>
                </a:lnTo>
                <a:lnTo>
                  <a:pt x="4393" y="12142"/>
                </a:lnTo>
                <a:lnTo>
                  <a:pt x="4433" y="12170"/>
                </a:lnTo>
                <a:lnTo>
                  <a:pt x="4474" y="12196"/>
                </a:lnTo>
                <a:lnTo>
                  <a:pt x="4515" y="12222"/>
                </a:lnTo>
                <a:lnTo>
                  <a:pt x="4557" y="12247"/>
                </a:lnTo>
                <a:lnTo>
                  <a:pt x="4598" y="12272"/>
                </a:lnTo>
                <a:lnTo>
                  <a:pt x="4640" y="12295"/>
                </a:lnTo>
                <a:lnTo>
                  <a:pt x="4683" y="12319"/>
                </a:lnTo>
                <a:lnTo>
                  <a:pt x="4726" y="12341"/>
                </a:lnTo>
                <a:lnTo>
                  <a:pt x="4770" y="12363"/>
                </a:lnTo>
                <a:lnTo>
                  <a:pt x="4813" y="12384"/>
                </a:lnTo>
                <a:lnTo>
                  <a:pt x="4857" y="12404"/>
                </a:lnTo>
                <a:lnTo>
                  <a:pt x="4902" y="12423"/>
                </a:lnTo>
                <a:lnTo>
                  <a:pt x="4946" y="12442"/>
                </a:lnTo>
                <a:lnTo>
                  <a:pt x="4992" y="12460"/>
                </a:lnTo>
                <a:lnTo>
                  <a:pt x="5037" y="12477"/>
                </a:lnTo>
                <a:lnTo>
                  <a:pt x="5083" y="12493"/>
                </a:lnTo>
                <a:lnTo>
                  <a:pt x="5128" y="12509"/>
                </a:lnTo>
                <a:lnTo>
                  <a:pt x="5175" y="12524"/>
                </a:lnTo>
                <a:lnTo>
                  <a:pt x="5221" y="12538"/>
                </a:lnTo>
                <a:lnTo>
                  <a:pt x="5268" y="12552"/>
                </a:lnTo>
                <a:lnTo>
                  <a:pt x="5314" y="12564"/>
                </a:lnTo>
                <a:lnTo>
                  <a:pt x="5361" y="12576"/>
                </a:lnTo>
                <a:lnTo>
                  <a:pt x="5409" y="12586"/>
                </a:lnTo>
                <a:lnTo>
                  <a:pt x="5456" y="12597"/>
                </a:lnTo>
                <a:lnTo>
                  <a:pt x="5503" y="12606"/>
                </a:lnTo>
                <a:lnTo>
                  <a:pt x="5551" y="12614"/>
                </a:lnTo>
                <a:lnTo>
                  <a:pt x="5599" y="12622"/>
                </a:lnTo>
                <a:lnTo>
                  <a:pt x="5647" y="12628"/>
                </a:lnTo>
                <a:lnTo>
                  <a:pt x="5695" y="12634"/>
                </a:lnTo>
                <a:lnTo>
                  <a:pt x="5743" y="12639"/>
                </a:lnTo>
                <a:lnTo>
                  <a:pt x="5791" y="12643"/>
                </a:lnTo>
                <a:lnTo>
                  <a:pt x="5839" y="12646"/>
                </a:lnTo>
                <a:lnTo>
                  <a:pt x="5888" y="12649"/>
                </a:lnTo>
                <a:lnTo>
                  <a:pt x="5936" y="12650"/>
                </a:lnTo>
                <a:lnTo>
                  <a:pt x="5985" y="12650"/>
                </a:lnTo>
                <a:lnTo>
                  <a:pt x="6033" y="12650"/>
                </a:lnTo>
                <a:lnTo>
                  <a:pt x="6082" y="12649"/>
                </a:lnTo>
                <a:lnTo>
                  <a:pt x="6130" y="12647"/>
                </a:lnTo>
                <a:lnTo>
                  <a:pt x="6174" y="12641"/>
                </a:lnTo>
                <a:lnTo>
                  <a:pt x="6217" y="12634"/>
                </a:lnTo>
                <a:lnTo>
                  <a:pt x="6260" y="12627"/>
                </a:lnTo>
                <a:lnTo>
                  <a:pt x="6303" y="12620"/>
                </a:lnTo>
                <a:lnTo>
                  <a:pt x="6345" y="12611"/>
                </a:lnTo>
                <a:lnTo>
                  <a:pt x="6388" y="12602"/>
                </a:lnTo>
                <a:lnTo>
                  <a:pt x="6430" y="12593"/>
                </a:lnTo>
                <a:lnTo>
                  <a:pt x="6473" y="12582"/>
                </a:lnTo>
                <a:lnTo>
                  <a:pt x="6515" y="12571"/>
                </a:lnTo>
                <a:lnTo>
                  <a:pt x="6556" y="12559"/>
                </a:lnTo>
                <a:lnTo>
                  <a:pt x="6598" y="12548"/>
                </a:lnTo>
                <a:lnTo>
                  <a:pt x="6640" y="12534"/>
                </a:lnTo>
                <a:lnTo>
                  <a:pt x="6682" y="12520"/>
                </a:lnTo>
                <a:lnTo>
                  <a:pt x="6722" y="12507"/>
                </a:lnTo>
                <a:lnTo>
                  <a:pt x="6763" y="12492"/>
                </a:lnTo>
                <a:lnTo>
                  <a:pt x="6804" y="12477"/>
                </a:lnTo>
                <a:lnTo>
                  <a:pt x="6845" y="12461"/>
                </a:lnTo>
                <a:lnTo>
                  <a:pt x="6884" y="12444"/>
                </a:lnTo>
                <a:lnTo>
                  <a:pt x="6924" y="12426"/>
                </a:lnTo>
                <a:lnTo>
                  <a:pt x="6964" y="12409"/>
                </a:lnTo>
                <a:lnTo>
                  <a:pt x="7003" y="12390"/>
                </a:lnTo>
                <a:lnTo>
                  <a:pt x="7042" y="12371"/>
                </a:lnTo>
                <a:lnTo>
                  <a:pt x="7081" y="12351"/>
                </a:lnTo>
                <a:lnTo>
                  <a:pt x="7119" y="12331"/>
                </a:lnTo>
                <a:lnTo>
                  <a:pt x="7157" y="12311"/>
                </a:lnTo>
                <a:lnTo>
                  <a:pt x="7194" y="12290"/>
                </a:lnTo>
                <a:lnTo>
                  <a:pt x="7232" y="12268"/>
                </a:lnTo>
                <a:lnTo>
                  <a:pt x="7269" y="12245"/>
                </a:lnTo>
                <a:lnTo>
                  <a:pt x="7305" y="12222"/>
                </a:lnTo>
                <a:lnTo>
                  <a:pt x="7342" y="12199"/>
                </a:lnTo>
                <a:lnTo>
                  <a:pt x="7377" y="12175"/>
                </a:lnTo>
                <a:lnTo>
                  <a:pt x="7413" y="12150"/>
                </a:lnTo>
                <a:lnTo>
                  <a:pt x="7447" y="12125"/>
                </a:lnTo>
                <a:lnTo>
                  <a:pt x="7482" y="12099"/>
                </a:lnTo>
                <a:lnTo>
                  <a:pt x="7516" y="12072"/>
                </a:lnTo>
                <a:lnTo>
                  <a:pt x="7549" y="12045"/>
                </a:lnTo>
                <a:lnTo>
                  <a:pt x="7582" y="12018"/>
                </a:lnTo>
                <a:lnTo>
                  <a:pt x="7615" y="11990"/>
                </a:lnTo>
                <a:lnTo>
                  <a:pt x="7647" y="11962"/>
                </a:lnTo>
                <a:lnTo>
                  <a:pt x="7679" y="11932"/>
                </a:lnTo>
                <a:lnTo>
                  <a:pt x="7709" y="11903"/>
                </a:lnTo>
                <a:lnTo>
                  <a:pt x="7741" y="11873"/>
                </a:lnTo>
                <a:lnTo>
                  <a:pt x="7771" y="11843"/>
                </a:lnTo>
                <a:lnTo>
                  <a:pt x="7800" y="11811"/>
                </a:lnTo>
                <a:lnTo>
                  <a:pt x="7829" y="11780"/>
                </a:lnTo>
                <a:lnTo>
                  <a:pt x="7858" y="11748"/>
                </a:lnTo>
                <a:lnTo>
                  <a:pt x="7886" y="11715"/>
                </a:lnTo>
                <a:lnTo>
                  <a:pt x="7913" y="11683"/>
                </a:lnTo>
                <a:lnTo>
                  <a:pt x="7939" y="11649"/>
                </a:lnTo>
                <a:lnTo>
                  <a:pt x="7965" y="11615"/>
                </a:lnTo>
                <a:lnTo>
                  <a:pt x="7991" y="11581"/>
                </a:lnTo>
                <a:lnTo>
                  <a:pt x="8016" y="11546"/>
                </a:lnTo>
                <a:lnTo>
                  <a:pt x="8040" y="11511"/>
                </a:lnTo>
                <a:lnTo>
                  <a:pt x="8063" y="11474"/>
                </a:lnTo>
                <a:lnTo>
                  <a:pt x="8086" y="11438"/>
                </a:lnTo>
                <a:lnTo>
                  <a:pt x="8109" y="11401"/>
                </a:lnTo>
                <a:lnTo>
                  <a:pt x="8130" y="11364"/>
                </a:lnTo>
                <a:lnTo>
                  <a:pt x="8151" y="11327"/>
                </a:lnTo>
                <a:lnTo>
                  <a:pt x="8172" y="11288"/>
                </a:lnTo>
                <a:lnTo>
                  <a:pt x="8191" y="11249"/>
                </a:lnTo>
                <a:lnTo>
                  <a:pt x="8209" y="11211"/>
                </a:lnTo>
                <a:lnTo>
                  <a:pt x="8228" y="11171"/>
                </a:lnTo>
                <a:lnTo>
                  <a:pt x="8245" y="11131"/>
                </a:lnTo>
                <a:lnTo>
                  <a:pt x="8262" y="11091"/>
                </a:lnTo>
                <a:lnTo>
                  <a:pt x="8288" y="11021"/>
                </a:lnTo>
                <a:lnTo>
                  <a:pt x="8312" y="10950"/>
                </a:lnTo>
                <a:lnTo>
                  <a:pt x="8334" y="10879"/>
                </a:lnTo>
                <a:lnTo>
                  <a:pt x="8354" y="10808"/>
                </a:lnTo>
                <a:lnTo>
                  <a:pt x="8371" y="10737"/>
                </a:lnTo>
                <a:lnTo>
                  <a:pt x="8387" y="10665"/>
                </a:lnTo>
                <a:lnTo>
                  <a:pt x="8401" y="10594"/>
                </a:lnTo>
                <a:lnTo>
                  <a:pt x="8412" y="10522"/>
                </a:lnTo>
                <a:lnTo>
                  <a:pt x="8421" y="10449"/>
                </a:lnTo>
                <a:lnTo>
                  <a:pt x="8429" y="10377"/>
                </a:lnTo>
                <a:lnTo>
                  <a:pt x="8434" y="10305"/>
                </a:lnTo>
                <a:lnTo>
                  <a:pt x="8437" y="10233"/>
                </a:lnTo>
                <a:lnTo>
                  <a:pt x="8438" y="10161"/>
                </a:lnTo>
                <a:lnTo>
                  <a:pt x="8437" y="10089"/>
                </a:lnTo>
                <a:lnTo>
                  <a:pt x="8433" y="10017"/>
                </a:lnTo>
                <a:lnTo>
                  <a:pt x="8428" y="9946"/>
                </a:lnTo>
                <a:lnTo>
                  <a:pt x="8419" y="9874"/>
                </a:lnTo>
                <a:lnTo>
                  <a:pt x="8410" y="9803"/>
                </a:lnTo>
                <a:lnTo>
                  <a:pt x="8397" y="9732"/>
                </a:lnTo>
                <a:lnTo>
                  <a:pt x="8383" y="9661"/>
                </a:lnTo>
                <a:lnTo>
                  <a:pt x="8366" y="9591"/>
                </a:lnTo>
                <a:lnTo>
                  <a:pt x="8347" y="9521"/>
                </a:lnTo>
                <a:lnTo>
                  <a:pt x="8326" y="9451"/>
                </a:lnTo>
                <a:lnTo>
                  <a:pt x="8302" y="9381"/>
                </a:lnTo>
                <a:lnTo>
                  <a:pt x="8276" y="9312"/>
                </a:lnTo>
                <a:lnTo>
                  <a:pt x="8249" y="9244"/>
                </a:lnTo>
                <a:lnTo>
                  <a:pt x="8218" y="9176"/>
                </a:lnTo>
                <a:lnTo>
                  <a:pt x="8185" y="9108"/>
                </a:lnTo>
                <a:lnTo>
                  <a:pt x="8151" y="9042"/>
                </a:lnTo>
                <a:lnTo>
                  <a:pt x="8113" y="8975"/>
                </a:lnTo>
                <a:lnTo>
                  <a:pt x="8074" y="8909"/>
                </a:lnTo>
                <a:lnTo>
                  <a:pt x="8032" y="8844"/>
                </a:lnTo>
                <a:lnTo>
                  <a:pt x="8002" y="8803"/>
                </a:lnTo>
                <a:lnTo>
                  <a:pt x="7970" y="8765"/>
                </a:lnTo>
                <a:lnTo>
                  <a:pt x="7939" y="8726"/>
                </a:lnTo>
                <a:lnTo>
                  <a:pt x="7908" y="8689"/>
                </a:lnTo>
                <a:lnTo>
                  <a:pt x="7875" y="8652"/>
                </a:lnTo>
                <a:lnTo>
                  <a:pt x="7842" y="8617"/>
                </a:lnTo>
                <a:lnTo>
                  <a:pt x="7807" y="8581"/>
                </a:lnTo>
                <a:lnTo>
                  <a:pt x="7774" y="8548"/>
                </a:lnTo>
                <a:lnTo>
                  <a:pt x="7738" y="8514"/>
                </a:lnTo>
                <a:lnTo>
                  <a:pt x="7703" y="8482"/>
                </a:lnTo>
                <a:lnTo>
                  <a:pt x="7667" y="8450"/>
                </a:lnTo>
                <a:lnTo>
                  <a:pt x="7631" y="8420"/>
                </a:lnTo>
                <a:lnTo>
                  <a:pt x="7593" y="8390"/>
                </a:lnTo>
                <a:lnTo>
                  <a:pt x="7556" y="8362"/>
                </a:lnTo>
                <a:lnTo>
                  <a:pt x="7518" y="8333"/>
                </a:lnTo>
                <a:lnTo>
                  <a:pt x="7480" y="8306"/>
                </a:lnTo>
                <a:lnTo>
                  <a:pt x="7441" y="8280"/>
                </a:lnTo>
                <a:lnTo>
                  <a:pt x="7401" y="8255"/>
                </a:lnTo>
                <a:lnTo>
                  <a:pt x="7362" y="8231"/>
                </a:lnTo>
                <a:lnTo>
                  <a:pt x="7322" y="8208"/>
                </a:lnTo>
                <a:lnTo>
                  <a:pt x="7281" y="8185"/>
                </a:lnTo>
                <a:lnTo>
                  <a:pt x="7240" y="8164"/>
                </a:lnTo>
                <a:lnTo>
                  <a:pt x="7200" y="8143"/>
                </a:lnTo>
                <a:lnTo>
                  <a:pt x="7158" y="8124"/>
                </a:lnTo>
                <a:lnTo>
                  <a:pt x="7116" y="8105"/>
                </a:lnTo>
                <a:lnTo>
                  <a:pt x="7073" y="8087"/>
                </a:lnTo>
                <a:lnTo>
                  <a:pt x="7032" y="8070"/>
                </a:lnTo>
                <a:lnTo>
                  <a:pt x="6989" y="8055"/>
                </a:lnTo>
                <a:lnTo>
                  <a:pt x="6945" y="8040"/>
                </a:lnTo>
                <a:lnTo>
                  <a:pt x="6902" y="8026"/>
                </a:lnTo>
                <a:lnTo>
                  <a:pt x="6858" y="8013"/>
                </a:lnTo>
                <a:lnTo>
                  <a:pt x="6814" y="8001"/>
                </a:lnTo>
                <a:lnTo>
                  <a:pt x="6770" y="7990"/>
                </a:lnTo>
                <a:lnTo>
                  <a:pt x="6727" y="7980"/>
                </a:lnTo>
                <a:lnTo>
                  <a:pt x="6682" y="7971"/>
                </a:lnTo>
                <a:lnTo>
                  <a:pt x="6638" y="7964"/>
                </a:lnTo>
                <a:lnTo>
                  <a:pt x="6593" y="7956"/>
                </a:lnTo>
                <a:lnTo>
                  <a:pt x="6548" y="7950"/>
                </a:lnTo>
                <a:lnTo>
                  <a:pt x="6503" y="7945"/>
                </a:lnTo>
                <a:lnTo>
                  <a:pt x="6458" y="7941"/>
                </a:lnTo>
                <a:lnTo>
                  <a:pt x="6413" y="7938"/>
                </a:lnTo>
                <a:lnTo>
                  <a:pt x="6367" y="7936"/>
                </a:lnTo>
                <a:lnTo>
                  <a:pt x="6322" y="7935"/>
                </a:lnTo>
                <a:lnTo>
                  <a:pt x="6277" y="7935"/>
                </a:lnTo>
                <a:lnTo>
                  <a:pt x="6232" y="7936"/>
                </a:lnTo>
                <a:lnTo>
                  <a:pt x="6187" y="7938"/>
                </a:lnTo>
                <a:lnTo>
                  <a:pt x="6141" y="7941"/>
                </a:lnTo>
                <a:lnTo>
                  <a:pt x="6096" y="7945"/>
                </a:lnTo>
                <a:lnTo>
                  <a:pt x="6050" y="7950"/>
                </a:lnTo>
                <a:lnTo>
                  <a:pt x="6005" y="7955"/>
                </a:lnTo>
                <a:lnTo>
                  <a:pt x="5959" y="7963"/>
                </a:lnTo>
                <a:lnTo>
                  <a:pt x="5914" y="7971"/>
                </a:lnTo>
                <a:lnTo>
                  <a:pt x="5869" y="7980"/>
                </a:lnTo>
                <a:lnTo>
                  <a:pt x="5824" y="7991"/>
                </a:lnTo>
                <a:lnTo>
                  <a:pt x="5779" y="8002"/>
                </a:lnTo>
                <a:lnTo>
                  <a:pt x="5735" y="8015"/>
                </a:lnTo>
                <a:lnTo>
                  <a:pt x="5690" y="8029"/>
                </a:lnTo>
                <a:lnTo>
                  <a:pt x="5645" y="8042"/>
                </a:lnTo>
                <a:lnTo>
                  <a:pt x="5601" y="8058"/>
                </a:lnTo>
                <a:lnTo>
                  <a:pt x="5556" y="8074"/>
                </a:lnTo>
                <a:lnTo>
                  <a:pt x="5512" y="8092"/>
                </a:lnTo>
                <a:lnTo>
                  <a:pt x="5468" y="8112"/>
                </a:lnTo>
                <a:lnTo>
                  <a:pt x="5425" y="8132"/>
                </a:lnTo>
                <a:lnTo>
                  <a:pt x="5382" y="8153"/>
                </a:lnTo>
                <a:lnTo>
                  <a:pt x="5344" y="8172"/>
                </a:lnTo>
                <a:lnTo>
                  <a:pt x="5307" y="8192"/>
                </a:lnTo>
                <a:lnTo>
                  <a:pt x="5271" y="8213"/>
                </a:lnTo>
                <a:lnTo>
                  <a:pt x="5234" y="8235"/>
                </a:lnTo>
                <a:lnTo>
                  <a:pt x="5199" y="8258"/>
                </a:lnTo>
                <a:lnTo>
                  <a:pt x="5164" y="8282"/>
                </a:lnTo>
                <a:lnTo>
                  <a:pt x="5130" y="8306"/>
                </a:lnTo>
                <a:lnTo>
                  <a:pt x="5096" y="8332"/>
                </a:lnTo>
                <a:lnTo>
                  <a:pt x="5063" y="8359"/>
                </a:lnTo>
                <a:lnTo>
                  <a:pt x="5031" y="8385"/>
                </a:lnTo>
                <a:lnTo>
                  <a:pt x="4998" y="8413"/>
                </a:lnTo>
                <a:lnTo>
                  <a:pt x="4967" y="8441"/>
                </a:lnTo>
                <a:lnTo>
                  <a:pt x="4937" y="8470"/>
                </a:lnTo>
                <a:lnTo>
                  <a:pt x="4906" y="8500"/>
                </a:lnTo>
                <a:lnTo>
                  <a:pt x="4877" y="8530"/>
                </a:lnTo>
                <a:lnTo>
                  <a:pt x="4849" y="8561"/>
                </a:lnTo>
                <a:lnTo>
                  <a:pt x="4821" y="8594"/>
                </a:lnTo>
                <a:lnTo>
                  <a:pt x="4794" y="8625"/>
                </a:lnTo>
                <a:lnTo>
                  <a:pt x="4766" y="8658"/>
                </a:lnTo>
                <a:lnTo>
                  <a:pt x="4740" y="8692"/>
                </a:lnTo>
                <a:lnTo>
                  <a:pt x="4715" y="8726"/>
                </a:lnTo>
                <a:lnTo>
                  <a:pt x="4691" y="8761"/>
                </a:lnTo>
                <a:lnTo>
                  <a:pt x="4667" y="8795"/>
                </a:lnTo>
                <a:lnTo>
                  <a:pt x="4644" y="8832"/>
                </a:lnTo>
                <a:lnTo>
                  <a:pt x="4622" y="8867"/>
                </a:lnTo>
                <a:lnTo>
                  <a:pt x="4600" y="8904"/>
                </a:lnTo>
                <a:lnTo>
                  <a:pt x="4580" y="8941"/>
                </a:lnTo>
                <a:lnTo>
                  <a:pt x="4560" y="8978"/>
                </a:lnTo>
                <a:lnTo>
                  <a:pt x="4541" y="9017"/>
                </a:lnTo>
                <a:lnTo>
                  <a:pt x="4523" y="9054"/>
                </a:lnTo>
                <a:lnTo>
                  <a:pt x="4505" y="9093"/>
                </a:lnTo>
                <a:lnTo>
                  <a:pt x="4489" y="9132"/>
                </a:lnTo>
                <a:lnTo>
                  <a:pt x="4473" y="9171"/>
                </a:lnTo>
                <a:lnTo>
                  <a:pt x="4458" y="9211"/>
                </a:lnTo>
                <a:lnTo>
                  <a:pt x="4444" y="9250"/>
                </a:lnTo>
                <a:lnTo>
                  <a:pt x="4430" y="9291"/>
                </a:lnTo>
                <a:lnTo>
                  <a:pt x="4419" y="9332"/>
                </a:lnTo>
                <a:lnTo>
                  <a:pt x="4407" y="9373"/>
                </a:lnTo>
                <a:lnTo>
                  <a:pt x="4397" y="9413"/>
                </a:lnTo>
                <a:lnTo>
                  <a:pt x="4387" y="9454"/>
                </a:lnTo>
                <a:lnTo>
                  <a:pt x="4378" y="9496"/>
                </a:lnTo>
                <a:lnTo>
                  <a:pt x="4371" y="9538"/>
                </a:lnTo>
                <a:lnTo>
                  <a:pt x="4363" y="9579"/>
                </a:lnTo>
                <a:lnTo>
                  <a:pt x="4358" y="9621"/>
                </a:lnTo>
                <a:lnTo>
                  <a:pt x="4353" y="9663"/>
                </a:lnTo>
                <a:lnTo>
                  <a:pt x="4349" y="9705"/>
                </a:lnTo>
                <a:lnTo>
                  <a:pt x="4347" y="9747"/>
                </a:lnTo>
                <a:lnTo>
                  <a:pt x="4345" y="9789"/>
                </a:lnTo>
                <a:lnTo>
                  <a:pt x="4344" y="9831"/>
                </a:lnTo>
                <a:lnTo>
                  <a:pt x="4344" y="9874"/>
                </a:lnTo>
                <a:lnTo>
                  <a:pt x="4346" y="9916"/>
                </a:lnTo>
                <a:lnTo>
                  <a:pt x="4348" y="9959"/>
                </a:lnTo>
                <a:lnTo>
                  <a:pt x="4351" y="10000"/>
                </a:lnTo>
                <a:lnTo>
                  <a:pt x="4355" y="10042"/>
                </a:lnTo>
                <a:lnTo>
                  <a:pt x="4360" y="10085"/>
                </a:lnTo>
                <a:lnTo>
                  <a:pt x="4368" y="10127"/>
                </a:lnTo>
                <a:lnTo>
                  <a:pt x="4375" y="10168"/>
                </a:lnTo>
                <a:lnTo>
                  <a:pt x="4383" y="10210"/>
                </a:lnTo>
                <a:lnTo>
                  <a:pt x="4394" y="10252"/>
                </a:lnTo>
                <a:lnTo>
                  <a:pt x="4404" y="10294"/>
                </a:lnTo>
                <a:lnTo>
                  <a:pt x="4417" y="10335"/>
                </a:lnTo>
                <a:lnTo>
                  <a:pt x="4430" y="10375"/>
                </a:lnTo>
                <a:lnTo>
                  <a:pt x="4444" y="10417"/>
                </a:lnTo>
                <a:lnTo>
                  <a:pt x="4459" y="10457"/>
                </a:lnTo>
                <a:lnTo>
                  <a:pt x="4474" y="10489"/>
                </a:lnTo>
                <a:lnTo>
                  <a:pt x="4488" y="10522"/>
                </a:lnTo>
                <a:lnTo>
                  <a:pt x="4503" y="10553"/>
                </a:lnTo>
                <a:lnTo>
                  <a:pt x="4519" y="10584"/>
                </a:lnTo>
                <a:lnTo>
                  <a:pt x="4536" y="10614"/>
                </a:lnTo>
                <a:lnTo>
                  <a:pt x="4552" y="10646"/>
                </a:lnTo>
                <a:lnTo>
                  <a:pt x="4570" y="10675"/>
                </a:lnTo>
                <a:lnTo>
                  <a:pt x="4589" y="10705"/>
                </a:lnTo>
                <a:lnTo>
                  <a:pt x="4608" y="10735"/>
                </a:lnTo>
                <a:lnTo>
                  <a:pt x="4627" y="10763"/>
                </a:lnTo>
                <a:lnTo>
                  <a:pt x="4646" y="10791"/>
                </a:lnTo>
                <a:lnTo>
                  <a:pt x="4667" y="10819"/>
                </a:lnTo>
                <a:lnTo>
                  <a:pt x="4688" y="10846"/>
                </a:lnTo>
                <a:lnTo>
                  <a:pt x="4710" y="10873"/>
                </a:lnTo>
                <a:lnTo>
                  <a:pt x="4732" y="10901"/>
                </a:lnTo>
                <a:lnTo>
                  <a:pt x="4755" y="10927"/>
                </a:lnTo>
                <a:lnTo>
                  <a:pt x="4778" y="10952"/>
                </a:lnTo>
                <a:lnTo>
                  <a:pt x="4802" y="10977"/>
                </a:lnTo>
                <a:lnTo>
                  <a:pt x="4826" y="11002"/>
                </a:lnTo>
                <a:lnTo>
                  <a:pt x="4851" y="11026"/>
                </a:lnTo>
                <a:lnTo>
                  <a:pt x="4876" y="11049"/>
                </a:lnTo>
                <a:lnTo>
                  <a:pt x="4901" y="11072"/>
                </a:lnTo>
                <a:lnTo>
                  <a:pt x="4927" y="11095"/>
                </a:lnTo>
                <a:lnTo>
                  <a:pt x="4954" y="11117"/>
                </a:lnTo>
                <a:lnTo>
                  <a:pt x="4981" y="11138"/>
                </a:lnTo>
                <a:lnTo>
                  <a:pt x="5008" y="11159"/>
                </a:lnTo>
                <a:lnTo>
                  <a:pt x="5036" y="11179"/>
                </a:lnTo>
                <a:lnTo>
                  <a:pt x="5064" y="11198"/>
                </a:lnTo>
                <a:lnTo>
                  <a:pt x="5092" y="11218"/>
                </a:lnTo>
                <a:lnTo>
                  <a:pt x="5122" y="11236"/>
                </a:lnTo>
                <a:lnTo>
                  <a:pt x="5151" y="11254"/>
                </a:lnTo>
                <a:lnTo>
                  <a:pt x="5180" y="11271"/>
                </a:lnTo>
                <a:lnTo>
                  <a:pt x="5209" y="11288"/>
                </a:lnTo>
                <a:lnTo>
                  <a:pt x="5240" y="11304"/>
                </a:lnTo>
                <a:lnTo>
                  <a:pt x="5271" y="11319"/>
                </a:lnTo>
                <a:lnTo>
                  <a:pt x="5301" y="11333"/>
                </a:lnTo>
                <a:lnTo>
                  <a:pt x="5332" y="11348"/>
                </a:lnTo>
                <a:lnTo>
                  <a:pt x="5364" y="11361"/>
                </a:lnTo>
                <a:lnTo>
                  <a:pt x="5395" y="11374"/>
                </a:lnTo>
                <a:lnTo>
                  <a:pt x="5428" y="11385"/>
                </a:lnTo>
                <a:lnTo>
                  <a:pt x="5460" y="11397"/>
                </a:lnTo>
                <a:lnTo>
                  <a:pt x="5492" y="11407"/>
                </a:lnTo>
                <a:lnTo>
                  <a:pt x="5525" y="11417"/>
                </a:lnTo>
                <a:lnTo>
                  <a:pt x="5558" y="11426"/>
                </a:lnTo>
                <a:lnTo>
                  <a:pt x="5590" y="11433"/>
                </a:lnTo>
                <a:lnTo>
                  <a:pt x="5624" y="11442"/>
                </a:lnTo>
                <a:lnTo>
                  <a:pt x="5657" y="11448"/>
                </a:lnTo>
                <a:lnTo>
                  <a:pt x="5692" y="11454"/>
                </a:lnTo>
                <a:lnTo>
                  <a:pt x="5725" y="11459"/>
                </a:lnTo>
                <a:lnTo>
                  <a:pt x="5759" y="11464"/>
                </a:lnTo>
                <a:lnTo>
                  <a:pt x="5793" y="11467"/>
                </a:lnTo>
                <a:lnTo>
                  <a:pt x="5827" y="11470"/>
                </a:lnTo>
                <a:lnTo>
                  <a:pt x="5862" y="11472"/>
                </a:lnTo>
                <a:lnTo>
                  <a:pt x="5896" y="11473"/>
                </a:lnTo>
                <a:lnTo>
                  <a:pt x="5931" y="11473"/>
                </a:lnTo>
                <a:lnTo>
                  <a:pt x="5965" y="11473"/>
                </a:lnTo>
                <a:lnTo>
                  <a:pt x="6001" y="11471"/>
                </a:lnTo>
                <a:lnTo>
                  <a:pt x="6035" y="11469"/>
                </a:lnTo>
                <a:lnTo>
                  <a:pt x="6071" y="11466"/>
                </a:lnTo>
                <a:lnTo>
                  <a:pt x="6105" y="11461"/>
                </a:lnTo>
                <a:lnTo>
                  <a:pt x="6141" y="11457"/>
                </a:lnTo>
                <a:lnTo>
                  <a:pt x="6175" y="11451"/>
                </a:lnTo>
                <a:lnTo>
                  <a:pt x="6211" y="11445"/>
                </a:lnTo>
                <a:lnTo>
                  <a:pt x="6246" y="11436"/>
                </a:lnTo>
                <a:lnTo>
                  <a:pt x="6279" y="11426"/>
                </a:lnTo>
                <a:lnTo>
                  <a:pt x="6310" y="11413"/>
                </a:lnTo>
                <a:lnTo>
                  <a:pt x="6341" y="11401"/>
                </a:lnTo>
                <a:lnTo>
                  <a:pt x="6373" y="11387"/>
                </a:lnTo>
                <a:lnTo>
                  <a:pt x="6403" y="11374"/>
                </a:lnTo>
                <a:lnTo>
                  <a:pt x="6434" y="11359"/>
                </a:lnTo>
                <a:lnTo>
                  <a:pt x="6463" y="11343"/>
                </a:lnTo>
                <a:lnTo>
                  <a:pt x="6494" y="11327"/>
                </a:lnTo>
                <a:lnTo>
                  <a:pt x="6522" y="11310"/>
                </a:lnTo>
                <a:lnTo>
                  <a:pt x="6551" y="11293"/>
                </a:lnTo>
                <a:lnTo>
                  <a:pt x="6579" y="11275"/>
                </a:lnTo>
                <a:lnTo>
                  <a:pt x="6606" y="11256"/>
                </a:lnTo>
                <a:lnTo>
                  <a:pt x="6635" y="11237"/>
                </a:lnTo>
                <a:lnTo>
                  <a:pt x="6661" y="11217"/>
                </a:lnTo>
                <a:lnTo>
                  <a:pt x="6687" y="11196"/>
                </a:lnTo>
                <a:lnTo>
                  <a:pt x="6713" y="11175"/>
                </a:lnTo>
                <a:lnTo>
                  <a:pt x="6738" y="11154"/>
                </a:lnTo>
                <a:lnTo>
                  <a:pt x="6763" y="11132"/>
                </a:lnTo>
                <a:lnTo>
                  <a:pt x="6787" y="11110"/>
                </a:lnTo>
                <a:lnTo>
                  <a:pt x="6810" y="11087"/>
                </a:lnTo>
                <a:lnTo>
                  <a:pt x="6833" y="11063"/>
                </a:lnTo>
                <a:lnTo>
                  <a:pt x="6856" y="11038"/>
                </a:lnTo>
                <a:lnTo>
                  <a:pt x="6878" y="11014"/>
                </a:lnTo>
                <a:lnTo>
                  <a:pt x="6899" y="10989"/>
                </a:lnTo>
                <a:lnTo>
                  <a:pt x="6920" y="10963"/>
                </a:lnTo>
                <a:lnTo>
                  <a:pt x="6940" y="10938"/>
                </a:lnTo>
                <a:lnTo>
                  <a:pt x="6958" y="10911"/>
                </a:lnTo>
                <a:lnTo>
                  <a:pt x="6977" y="10885"/>
                </a:lnTo>
                <a:lnTo>
                  <a:pt x="6995" y="10858"/>
                </a:lnTo>
                <a:lnTo>
                  <a:pt x="7013" y="10831"/>
                </a:lnTo>
                <a:lnTo>
                  <a:pt x="7029" y="10802"/>
                </a:lnTo>
                <a:lnTo>
                  <a:pt x="7045" y="10774"/>
                </a:lnTo>
                <a:lnTo>
                  <a:pt x="7060" y="10746"/>
                </a:lnTo>
                <a:lnTo>
                  <a:pt x="7074" y="10717"/>
                </a:lnTo>
                <a:lnTo>
                  <a:pt x="7088" y="10688"/>
                </a:lnTo>
                <a:lnTo>
                  <a:pt x="7101" y="10658"/>
                </a:lnTo>
                <a:lnTo>
                  <a:pt x="7113" y="10628"/>
                </a:lnTo>
                <a:lnTo>
                  <a:pt x="7124" y="10599"/>
                </a:lnTo>
                <a:lnTo>
                  <a:pt x="7136" y="10569"/>
                </a:lnTo>
                <a:lnTo>
                  <a:pt x="7145" y="10537"/>
                </a:lnTo>
                <a:lnTo>
                  <a:pt x="7155" y="10507"/>
                </a:lnTo>
                <a:lnTo>
                  <a:pt x="7162" y="10476"/>
                </a:lnTo>
                <a:lnTo>
                  <a:pt x="7169" y="10444"/>
                </a:lnTo>
                <a:lnTo>
                  <a:pt x="7177" y="10413"/>
                </a:lnTo>
                <a:lnTo>
                  <a:pt x="7182" y="10382"/>
                </a:lnTo>
                <a:lnTo>
                  <a:pt x="7187" y="10350"/>
                </a:lnTo>
                <a:lnTo>
                  <a:pt x="7190" y="10318"/>
                </a:lnTo>
                <a:lnTo>
                  <a:pt x="7193" y="10287"/>
                </a:lnTo>
                <a:lnTo>
                  <a:pt x="7195" y="10254"/>
                </a:lnTo>
                <a:lnTo>
                  <a:pt x="7197" y="10222"/>
                </a:lnTo>
                <a:lnTo>
                  <a:pt x="7198" y="10189"/>
                </a:lnTo>
                <a:lnTo>
                  <a:pt x="7197" y="10157"/>
                </a:lnTo>
                <a:lnTo>
                  <a:pt x="7194" y="10125"/>
                </a:lnTo>
                <a:lnTo>
                  <a:pt x="7192" y="10092"/>
                </a:lnTo>
                <a:lnTo>
                  <a:pt x="7188" y="10060"/>
                </a:lnTo>
                <a:lnTo>
                  <a:pt x="7184" y="10026"/>
                </a:lnTo>
                <a:lnTo>
                  <a:pt x="7179" y="9994"/>
                </a:lnTo>
                <a:lnTo>
                  <a:pt x="7171" y="9962"/>
                </a:lnTo>
                <a:lnTo>
                  <a:pt x="7164" y="9928"/>
                </a:lnTo>
                <a:lnTo>
                  <a:pt x="7156" y="9896"/>
                </a:lnTo>
                <a:lnTo>
                  <a:pt x="7145" y="9864"/>
                </a:lnTo>
                <a:lnTo>
                  <a:pt x="7135" y="9831"/>
                </a:lnTo>
                <a:lnTo>
                  <a:pt x="7123" y="9799"/>
                </a:lnTo>
                <a:lnTo>
                  <a:pt x="7110" y="9766"/>
                </a:lnTo>
                <a:lnTo>
                  <a:pt x="7099" y="9744"/>
                </a:lnTo>
                <a:lnTo>
                  <a:pt x="7087" y="9724"/>
                </a:lnTo>
                <a:lnTo>
                  <a:pt x="7074" y="9703"/>
                </a:lnTo>
                <a:lnTo>
                  <a:pt x="7062" y="9683"/>
                </a:lnTo>
                <a:lnTo>
                  <a:pt x="7048" y="9662"/>
                </a:lnTo>
                <a:lnTo>
                  <a:pt x="7034" y="9643"/>
                </a:lnTo>
                <a:lnTo>
                  <a:pt x="7004" y="9605"/>
                </a:lnTo>
                <a:lnTo>
                  <a:pt x="6973" y="9569"/>
                </a:lnTo>
                <a:lnTo>
                  <a:pt x="6941" y="9534"/>
                </a:lnTo>
                <a:lnTo>
                  <a:pt x="6907" y="9501"/>
                </a:lnTo>
                <a:lnTo>
                  <a:pt x="6872" y="9471"/>
                </a:lnTo>
                <a:lnTo>
                  <a:pt x="6836" y="9442"/>
                </a:lnTo>
                <a:lnTo>
                  <a:pt x="6801" y="9415"/>
                </a:lnTo>
                <a:lnTo>
                  <a:pt x="6765" y="9391"/>
                </a:lnTo>
                <a:lnTo>
                  <a:pt x="6729" y="9368"/>
                </a:lnTo>
                <a:lnTo>
                  <a:pt x="6693" y="9350"/>
                </a:lnTo>
                <a:lnTo>
                  <a:pt x="6659" y="9332"/>
                </a:lnTo>
                <a:lnTo>
                  <a:pt x="6624" y="9317"/>
                </a:lnTo>
                <a:lnTo>
                  <a:pt x="6592" y="9305"/>
                </a:lnTo>
                <a:lnTo>
                  <a:pt x="6570" y="9294"/>
                </a:lnTo>
                <a:lnTo>
                  <a:pt x="6548" y="9285"/>
                </a:lnTo>
                <a:lnTo>
                  <a:pt x="6527" y="9276"/>
                </a:lnTo>
                <a:lnTo>
                  <a:pt x="6506" y="9268"/>
                </a:lnTo>
                <a:lnTo>
                  <a:pt x="6484" y="9260"/>
                </a:lnTo>
                <a:lnTo>
                  <a:pt x="6463" y="9254"/>
                </a:lnTo>
                <a:lnTo>
                  <a:pt x="6443" y="9247"/>
                </a:lnTo>
                <a:lnTo>
                  <a:pt x="6422" y="9242"/>
                </a:lnTo>
                <a:lnTo>
                  <a:pt x="6401" y="9238"/>
                </a:lnTo>
                <a:lnTo>
                  <a:pt x="6380" y="9234"/>
                </a:lnTo>
                <a:lnTo>
                  <a:pt x="6359" y="9230"/>
                </a:lnTo>
                <a:lnTo>
                  <a:pt x="6339" y="9227"/>
                </a:lnTo>
                <a:lnTo>
                  <a:pt x="6318" y="9225"/>
                </a:lnTo>
                <a:lnTo>
                  <a:pt x="6297" y="9224"/>
                </a:lnTo>
                <a:lnTo>
                  <a:pt x="6258" y="9223"/>
                </a:lnTo>
                <a:lnTo>
                  <a:pt x="6218" y="9224"/>
                </a:lnTo>
                <a:lnTo>
                  <a:pt x="6178" y="9229"/>
                </a:lnTo>
                <a:lnTo>
                  <a:pt x="6139" y="9235"/>
                </a:lnTo>
                <a:lnTo>
                  <a:pt x="6100" y="9243"/>
                </a:lnTo>
                <a:lnTo>
                  <a:pt x="6062" y="9254"/>
                </a:lnTo>
                <a:lnTo>
                  <a:pt x="6025" y="9266"/>
                </a:lnTo>
                <a:lnTo>
                  <a:pt x="5987" y="9281"/>
                </a:lnTo>
                <a:lnTo>
                  <a:pt x="5951" y="9297"/>
                </a:lnTo>
                <a:lnTo>
                  <a:pt x="5914" y="9316"/>
                </a:lnTo>
                <a:lnTo>
                  <a:pt x="5879" y="9336"/>
                </a:lnTo>
                <a:lnTo>
                  <a:pt x="5843" y="9358"/>
                </a:lnTo>
                <a:lnTo>
                  <a:pt x="5809" y="9382"/>
                </a:lnTo>
                <a:lnTo>
                  <a:pt x="5774" y="9407"/>
                </a:lnTo>
                <a:lnTo>
                  <a:pt x="5741" y="9434"/>
                </a:lnTo>
                <a:lnTo>
                  <a:pt x="5708" y="9461"/>
                </a:lnTo>
                <a:lnTo>
                  <a:pt x="5676" y="9492"/>
                </a:lnTo>
                <a:lnTo>
                  <a:pt x="5644" y="9522"/>
                </a:lnTo>
                <a:lnTo>
                  <a:pt x="5613" y="9553"/>
                </a:lnTo>
                <a:lnTo>
                  <a:pt x="5582" y="9587"/>
                </a:lnTo>
                <a:lnTo>
                  <a:pt x="5553" y="9621"/>
                </a:lnTo>
                <a:lnTo>
                  <a:pt x="5524" y="9656"/>
                </a:lnTo>
                <a:lnTo>
                  <a:pt x="5494" y="9692"/>
                </a:lnTo>
                <a:lnTo>
                  <a:pt x="5466" y="9729"/>
                </a:lnTo>
                <a:lnTo>
                  <a:pt x="5439" y="9766"/>
                </a:lnTo>
                <a:lnTo>
                  <a:pt x="5435" y="9734"/>
                </a:lnTo>
                <a:lnTo>
                  <a:pt x="5431" y="9703"/>
                </a:lnTo>
                <a:lnTo>
                  <a:pt x="5429" y="9671"/>
                </a:lnTo>
                <a:lnTo>
                  <a:pt x="5429" y="9642"/>
                </a:lnTo>
                <a:lnTo>
                  <a:pt x="5429" y="9612"/>
                </a:lnTo>
                <a:lnTo>
                  <a:pt x="5430" y="9584"/>
                </a:lnTo>
                <a:lnTo>
                  <a:pt x="5433" y="9555"/>
                </a:lnTo>
                <a:lnTo>
                  <a:pt x="5437" y="9528"/>
                </a:lnTo>
                <a:lnTo>
                  <a:pt x="5442" y="9501"/>
                </a:lnTo>
                <a:lnTo>
                  <a:pt x="5448" y="9475"/>
                </a:lnTo>
                <a:lnTo>
                  <a:pt x="5456" y="9450"/>
                </a:lnTo>
                <a:lnTo>
                  <a:pt x="5464" y="9425"/>
                </a:lnTo>
                <a:lnTo>
                  <a:pt x="5472" y="9401"/>
                </a:lnTo>
                <a:lnTo>
                  <a:pt x="5483" y="9377"/>
                </a:lnTo>
                <a:lnTo>
                  <a:pt x="5494" y="9354"/>
                </a:lnTo>
                <a:lnTo>
                  <a:pt x="5507" y="9332"/>
                </a:lnTo>
                <a:lnTo>
                  <a:pt x="5519" y="9310"/>
                </a:lnTo>
                <a:lnTo>
                  <a:pt x="5534" y="9289"/>
                </a:lnTo>
                <a:lnTo>
                  <a:pt x="5549" y="9269"/>
                </a:lnTo>
                <a:lnTo>
                  <a:pt x="5564" y="9249"/>
                </a:lnTo>
                <a:lnTo>
                  <a:pt x="5581" y="9230"/>
                </a:lnTo>
                <a:lnTo>
                  <a:pt x="5598" y="9212"/>
                </a:lnTo>
                <a:lnTo>
                  <a:pt x="5615" y="9194"/>
                </a:lnTo>
                <a:lnTo>
                  <a:pt x="5634" y="9176"/>
                </a:lnTo>
                <a:lnTo>
                  <a:pt x="5654" y="9160"/>
                </a:lnTo>
                <a:lnTo>
                  <a:pt x="5674" y="9144"/>
                </a:lnTo>
                <a:lnTo>
                  <a:pt x="5695" y="9128"/>
                </a:lnTo>
                <a:lnTo>
                  <a:pt x="5716" y="9114"/>
                </a:lnTo>
                <a:lnTo>
                  <a:pt x="5738" y="9099"/>
                </a:lnTo>
                <a:lnTo>
                  <a:pt x="5761" y="9085"/>
                </a:lnTo>
                <a:lnTo>
                  <a:pt x="5783" y="9073"/>
                </a:lnTo>
                <a:lnTo>
                  <a:pt x="5807" y="9060"/>
                </a:lnTo>
                <a:lnTo>
                  <a:pt x="5831" y="9048"/>
                </a:lnTo>
                <a:lnTo>
                  <a:pt x="5855" y="9036"/>
                </a:lnTo>
                <a:lnTo>
                  <a:pt x="5880" y="9026"/>
                </a:lnTo>
                <a:lnTo>
                  <a:pt x="5905" y="9017"/>
                </a:lnTo>
                <a:lnTo>
                  <a:pt x="5930" y="9006"/>
                </a:lnTo>
                <a:lnTo>
                  <a:pt x="5956" y="8998"/>
                </a:lnTo>
                <a:lnTo>
                  <a:pt x="5982" y="8989"/>
                </a:lnTo>
                <a:lnTo>
                  <a:pt x="6008" y="8981"/>
                </a:lnTo>
                <a:lnTo>
                  <a:pt x="6061" y="8967"/>
                </a:lnTo>
                <a:lnTo>
                  <a:pt x="6116" y="8956"/>
                </a:lnTo>
                <a:lnTo>
                  <a:pt x="6170" y="8947"/>
                </a:lnTo>
                <a:lnTo>
                  <a:pt x="6225" y="8939"/>
                </a:lnTo>
                <a:lnTo>
                  <a:pt x="6280" y="8934"/>
                </a:lnTo>
                <a:lnTo>
                  <a:pt x="6335" y="8932"/>
                </a:lnTo>
                <a:lnTo>
                  <a:pt x="6389" y="8931"/>
                </a:lnTo>
                <a:lnTo>
                  <a:pt x="6444" y="8933"/>
                </a:lnTo>
                <a:lnTo>
                  <a:pt x="6497" y="8936"/>
                </a:lnTo>
                <a:lnTo>
                  <a:pt x="6549" y="8941"/>
                </a:lnTo>
                <a:lnTo>
                  <a:pt x="6599" y="8950"/>
                </a:lnTo>
                <a:lnTo>
                  <a:pt x="6649" y="8959"/>
                </a:lnTo>
                <a:lnTo>
                  <a:pt x="6691" y="8971"/>
                </a:lnTo>
                <a:lnTo>
                  <a:pt x="6733" y="8984"/>
                </a:lnTo>
                <a:lnTo>
                  <a:pt x="6774" y="8999"/>
                </a:lnTo>
                <a:lnTo>
                  <a:pt x="6813" y="9015"/>
                </a:lnTo>
                <a:lnTo>
                  <a:pt x="6852" y="9033"/>
                </a:lnTo>
                <a:lnTo>
                  <a:pt x="6889" y="9053"/>
                </a:lnTo>
                <a:lnTo>
                  <a:pt x="6927" y="9074"/>
                </a:lnTo>
                <a:lnTo>
                  <a:pt x="6963" y="9096"/>
                </a:lnTo>
                <a:lnTo>
                  <a:pt x="6997" y="9120"/>
                </a:lnTo>
                <a:lnTo>
                  <a:pt x="7030" y="9145"/>
                </a:lnTo>
                <a:lnTo>
                  <a:pt x="7063" y="9171"/>
                </a:lnTo>
                <a:lnTo>
                  <a:pt x="7094" y="9198"/>
                </a:lnTo>
                <a:lnTo>
                  <a:pt x="7126" y="9226"/>
                </a:lnTo>
                <a:lnTo>
                  <a:pt x="7155" y="9257"/>
                </a:lnTo>
                <a:lnTo>
                  <a:pt x="7183" y="9287"/>
                </a:lnTo>
                <a:lnTo>
                  <a:pt x="7211" y="9319"/>
                </a:lnTo>
                <a:lnTo>
                  <a:pt x="7237" y="9352"/>
                </a:lnTo>
                <a:lnTo>
                  <a:pt x="7262" y="9386"/>
                </a:lnTo>
                <a:lnTo>
                  <a:pt x="7287" y="9421"/>
                </a:lnTo>
                <a:lnTo>
                  <a:pt x="7310" y="9456"/>
                </a:lnTo>
                <a:lnTo>
                  <a:pt x="7333" y="9493"/>
                </a:lnTo>
                <a:lnTo>
                  <a:pt x="7354" y="9530"/>
                </a:lnTo>
                <a:lnTo>
                  <a:pt x="7375" y="9569"/>
                </a:lnTo>
                <a:lnTo>
                  <a:pt x="7394" y="9608"/>
                </a:lnTo>
                <a:lnTo>
                  <a:pt x="7413" y="9646"/>
                </a:lnTo>
                <a:lnTo>
                  <a:pt x="7430" y="9687"/>
                </a:lnTo>
                <a:lnTo>
                  <a:pt x="7446" y="9728"/>
                </a:lnTo>
                <a:lnTo>
                  <a:pt x="7462" y="9768"/>
                </a:lnTo>
                <a:lnTo>
                  <a:pt x="7476" y="9810"/>
                </a:lnTo>
                <a:lnTo>
                  <a:pt x="7489" y="9853"/>
                </a:lnTo>
                <a:lnTo>
                  <a:pt x="7501" y="9896"/>
                </a:lnTo>
                <a:lnTo>
                  <a:pt x="7513" y="9939"/>
                </a:lnTo>
                <a:lnTo>
                  <a:pt x="7522" y="9993"/>
                </a:lnTo>
                <a:lnTo>
                  <a:pt x="7531" y="10046"/>
                </a:lnTo>
                <a:lnTo>
                  <a:pt x="7536" y="10101"/>
                </a:lnTo>
                <a:lnTo>
                  <a:pt x="7540" y="10154"/>
                </a:lnTo>
                <a:lnTo>
                  <a:pt x="7542" y="10208"/>
                </a:lnTo>
                <a:lnTo>
                  <a:pt x="7542" y="10261"/>
                </a:lnTo>
                <a:lnTo>
                  <a:pt x="7540" y="10315"/>
                </a:lnTo>
                <a:lnTo>
                  <a:pt x="7537" y="10367"/>
                </a:lnTo>
                <a:lnTo>
                  <a:pt x="7531" y="10420"/>
                </a:lnTo>
                <a:lnTo>
                  <a:pt x="7523" y="10471"/>
                </a:lnTo>
                <a:lnTo>
                  <a:pt x="7514" y="10524"/>
                </a:lnTo>
                <a:lnTo>
                  <a:pt x="7502" y="10575"/>
                </a:lnTo>
                <a:lnTo>
                  <a:pt x="7490" y="10626"/>
                </a:lnTo>
                <a:lnTo>
                  <a:pt x="7475" y="10676"/>
                </a:lnTo>
                <a:lnTo>
                  <a:pt x="7459" y="10725"/>
                </a:lnTo>
                <a:lnTo>
                  <a:pt x="7441" y="10774"/>
                </a:lnTo>
                <a:lnTo>
                  <a:pt x="7421" y="10822"/>
                </a:lnTo>
                <a:lnTo>
                  <a:pt x="7400" y="10870"/>
                </a:lnTo>
                <a:lnTo>
                  <a:pt x="7377" y="10916"/>
                </a:lnTo>
                <a:lnTo>
                  <a:pt x="7352" y="10963"/>
                </a:lnTo>
                <a:lnTo>
                  <a:pt x="7326" y="11008"/>
                </a:lnTo>
                <a:lnTo>
                  <a:pt x="7298" y="11052"/>
                </a:lnTo>
                <a:lnTo>
                  <a:pt x="7269" y="11096"/>
                </a:lnTo>
                <a:lnTo>
                  <a:pt x="7237" y="11138"/>
                </a:lnTo>
                <a:lnTo>
                  <a:pt x="7205" y="11179"/>
                </a:lnTo>
                <a:lnTo>
                  <a:pt x="7171" y="11219"/>
                </a:lnTo>
                <a:lnTo>
                  <a:pt x="7136" y="11259"/>
                </a:lnTo>
                <a:lnTo>
                  <a:pt x="7098" y="11296"/>
                </a:lnTo>
                <a:lnTo>
                  <a:pt x="7061" y="11334"/>
                </a:lnTo>
                <a:lnTo>
                  <a:pt x="7021" y="11370"/>
                </a:lnTo>
                <a:lnTo>
                  <a:pt x="6979" y="11404"/>
                </a:lnTo>
                <a:lnTo>
                  <a:pt x="6938" y="11436"/>
                </a:lnTo>
                <a:lnTo>
                  <a:pt x="6888" y="11474"/>
                </a:lnTo>
                <a:lnTo>
                  <a:pt x="6838" y="11508"/>
                </a:lnTo>
                <a:lnTo>
                  <a:pt x="6788" y="11541"/>
                </a:lnTo>
                <a:lnTo>
                  <a:pt x="6737" y="11572"/>
                </a:lnTo>
                <a:lnTo>
                  <a:pt x="6686" y="11600"/>
                </a:lnTo>
                <a:lnTo>
                  <a:pt x="6635" y="11628"/>
                </a:lnTo>
                <a:lnTo>
                  <a:pt x="6582" y="11653"/>
                </a:lnTo>
                <a:lnTo>
                  <a:pt x="6529" y="11676"/>
                </a:lnTo>
                <a:lnTo>
                  <a:pt x="6476" y="11696"/>
                </a:lnTo>
                <a:lnTo>
                  <a:pt x="6423" y="11715"/>
                </a:lnTo>
                <a:lnTo>
                  <a:pt x="6368" y="11732"/>
                </a:lnTo>
                <a:lnTo>
                  <a:pt x="6314" y="11748"/>
                </a:lnTo>
                <a:lnTo>
                  <a:pt x="6260" y="11761"/>
                </a:lnTo>
                <a:lnTo>
                  <a:pt x="6204" y="11773"/>
                </a:lnTo>
                <a:lnTo>
                  <a:pt x="6150" y="11782"/>
                </a:lnTo>
                <a:lnTo>
                  <a:pt x="6095" y="11789"/>
                </a:lnTo>
                <a:lnTo>
                  <a:pt x="6039" y="11796"/>
                </a:lnTo>
                <a:lnTo>
                  <a:pt x="5983" y="11800"/>
                </a:lnTo>
                <a:lnTo>
                  <a:pt x="5928" y="11802"/>
                </a:lnTo>
                <a:lnTo>
                  <a:pt x="5872" y="11802"/>
                </a:lnTo>
                <a:lnTo>
                  <a:pt x="5816" y="11800"/>
                </a:lnTo>
                <a:lnTo>
                  <a:pt x="5761" y="11797"/>
                </a:lnTo>
                <a:lnTo>
                  <a:pt x="5704" y="11792"/>
                </a:lnTo>
                <a:lnTo>
                  <a:pt x="5649" y="11785"/>
                </a:lnTo>
                <a:lnTo>
                  <a:pt x="5594" y="11777"/>
                </a:lnTo>
                <a:lnTo>
                  <a:pt x="5537" y="11766"/>
                </a:lnTo>
                <a:lnTo>
                  <a:pt x="5482" y="11754"/>
                </a:lnTo>
                <a:lnTo>
                  <a:pt x="5428" y="11740"/>
                </a:lnTo>
                <a:lnTo>
                  <a:pt x="5372" y="11725"/>
                </a:lnTo>
                <a:lnTo>
                  <a:pt x="5318" y="11707"/>
                </a:lnTo>
                <a:lnTo>
                  <a:pt x="5263" y="11688"/>
                </a:lnTo>
                <a:lnTo>
                  <a:pt x="5208" y="11667"/>
                </a:lnTo>
                <a:lnTo>
                  <a:pt x="5169" y="11651"/>
                </a:lnTo>
                <a:lnTo>
                  <a:pt x="5129" y="11633"/>
                </a:lnTo>
                <a:lnTo>
                  <a:pt x="5090" y="11615"/>
                </a:lnTo>
                <a:lnTo>
                  <a:pt x="5052" y="11595"/>
                </a:lnTo>
                <a:lnTo>
                  <a:pt x="5014" y="11575"/>
                </a:lnTo>
                <a:lnTo>
                  <a:pt x="4976" y="11555"/>
                </a:lnTo>
                <a:lnTo>
                  <a:pt x="4940" y="11534"/>
                </a:lnTo>
                <a:lnTo>
                  <a:pt x="4904" y="11512"/>
                </a:lnTo>
                <a:lnTo>
                  <a:pt x="4869" y="11489"/>
                </a:lnTo>
                <a:lnTo>
                  <a:pt x="4834" y="11465"/>
                </a:lnTo>
                <a:lnTo>
                  <a:pt x="4800" y="11441"/>
                </a:lnTo>
                <a:lnTo>
                  <a:pt x="4766" y="11416"/>
                </a:lnTo>
                <a:lnTo>
                  <a:pt x="4733" y="11390"/>
                </a:lnTo>
                <a:lnTo>
                  <a:pt x="4702" y="11363"/>
                </a:lnTo>
                <a:lnTo>
                  <a:pt x="4669" y="11336"/>
                </a:lnTo>
                <a:lnTo>
                  <a:pt x="4639" y="11309"/>
                </a:lnTo>
                <a:lnTo>
                  <a:pt x="4609" y="11281"/>
                </a:lnTo>
                <a:lnTo>
                  <a:pt x="4580" y="11252"/>
                </a:lnTo>
                <a:lnTo>
                  <a:pt x="4550" y="11222"/>
                </a:lnTo>
                <a:lnTo>
                  <a:pt x="4522" y="11192"/>
                </a:lnTo>
                <a:lnTo>
                  <a:pt x="4494" y="11161"/>
                </a:lnTo>
                <a:lnTo>
                  <a:pt x="4468" y="11129"/>
                </a:lnTo>
                <a:lnTo>
                  <a:pt x="4442" y="11098"/>
                </a:lnTo>
                <a:lnTo>
                  <a:pt x="4416" y="11066"/>
                </a:lnTo>
                <a:lnTo>
                  <a:pt x="4391" y="11032"/>
                </a:lnTo>
                <a:lnTo>
                  <a:pt x="4367" y="10999"/>
                </a:lnTo>
                <a:lnTo>
                  <a:pt x="4344" y="10965"/>
                </a:lnTo>
                <a:lnTo>
                  <a:pt x="4321" y="10931"/>
                </a:lnTo>
                <a:lnTo>
                  <a:pt x="4299" y="10896"/>
                </a:lnTo>
                <a:lnTo>
                  <a:pt x="4277" y="10861"/>
                </a:lnTo>
                <a:lnTo>
                  <a:pt x="4257" y="10824"/>
                </a:lnTo>
                <a:lnTo>
                  <a:pt x="4237" y="10789"/>
                </a:lnTo>
                <a:lnTo>
                  <a:pt x="4217" y="10752"/>
                </a:lnTo>
                <a:lnTo>
                  <a:pt x="4198" y="10715"/>
                </a:lnTo>
                <a:lnTo>
                  <a:pt x="4181" y="10677"/>
                </a:lnTo>
                <a:lnTo>
                  <a:pt x="4164" y="10640"/>
                </a:lnTo>
                <a:lnTo>
                  <a:pt x="4147" y="10601"/>
                </a:lnTo>
                <a:lnTo>
                  <a:pt x="4133" y="10562"/>
                </a:lnTo>
                <a:lnTo>
                  <a:pt x="4117" y="10524"/>
                </a:lnTo>
                <a:lnTo>
                  <a:pt x="4103" y="10485"/>
                </a:lnTo>
                <a:lnTo>
                  <a:pt x="4090" y="10445"/>
                </a:lnTo>
                <a:lnTo>
                  <a:pt x="4077" y="10406"/>
                </a:lnTo>
                <a:lnTo>
                  <a:pt x="4066" y="10365"/>
                </a:lnTo>
                <a:lnTo>
                  <a:pt x="4054" y="10324"/>
                </a:lnTo>
                <a:lnTo>
                  <a:pt x="4044" y="10283"/>
                </a:lnTo>
                <a:lnTo>
                  <a:pt x="4034" y="10243"/>
                </a:lnTo>
                <a:lnTo>
                  <a:pt x="4026" y="10202"/>
                </a:lnTo>
                <a:lnTo>
                  <a:pt x="4018" y="10160"/>
                </a:lnTo>
                <a:lnTo>
                  <a:pt x="4010" y="10118"/>
                </a:lnTo>
                <a:lnTo>
                  <a:pt x="4004" y="10077"/>
                </a:lnTo>
                <a:lnTo>
                  <a:pt x="3999" y="10035"/>
                </a:lnTo>
                <a:lnTo>
                  <a:pt x="3994" y="9993"/>
                </a:lnTo>
                <a:lnTo>
                  <a:pt x="3990" y="9950"/>
                </a:lnTo>
                <a:lnTo>
                  <a:pt x="3986" y="9907"/>
                </a:lnTo>
                <a:lnTo>
                  <a:pt x="3984" y="9865"/>
                </a:lnTo>
                <a:lnTo>
                  <a:pt x="3982" y="9823"/>
                </a:lnTo>
                <a:lnTo>
                  <a:pt x="3981" y="9780"/>
                </a:lnTo>
                <a:lnTo>
                  <a:pt x="3981" y="9736"/>
                </a:lnTo>
                <a:lnTo>
                  <a:pt x="3982" y="9693"/>
                </a:lnTo>
                <a:lnTo>
                  <a:pt x="3984" y="9650"/>
                </a:lnTo>
                <a:lnTo>
                  <a:pt x="3986" y="9608"/>
                </a:lnTo>
                <a:lnTo>
                  <a:pt x="3990" y="9564"/>
                </a:lnTo>
                <a:lnTo>
                  <a:pt x="3994" y="9521"/>
                </a:lnTo>
                <a:lnTo>
                  <a:pt x="3999" y="9478"/>
                </a:lnTo>
                <a:lnTo>
                  <a:pt x="4004" y="9440"/>
                </a:lnTo>
                <a:lnTo>
                  <a:pt x="4010" y="9403"/>
                </a:lnTo>
                <a:lnTo>
                  <a:pt x="4018" y="9365"/>
                </a:lnTo>
                <a:lnTo>
                  <a:pt x="4026" y="9328"/>
                </a:lnTo>
                <a:lnTo>
                  <a:pt x="4034" y="9291"/>
                </a:lnTo>
                <a:lnTo>
                  <a:pt x="4043" y="9255"/>
                </a:lnTo>
                <a:lnTo>
                  <a:pt x="4053" y="9218"/>
                </a:lnTo>
                <a:lnTo>
                  <a:pt x="4063" y="9182"/>
                </a:lnTo>
                <a:lnTo>
                  <a:pt x="4074" y="9145"/>
                </a:lnTo>
                <a:lnTo>
                  <a:pt x="4086" y="9109"/>
                </a:lnTo>
                <a:lnTo>
                  <a:pt x="4098" y="9074"/>
                </a:lnTo>
                <a:lnTo>
                  <a:pt x="4111" y="9038"/>
                </a:lnTo>
                <a:lnTo>
                  <a:pt x="4124" y="9003"/>
                </a:lnTo>
                <a:lnTo>
                  <a:pt x="4138" y="8968"/>
                </a:lnTo>
                <a:lnTo>
                  <a:pt x="4152" y="8933"/>
                </a:lnTo>
                <a:lnTo>
                  <a:pt x="4168" y="8899"/>
                </a:lnTo>
                <a:lnTo>
                  <a:pt x="4184" y="8865"/>
                </a:lnTo>
                <a:lnTo>
                  <a:pt x="4200" y="8831"/>
                </a:lnTo>
                <a:lnTo>
                  <a:pt x="4217" y="8797"/>
                </a:lnTo>
                <a:lnTo>
                  <a:pt x="4235" y="8764"/>
                </a:lnTo>
                <a:lnTo>
                  <a:pt x="4253" y="8731"/>
                </a:lnTo>
                <a:lnTo>
                  <a:pt x="4271" y="8699"/>
                </a:lnTo>
                <a:lnTo>
                  <a:pt x="4291" y="8667"/>
                </a:lnTo>
                <a:lnTo>
                  <a:pt x="4311" y="8634"/>
                </a:lnTo>
                <a:lnTo>
                  <a:pt x="4331" y="8603"/>
                </a:lnTo>
                <a:lnTo>
                  <a:pt x="4352" y="8571"/>
                </a:lnTo>
                <a:lnTo>
                  <a:pt x="4374" y="8540"/>
                </a:lnTo>
                <a:lnTo>
                  <a:pt x="4396" y="8509"/>
                </a:lnTo>
                <a:lnTo>
                  <a:pt x="4418" y="8479"/>
                </a:lnTo>
                <a:lnTo>
                  <a:pt x="4441" y="8449"/>
                </a:lnTo>
                <a:lnTo>
                  <a:pt x="4465" y="8419"/>
                </a:lnTo>
                <a:lnTo>
                  <a:pt x="4489" y="8390"/>
                </a:lnTo>
                <a:lnTo>
                  <a:pt x="4513" y="8362"/>
                </a:lnTo>
                <a:lnTo>
                  <a:pt x="4538" y="8333"/>
                </a:lnTo>
                <a:lnTo>
                  <a:pt x="4564" y="8305"/>
                </a:lnTo>
                <a:lnTo>
                  <a:pt x="4590" y="8277"/>
                </a:lnTo>
                <a:lnTo>
                  <a:pt x="4616" y="8250"/>
                </a:lnTo>
                <a:lnTo>
                  <a:pt x="4643" y="8223"/>
                </a:lnTo>
                <a:lnTo>
                  <a:pt x="4670" y="8197"/>
                </a:lnTo>
                <a:lnTo>
                  <a:pt x="4699" y="8171"/>
                </a:lnTo>
                <a:lnTo>
                  <a:pt x="4727" y="8145"/>
                </a:lnTo>
                <a:lnTo>
                  <a:pt x="4756" y="8120"/>
                </a:lnTo>
                <a:lnTo>
                  <a:pt x="4785" y="8095"/>
                </a:lnTo>
                <a:lnTo>
                  <a:pt x="4816" y="8071"/>
                </a:lnTo>
                <a:lnTo>
                  <a:pt x="4845" y="8047"/>
                </a:lnTo>
                <a:lnTo>
                  <a:pt x="4876" y="8024"/>
                </a:lnTo>
                <a:lnTo>
                  <a:pt x="4907" y="8001"/>
                </a:lnTo>
                <a:lnTo>
                  <a:pt x="4939" y="7978"/>
                </a:lnTo>
                <a:lnTo>
                  <a:pt x="4970" y="7957"/>
                </a:lnTo>
                <a:lnTo>
                  <a:pt x="5002" y="7936"/>
                </a:lnTo>
                <a:lnTo>
                  <a:pt x="5036" y="7915"/>
                </a:lnTo>
                <a:lnTo>
                  <a:pt x="5068" y="7895"/>
                </a:lnTo>
                <a:lnTo>
                  <a:pt x="5103" y="7875"/>
                </a:lnTo>
                <a:lnTo>
                  <a:pt x="5136" y="7855"/>
                </a:lnTo>
                <a:lnTo>
                  <a:pt x="5171" y="7836"/>
                </a:lnTo>
                <a:lnTo>
                  <a:pt x="5205" y="7819"/>
                </a:lnTo>
                <a:lnTo>
                  <a:pt x="5241" y="7801"/>
                </a:lnTo>
                <a:lnTo>
                  <a:pt x="5276" y="7783"/>
                </a:lnTo>
                <a:lnTo>
                  <a:pt x="5312" y="7766"/>
                </a:lnTo>
                <a:lnTo>
                  <a:pt x="5348" y="7751"/>
                </a:lnTo>
                <a:lnTo>
                  <a:pt x="5385" y="7735"/>
                </a:lnTo>
                <a:lnTo>
                  <a:pt x="5421" y="7720"/>
                </a:lnTo>
                <a:lnTo>
                  <a:pt x="5459" y="7706"/>
                </a:lnTo>
                <a:lnTo>
                  <a:pt x="5496" y="7692"/>
                </a:lnTo>
                <a:lnTo>
                  <a:pt x="5554" y="7673"/>
                </a:lnTo>
                <a:lnTo>
                  <a:pt x="5610" y="7657"/>
                </a:lnTo>
                <a:lnTo>
                  <a:pt x="5668" y="7641"/>
                </a:lnTo>
                <a:lnTo>
                  <a:pt x="5724" y="7627"/>
                </a:lnTo>
                <a:lnTo>
                  <a:pt x="5782" y="7615"/>
                </a:lnTo>
                <a:lnTo>
                  <a:pt x="5839" y="7603"/>
                </a:lnTo>
                <a:lnTo>
                  <a:pt x="5896" y="7594"/>
                </a:lnTo>
                <a:lnTo>
                  <a:pt x="5954" y="7586"/>
                </a:lnTo>
                <a:lnTo>
                  <a:pt x="6011" y="7578"/>
                </a:lnTo>
                <a:lnTo>
                  <a:pt x="6069" y="7573"/>
                </a:lnTo>
                <a:lnTo>
                  <a:pt x="6126" y="7568"/>
                </a:lnTo>
                <a:lnTo>
                  <a:pt x="6184" y="7565"/>
                </a:lnTo>
                <a:lnTo>
                  <a:pt x="6241" y="7564"/>
                </a:lnTo>
                <a:lnTo>
                  <a:pt x="6298" y="7563"/>
                </a:lnTo>
                <a:lnTo>
                  <a:pt x="6355" y="7564"/>
                </a:lnTo>
                <a:lnTo>
                  <a:pt x="6412" y="7566"/>
                </a:lnTo>
                <a:lnTo>
                  <a:pt x="6469" y="7569"/>
                </a:lnTo>
                <a:lnTo>
                  <a:pt x="6526" y="7573"/>
                </a:lnTo>
                <a:lnTo>
                  <a:pt x="6582" y="7579"/>
                </a:lnTo>
                <a:lnTo>
                  <a:pt x="6638" y="7587"/>
                </a:lnTo>
                <a:lnTo>
                  <a:pt x="6694" y="7595"/>
                </a:lnTo>
                <a:lnTo>
                  <a:pt x="6750" y="7604"/>
                </a:lnTo>
                <a:lnTo>
                  <a:pt x="6806" y="7615"/>
                </a:lnTo>
                <a:lnTo>
                  <a:pt x="6861" y="7626"/>
                </a:lnTo>
                <a:lnTo>
                  <a:pt x="6916" y="7640"/>
                </a:lnTo>
                <a:lnTo>
                  <a:pt x="6970" y="7655"/>
                </a:lnTo>
                <a:lnTo>
                  <a:pt x="7024" y="7669"/>
                </a:lnTo>
                <a:lnTo>
                  <a:pt x="7079" y="7686"/>
                </a:lnTo>
                <a:lnTo>
                  <a:pt x="7132" y="7704"/>
                </a:lnTo>
                <a:lnTo>
                  <a:pt x="7185" y="7723"/>
                </a:lnTo>
                <a:lnTo>
                  <a:pt x="7237" y="7742"/>
                </a:lnTo>
                <a:lnTo>
                  <a:pt x="7289" y="7763"/>
                </a:lnTo>
                <a:lnTo>
                  <a:pt x="7342" y="7786"/>
                </a:lnTo>
                <a:lnTo>
                  <a:pt x="7393" y="7809"/>
                </a:lnTo>
                <a:lnTo>
                  <a:pt x="7444" y="7833"/>
                </a:lnTo>
                <a:lnTo>
                  <a:pt x="7494" y="7858"/>
                </a:lnTo>
                <a:lnTo>
                  <a:pt x="7543" y="7885"/>
                </a:lnTo>
                <a:lnTo>
                  <a:pt x="7592" y="7913"/>
                </a:lnTo>
                <a:lnTo>
                  <a:pt x="7641" y="7941"/>
                </a:lnTo>
                <a:lnTo>
                  <a:pt x="7689" y="7971"/>
                </a:lnTo>
                <a:lnTo>
                  <a:pt x="7736" y="8001"/>
                </a:lnTo>
                <a:lnTo>
                  <a:pt x="7783" y="8033"/>
                </a:lnTo>
                <a:lnTo>
                  <a:pt x="7829" y="8065"/>
                </a:lnTo>
                <a:lnTo>
                  <a:pt x="7874" y="8098"/>
                </a:lnTo>
                <a:lnTo>
                  <a:pt x="7919" y="8133"/>
                </a:lnTo>
                <a:lnTo>
                  <a:pt x="7963" y="8168"/>
                </a:lnTo>
                <a:lnTo>
                  <a:pt x="8006" y="8205"/>
                </a:lnTo>
                <a:lnTo>
                  <a:pt x="8049" y="8243"/>
                </a:lnTo>
                <a:lnTo>
                  <a:pt x="8090" y="8281"/>
                </a:lnTo>
                <a:lnTo>
                  <a:pt x="8131" y="8320"/>
                </a:lnTo>
                <a:lnTo>
                  <a:pt x="8171" y="8361"/>
                </a:lnTo>
                <a:lnTo>
                  <a:pt x="8211" y="8401"/>
                </a:lnTo>
                <a:lnTo>
                  <a:pt x="8248" y="8443"/>
                </a:lnTo>
                <a:lnTo>
                  <a:pt x="8286" y="8486"/>
                </a:lnTo>
                <a:lnTo>
                  <a:pt x="8322" y="8530"/>
                </a:lnTo>
                <a:lnTo>
                  <a:pt x="8358" y="8574"/>
                </a:lnTo>
                <a:lnTo>
                  <a:pt x="8393" y="8620"/>
                </a:lnTo>
                <a:lnTo>
                  <a:pt x="8427" y="8666"/>
                </a:lnTo>
                <a:lnTo>
                  <a:pt x="8459" y="8713"/>
                </a:lnTo>
                <a:lnTo>
                  <a:pt x="8491" y="8761"/>
                </a:lnTo>
                <a:lnTo>
                  <a:pt x="8522" y="8809"/>
                </a:lnTo>
                <a:lnTo>
                  <a:pt x="8551" y="8858"/>
                </a:lnTo>
                <a:lnTo>
                  <a:pt x="8580" y="8909"/>
                </a:lnTo>
                <a:lnTo>
                  <a:pt x="8607" y="8959"/>
                </a:lnTo>
                <a:lnTo>
                  <a:pt x="8644" y="9035"/>
                </a:lnTo>
                <a:lnTo>
                  <a:pt x="8678" y="9112"/>
                </a:lnTo>
                <a:lnTo>
                  <a:pt x="8711" y="9188"/>
                </a:lnTo>
                <a:lnTo>
                  <a:pt x="8740" y="9264"/>
                </a:lnTo>
                <a:lnTo>
                  <a:pt x="8767" y="9341"/>
                </a:lnTo>
                <a:lnTo>
                  <a:pt x="8792" y="9419"/>
                </a:lnTo>
                <a:lnTo>
                  <a:pt x="8815" y="9496"/>
                </a:lnTo>
                <a:lnTo>
                  <a:pt x="8835" y="9573"/>
                </a:lnTo>
                <a:lnTo>
                  <a:pt x="8854" y="9652"/>
                </a:lnTo>
                <a:lnTo>
                  <a:pt x="8869" y="9729"/>
                </a:lnTo>
                <a:lnTo>
                  <a:pt x="8883" y="9807"/>
                </a:lnTo>
                <a:lnTo>
                  <a:pt x="8895" y="9885"/>
                </a:lnTo>
                <a:lnTo>
                  <a:pt x="8903" y="9964"/>
                </a:lnTo>
                <a:lnTo>
                  <a:pt x="8910" y="10042"/>
                </a:lnTo>
                <a:lnTo>
                  <a:pt x="8915" y="10120"/>
                </a:lnTo>
                <a:lnTo>
                  <a:pt x="8917" y="10199"/>
                </a:lnTo>
                <a:lnTo>
                  <a:pt x="8917" y="10277"/>
                </a:lnTo>
                <a:lnTo>
                  <a:pt x="8916" y="10356"/>
                </a:lnTo>
                <a:lnTo>
                  <a:pt x="8912" y="10435"/>
                </a:lnTo>
                <a:lnTo>
                  <a:pt x="8906" y="10513"/>
                </a:lnTo>
                <a:lnTo>
                  <a:pt x="8898" y="10591"/>
                </a:lnTo>
                <a:lnTo>
                  <a:pt x="8887" y="10670"/>
                </a:lnTo>
                <a:lnTo>
                  <a:pt x="8875" y="10748"/>
                </a:lnTo>
                <a:lnTo>
                  <a:pt x="8860" y="10826"/>
                </a:lnTo>
                <a:lnTo>
                  <a:pt x="8843" y="10904"/>
                </a:lnTo>
                <a:lnTo>
                  <a:pt x="8825" y="10982"/>
                </a:lnTo>
                <a:lnTo>
                  <a:pt x="8804" y="11059"/>
                </a:lnTo>
                <a:lnTo>
                  <a:pt x="8781" y="11137"/>
                </a:lnTo>
                <a:lnTo>
                  <a:pt x="8756" y="11214"/>
                </a:lnTo>
                <a:lnTo>
                  <a:pt x="8728" y="11291"/>
                </a:lnTo>
                <a:lnTo>
                  <a:pt x="8699" y="11367"/>
                </a:lnTo>
                <a:lnTo>
                  <a:pt x="8669" y="11444"/>
                </a:lnTo>
                <a:lnTo>
                  <a:pt x="8737" y="11437"/>
                </a:lnTo>
                <a:lnTo>
                  <a:pt x="8806" y="11428"/>
                </a:lnTo>
                <a:lnTo>
                  <a:pt x="8874" y="11417"/>
                </a:lnTo>
                <a:lnTo>
                  <a:pt x="8943" y="11403"/>
                </a:lnTo>
                <a:lnTo>
                  <a:pt x="9010" y="11388"/>
                </a:lnTo>
                <a:lnTo>
                  <a:pt x="9079" y="11371"/>
                </a:lnTo>
                <a:lnTo>
                  <a:pt x="9147" y="11352"/>
                </a:lnTo>
                <a:lnTo>
                  <a:pt x="9215" y="11331"/>
                </a:lnTo>
                <a:lnTo>
                  <a:pt x="9283" y="11308"/>
                </a:lnTo>
                <a:lnTo>
                  <a:pt x="9351" y="11285"/>
                </a:lnTo>
                <a:lnTo>
                  <a:pt x="9417" y="11260"/>
                </a:lnTo>
                <a:lnTo>
                  <a:pt x="9482" y="11234"/>
                </a:lnTo>
                <a:lnTo>
                  <a:pt x="9548" y="11206"/>
                </a:lnTo>
                <a:lnTo>
                  <a:pt x="9613" y="11177"/>
                </a:lnTo>
                <a:lnTo>
                  <a:pt x="9677" y="11148"/>
                </a:lnTo>
                <a:lnTo>
                  <a:pt x="9739" y="11117"/>
                </a:lnTo>
                <a:lnTo>
                  <a:pt x="9802" y="11085"/>
                </a:lnTo>
                <a:lnTo>
                  <a:pt x="9864" y="11052"/>
                </a:lnTo>
                <a:lnTo>
                  <a:pt x="9925" y="11018"/>
                </a:lnTo>
                <a:lnTo>
                  <a:pt x="9985" y="10982"/>
                </a:lnTo>
                <a:lnTo>
                  <a:pt x="10044" y="10946"/>
                </a:lnTo>
                <a:lnTo>
                  <a:pt x="10103" y="10909"/>
                </a:lnTo>
                <a:lnTo>
                  <a:pt x="10161" y="10870"/>
                </a:lnTo>
                <a:lnTo>
                  <a:pt x="10219" y="10831"/>
                </a:lnTo>
                <a:lnTo>
                  <a:pt x="10274" y="10790"/>
                </a:lnTo>
                <a:lnTo>
                  <a:pt x="10330" y="10748"/>
                </a:lnTo>
                <a:lnTo>
                  <a:pt x="10385" y="10705"/>
                </a:lnTo>
                <a:lnTo>
                  <a:pt x="10438" y="10663"/>
                </a:lnTo>
                <a:lnTo>
                  <a:pt x="10491" y="10618"/>
                </a:lnTo>
                <a:lnTo>
                  <a:pt x="10542" y="10572"/>
                </a:lnTo>
                <a:lnTo>
                  <a:pt x="10594" y="10526"/>
                </a:lnTo>
                <a:lnTo>
                  <a:pt x="10644" y="10479"/>
                </a:lnTo>
                <a:lnTo>
                  <a:pt x="10693" y="10430"/>
                </a:lnTo>
                <a:lnTo>
                  <a:pt x="10741" y="10381"/>
                </a:lnTo>
                <a:lnTo>
                  <a:pt x="10788" y="10330"/>
                </a:lnTo>
                <a:lnTo>
                  <a:pt x="10835" y="10280"/>
                </a:lnTo>
                <a:lnTo>
                  <a:pt x="10880" y="10228"/>
                </a:lnTo>
                <a:lnTo>
                  <a:pt x="10924" y="10176"/>
                </a:lnTo>
                <a:lnTo>
                  <a:pt x="10966" y="10121"/>
                </a:lnTo>
                <a:lnTo>
                  <a:pt x="11009" y="10067"/>
                </a:lnTo>
                <a:lnTo>
                  <a:pt x="11050" y="10013"/>
                </a:lnTo>
                <a:lnTo>
                  <a:pt x="11090" y="9956"/>
                </a:lnTo>
                <a:lnTo>
                  <a:pt x="11128" y="9900"/>
                </a:lnTo>
                <a:lnTo>
                  <a:pt x="11166" y="9843"/>
                </a:lnTo>
                <a:lnTo>
                  <a:pt x="11203" y="9784"/>
                </a:lnTo>
                <a:lnTo>
                  <a:pt x="11238" y="9726"/>
                </a:lnTo>
                <a:lnTo>
                  <a:pt x="11272" y="9666"/>
                </a:lnTo>
                <a:lnTo>
                  <a:pt x="11306" y="9606"/>
                </a:lnTo>
                <a:lnTo>
                  <a:pt x="11338" y="9545"/>
                </a:lnTo>
                <a:lnTo>
                  <a:pt x="11368" y="9483"/>
                </a:lnTo>
                <a:lnTo>
                  <a:pt x="11398" y="9421"/>
                </a:lnTo>
                <a:lnTo>
                  <a:pt x="11427" y="9358"/>
                </a:lnTo>
                <a:lnTo>
                  <a:pt x="11454" y="9294"/>
                </a:lnTo>
                <a:lnTo>
                  <a:pt x="11479" y="9231"/>
                </a:lnTo>
                <a:lnTo>
                  <a:pt x="11504" y="9166"/>
                </a:lnTo>
                <a:lnTo>
                  <a:pt x="11527" y="9100"/>
                </a:lnTo>
                <a:lnTo>
                  <a:pt x="11549" y="9034"/>
                </a:lnTo>
                <a:lnTo>
                  <a:pt x="11570" y="8967"/>
                </a:lnTo>
                <a:lnTo>
                  <a:pt x="11590" y="8901"/>
                </a:lnTo>
                <a:lnTo>
                  <a:pt x="11608" y="8834"/>
                </a:lnTo>
                <a:lnTo>
                  <a:pt x="11624" y="8765"/>
                </a:lnTo>
                <a:lnTo>
                  <a:pt x="11639" y="8697"/>
                </a:lnTo>
                <a:lnTo>
                  <a:pt x="11653" y="8628"/>
                </a:lnTo>
                <a:lnTo>
                  <a:pt x="11666" y="8558"/>
                </a:lnTo>
                <a:lnTo>
                  <a:pt x="11676" y="8488"/>
                </a:lnTo>
                <a:lnTo>
                  <a:pt x="11687" y="8418"/>
                </a:lnTo>
                <a:lnTo>
                  <a:pt x="11694" y="8347"/>
                </a:lnTo>
                <a:lnTo>
                  <a:pt x="11702" y="8275"/>
                </a:lnTo>
                <a:lnTo>
                  <a:pt x="11707" y="8204"/>
                </a:lnTo>
                <a:lnTo>
                  <a:pt x="11711" y="8132"/>
                </a:lnTo>
                <a:lnTo>
                  <a:pt x="11713" y="8059"/>
                </a:lnTo>
                <a:lnTo>
                  <a:pt x="11713" y="7987"/>
                </a:lnTo>
                <a:lnTo>
                  <a:pt x="11712" y="7899"/>
                </a:lnTo>
                <a:lnTo>
                  <a:pt x="11709" y="7812"/>
                </a:lnTo>
                <a:lnTo>
                  <a:pt x="11704" y="7726"/>
                </a:lnTo>
                <a:lnTo>
                  <a:pt x="11696" y="7640"/>
                </a:lnTo>
                <a:lnTo>
                  <a:pt x="11686" y="7554"/>
                </a:lnTo>
                <a:lnTo>
                  <a:pt x="11674" y="7470"/>
                </a:lnTo>
                <a:lnTo>
                  <a:pt x="11661" y="7385"/>
                </a:lnTo>
                <a:lnTo>
                  <a:pt x="11644" y="7302"/>
                </a:lnTo>
                <a:lnTo>
                  <a:pt x="11626" y="7219"/>
                </a:lnTo>
                <a:lnTo>
                  <a:pt x="11606" y="7138"/>
                </a:lnTo>
                <a:lnTo>
                  <a:pt x="11585" y="7056"/>
                </a:lnTo>
                <a:lnTo>
                  <a:pt x="11561" y="6976"/>
                </a:lnTo>
                <a:lnTo>
                  <a:pt x="11534" y="6896"/>
                </a:lnTo>
                <a:lnTo>
                  <a:pt x="11507" y="6817"/>
                </a:lnTo>
                <a:lnTo>
                  <a:pt x="11478" y="6740"/>
                </a:lnTo>
                <a:lnTo>
                  <a:pt x="11447" y="6662"/>
                </a:lnTo>
                <a:lnTo>
                  <a:pt x="11413" y="6586"/>
                </a:lnTo>
                <a:lnTo>
                  <a:pt x="11378" y="6511"/>
                </a:lnTo>
                <a:lnTo>
                  <a:pt x="11341" y="6437"/>
                </a:lnTo>
                <a:lnTo>
                  <a:pt x="11303" y="6364"/>
                </a:lnTo>
                <a:lnTo>
                  <a:pt x="11263" y="6291"/>
                </a:lnTo>
                <a:lnTo>
                  <a:pt x="11221" y="6220"/>
                </a:lnTo>
                <a:lnTo>
                  <a:pt x="11177" y="6150"/>
                </a:lnTo>
                <a:lnTo>
                  <a:pt x="11132" y="6081"/>
                </a:lnTo>
                <a:lnTo>
                  <a:pt x="11085" y="6012"/>
                </a:lnTo>
                <a:lnTo>
                  <a:pt x="11037" y="5945"/>
                </a:lnTo>
                <a:lnTo>
                  <a:pt x="10987" y="5879"/>
                </a:lnTo>
                <a:lnTo>
                  <a:pt x="10936" y="5814"/>
                </a:lnTo>
                <a:lnTo>
                  <a:pt x="10883" y="5751"/>
                </a:lnTo>
                <a:lnTo>
                  <a:pt x="10828" y="5689"/>
                </a:lnTo>
                <a:lnTo>
                  <a:pt x="10772" y="5627"/>
                </a:lnTo>
                <a:lnTo>
                  <a:pt x="10716" y="5568"/>
                </a:ln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lIns="90000" tIns="45720" rIns="90000" bIns="46800" anchor="ctr">
            <a:noAutofit/>
            <a:scene3d>
              <a:camera prst="orthographicFront"/>
              <a:lightRig rig="threePt" dir="t"/>
            </a:scene3d>
            <a:sp3d contourW="12700">
              <a:contourClr>
                <a:srgbClr val="FFFFFF"/>
              </a:contourClr>
            </a:sp3d>
          </a:bodyPr>
          <a:lstStyle/>
          <a:p>
            <a:pPr algn="ctr">
              <a:lnSpc>
                <a:spcPct val="120000"/>
              </a:lnSpc>
              <a:defRPr/>
            </a:pPr>
            <a:endParaRPr lang="en-US" altLang="zh-CN" sz="2000" b="1" spc="300" dirty="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0" name="文本框 29"/>
          <p:cNvSpPr txBox="1"/>
          <p:nvPr>
            <p:custDataLst>
              <p:tags r:id="rId12"/>
            </p:custDataLst>
          </p:nvPr>
        </p:nvSpPr>
        <p:spPr>
          <a:xfrm>
            <a:off x="2561024" y="2125318"/>
            <a:ext cx="1273509" cy="369332"/>
          </a:xfrm>
          <a:prstGeom prst="rect">
            <a:avLst/>
          </a:prstGeom>
          <a:noFill/>
        </p:spPr>
        <p:txBody>
          <a:bodyPr wrap="square" rtlCol="0" anchor="ctr">
            <a:normAutofit fontScale="97500"/>
          </a:bodyPr>
          <a:lstStyle/>
          <a:p>
            <a:r>
              <a:rPr lang="en-US" altLang="zh-CN" b="1" spc="300">
                <a:solidFill>
                  <a:sysClr val="window" lastClr="FFFFFF"/>
                </a:solidFill>
                <a:latin typeface="Arial" panose="020B0604020202020204" pitchFamily="34" charset="0"/>
                <a:ea typeface="微软雅黑" panose="020B0503020204020204" charset="-122"/>
                <a:sym typeface="Arial" panose="020B0604020202020204" pitchFamily="34" charset="0"/>
              </a:rPr>
              <a:t>  </a:t>
            </a:r>
            <a:r>
              <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rPr>
              <a:t>重要性</a:t>
            </a:r>
            <a:endParaRPr lang="zh-CN" altLang="en-US" b="1" spc="3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sz="3000" dirty="0">
                <a:latin typeface="微软雅黑" panose="020B0503020204020204" charset="-122"/>
                <a:ea typeface="微软雅黑" panose="020B0503020204020204" charset="-122"/>
                <a:cs typeface="微软雅黑" panose="020B0503020204020204" charset="-122"/>
              </a:rPr>
              <a:t>目录 Content</a:t>
            </a:r>
            <a:endParaRPr lang="en-US" sz="3000" dirty="0">
              <a:latin typeface="微软雅黑" panose="020B0503020204020204" charset="-122"/>
              <a:ea typeface="微软雅黑" panose="020B0503020204020204" charset="-122"/>
              <a:cs typeface="微软雅黑" panose="020B0503020204020204" charset="-122"/>
            </a:endParaRPr>
          </a:p>
        </p:txBody>
      </p:sp>
      <p:sp>
        <p:nvSpPr>
          <p:cNvPr id="10" name="任意多边形: 形状 9"/>
          <p:cNvSpPr/>
          <p:nvPr/>
        </p:nvSpPr>
        <p:spPr>
          <a:xfrm>
            <a:off x="1877060" y="3128010"/>
            <a:ext cx="1033145"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latin typeface="微软雅黑" panose="020B0503020204020204" charset="-122"/>
              <a:ea typeface="微软雅黑" panose="020B0503020204020204" charset="-122"/>
              <a:cs typeface="+mn-ea"/>
              <a:sym typeface="+mn-lt"/>
            </a:endParaRPr>
          </a:p>
        </p:txBody>
      </p:sp>
      <p:sp>
        <p:nvSpPr>
          <p:cNvPr id="16" name="任意多边形: 形状 15"/>
          <p:cNvSpPr/>
          <p:nvPr/>
        </p:nvSpPr>
        <p:spPr>
          <a:xfrm>
            <a:off x="2261870" y="3432810"/>
            <a:ext cx="647700" cy="386715"/>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3098165" y="3213735"/>
            <a:ext cx="3073400" cy="583565"/>
          </a:xfrm>
          <a:prstGeom prst="rect">
            <a:avLst/>
          </a:prstGeom>
          <a:noFill/>
          <a:ln>
            <a:noFill/>
          </a:ln>
        </p:spPr>
        <p:txBody>
          <a:bodyPr wrap="square" lIns="90000" rtlCol="0">
            <a:spAutoFit/>
            <a:scene3d>
              <a:camera prst="orthographicFront"/>
              <a:lightRig rig="threePt" dir="t"/>
            </a:scene3d>
          </a:bodyPr>
          <a:lstStyle/>
          <a:p>
            <a:pPr algn="l"/>
            <a:r>
              <a:rPr lang="zh-CN" altLang="en-US" sz="1600" dirty="0">
                <a:solidFill>
                  <a:srgbClr val="3D485D"/>
                </a:solidFill>
                <a:latin typeface="微软雅黑" panose="020B0503020204020204" charset="-122"/>
                <a:ea typeface="微软雅黑" panose="020B0503020204020204" charset="-122"/>
                <a:sym typeface="+mn-lt"/>
              </a:rPr>
              <a:t>开展全面预算管理信息化建设的初衷</a:t>
            </a:r>
            <a:endParaRPr lang="zh-CN" altLang="en-US" sz="1600" dirty="0">
              <a:solidFill>
                <a:srgbClr val="3D485D"/>
              </a:solidFill>
              <a:latin typeface="微软雅黑" panose="020B0503020204020204" charset="-122"/>
              <a:ea typeface="微软雅黑" panose="020B0503020204020204" charset="-122"/>
              <a:sym typeface="+mn-lt"/>
            </a:endParaRPr>
          </a:p>
        </p:txBody>
      </p:sp>
      <p:sp>
        <p:nvSpPr>
          <p:cNvPr id="28" name="文本框 27"/>
          <p:cNvSpPr txBox="1"/>
          <p:nvPr/>
        </p:nvSpPr>
        <p:spPr>
          <a:xfrm>
            <a:off x="2161223" y="3104515"/>
            <a:ext cx="464820" cy="645160"/>
          </a:xfrm>
          <a:prstGeom prst="rect">
            <a:avLst/>
          </a:prstGeom>
          <a:noFill/>
          <a:ln>
            <a:noFill/>
          </a:ln>
        </p:spPr>
        <p:txBody>
          <a:bodyPr wrap="none" rtlCol="0">
            <a:spAutoFit/>
            <a:scene3d>
              <a:camera prst="orthographicFront"/>
              <a:lightRig rig="threePt" dir="t"/>
            </a:scene3d>
          </a:bodyPr>
          <a:lstStyle/>
          <a:p>
            <a:pPr algn="ctr"/>
            <a:r>
              <a:rPr lang="en-US" altLang="zh-CN" sz="3600" b="1" i="1" dirty="0">
                <a:solidFill>
                  <a:schemeClr val="tx2"/>
                </a:solidFill>
                <a:latin typeface="微软雅黑" panose="020B0503020204020204" charset="-122"/>
                <a:ea typeface="微软雅黑" panose="020B0503020204020204" charset="-122"/>
                <a:cs typeface="Arial Bold Italic" panose="020B0604020202090204" charset="0"/>
                <a:sym typeface="+mn-lt"/>
              </a:rPr>
              <a:t>1</a:t>
            </a:r>
            <a:endParaRPr lang="en-US" altLang="zh-CN" sz="3600" b="1" i="1" dirty="0">
              <a:solidFill>
                <a:schemeClr val="tx2"/>
              </a:solidFill>
              <a:latin typeface="微软雅黑" panose="020B0503020204020204" charset="-122"/>
              <a:ea typeface="微软雅黑" panose="020B0503020204020204" charset="-122"/>
              <a:cs typeface="Arial Bold Italic" panose="020B0604020202090204" charset="0"/>
              <a:sym typeface="+mn-lt"/>
            </a:endParaRPr>
          </a:p>
        </p:txBody>
      </p:sp>
      <p:sp>
        <p:nvSpPr>
          <p:cNvPr id="23" name="文本框 22"/>
          <p:cNvSpPr txBox="1"/>
          <p:nvPr/>
        </p:nvSpPr>
        <p:spPr>
          <a:xfrm>
            <a:off x="3150870" y="5617845"/>
            <a:ext cx="2971800" cy="337185"/>
          </a:xfrm>
          <a:prstGeom prst="rect">
            <a:avLst/>
          </a:prstGeom>
          <a:noFill/>
        </p:spPr>
        <p:txBody>
          <a:bodyPr wrap="square" rtlCol="0">
            <a:spAutoFit/>
            <a:scene3d>
              <a:camera prst="orthographicFront"/>
              <a:lightRig rig="threePt" dir="t"/>
            </a:scene3d>
          </a:bodyPr>
          <a:lstStyle/>
          <a:p>
            <a:pPr algn="l">
              <a:buClrTx/>
              <a:buSzTx/>
              <a:buFontTx/>
            </a:pPr>
            <a:r>
              <a:rPr lang="zh-CN" altLang="en-US" sz="1600" dirty="0">
                <a:solidFill>
                  <a:srgbClr val="3D485D"/>
                </a:solidFill>
                <a:latin typeface="微软雅黑" panose="020B0503020204020204" charset="-122"/>
                <a:ea typeface="微软雅黑" panose="020B0503020204020204" charset="-122"/>
                <a:sym typeface="+mn-lt"/>
              </a:rPr>
              <a:t>下一步思考</a:t>
            </a:r>
            <a:endParaRPr lang="zh-CN" altLang="en-US" sz="1600" dirty="0">
              <a:solidFill>
                <a:srgbClr val="3D485D"/>
              </a:solidFill>
              <a:latin typeface="微软雅黑" panose="020B0503020204020204" charset="-122"/>
              <a:ea typeface="微软雅黑" panose="020B0503020204020204" charset="-122"/>
              <a:sym typeface="+mn-lt"/>
            </a:endParaRPr>
          </a:p>
        </p:txBody>
      </p:sp>
      <p:sp>
        <p:nvSpPr>
          <p:cNvPr id="13" name="任意多边形: 形状 12"/>
          <p:cNvSpPr/>
          <p:nvPr/>
        </p:nvSpPr>
        <p:spPr>
          <a:xfrm>
            <a:off x="6257925" y="3128010"/>
            <a:ext cx="1033780"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5" name="任意多边形: 形状 18"/>
          <p:cNvSpPr/>
          <p:nvPr/>
        </p:nvSpPr>
        <p:spPr>
          <a:xfrm>
            <a:off x="6643370" y="3432810"/>
            <a:ext cx="648335" cy="386715"/>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25" name="文本框 24"/>
          <p:cNvSpPr txBox="1"/>
          <p:nvPr/>
        </p:nvSpPr>
        <p:spPr>
          <a:xfrm>
            <a:off x="7499350" y="3213735"/>
            <a:ext cx="3681730" cy="706755"/>
          </a:xfrm>
          <a:prstGeom prst="rect">
            <a:avLst/>
          </a:prstGeom>
          <a:noFill/>
        </p:spPr>
        <p:txBody>
          <a:bodyPr wrap="square" rtlCol="0">
            <a:spAutoFit/>
            <a:scene3d>
              <a:camera prst="orthographicFront"/>
              <a:lightRig rig="threePt" dir="t"/>
            </a:scene3d>
          </a:bodyPr>
          <a:lstStyle/>
          <a:p>
            <a:pPr algn="l">
              <a:buClrTx/>
              <a:buSzTx/>
              <a:buFontTx/>
            </a:pPr>
            <a:r>
              <a:rPr lang="zh-CN" altLang="en-US" sz="1600" dirty="0">
                <a:solidFill>
                  <a:srgbClr val="3D485D"/>
                </a:solidFill>
                <a:latin typeface="微软雅黑" panose="020B0503020204020204" charset="-122"/>
                <a:ea typeface="微软雅黑" panose="020B0503020204020204" charset="-122"/>
                <a:sym typeface="+mn-lt"/>
              </a:rPr>
              <a:t>如何开展全面预算管理信息化建设</a:t>
            </a:r>
            <a:endParaRPr lang="zh-CN" altLang="en-US" sz="1600" dirty="0">
              <a:solidFill>
                <a:srgbClr val="3D485D"/>
              </a:solidFill>
              <a:latin typeface="微软雅黑" panose="020B0503020204020204" charset="-122"/>
              <a:ea typeface="微软雅黑" panose="020B0503020204020204" charset="-122"/>
              <a:sym typeface="+mn-lt"/>
            </a:endParaRPr>
          </a:p>
        </p:txBody>
      </p:sp>
      <p:sp>
        <p:nvSpPr>
          <p:cNvPr id="31" name="文本框 30"/>
          <p:cNvSpPr txBox="1"/>
          <p:nvPr/>
        </p:nvSpPr>
        <p:spPr>
          <a:xfrm>
            <a:off x="6521768" y="3104515"/>
            <a:ext cx="464820" cy="645160"/>
          </a:xfrm>
          <a:prstGeom prst="rect">
            <a:avLst/>
          </a:prstGeom>
          <a:noFill/>
        </p:spPr>
        <p:txBody>
          <a:bodyPr wrap="none" rtlCol="0">
            <a:spAutoFit/>
            <a:scene3d>
              <a:camera prst="orthographicFront"/>
              <a:lightRig rig="threePt" dir="t"/>
            </a:scene3d>
          </a:bodyPr>
          <a:lstStyle/>
          <a:p>
            <a:pPr algn="ctr"/>
            <a:r>
              <a:rPr lang="en-US" altLang="zh-CN" sz="3600" b="1" i="1" dirty="0">
                <a:solidFill>
                  <a:schemeClr val="tx2"/>
                </a:solidFill>
                <a:latin typeface="微软雅黑" panose="020B0503020204020204" charset="-122"/>
                <a:ea typeface="微软雅黑" panose="020B0503020204020204" charset="-122"/>
                <a:cs typeface="Arial Bold Italic" panose="020B0604020202090204" charset="0"/>
                <a:sym typeface="+mn-lt"/>
              </a:rPr>
              <a:t>2</a:t>
            </a:r>
            <a:endParaRPr lang="en-US" altLang="zh-CN" sz="3600" b="1" i="1" dirty="0">
              <a:solidFill>
                <a:schemeClr val="tx2"/>
              </a:solidFill>
              <a:latin typeface="微软雅黑" panose="020B0503020204020204" charset="-122"/>
              <a:ea typeface="微软雅黑" panose="020B0503020204020204" charset="-122"/>
              <a:cs typeface="Arial Bold Italic" panose="020B0604020202090204" charset="0"/>
              <a:sym typeface="+mn-lt"/>
            </a:endParaRPr>
          </a:p>
        </p:txBody>
      </p:sp>
      <p:sp>
        <p:nvSpPr>
          <p:cNvPr id="14" name="任意多边形: 形状 13"/>
          <p:cNvSpPr/>
          <p:nvPr/>
        </p:nvSpPr>
        <p:spPr>
          <a:xfrm>
            <a:off x="6257925" y="4293235"/>
            <a:ext cx="1033780"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latin typeface="微软雅黑" panose="020B0503020204020204" charset="-122"/>
              <a:ea typeface="微软雅黑" panose="020B0503020204020204" charset="-122"/>
              <a:cs typeface="+mn-ea"/>
              <a:sym typeface="+mn-lt"/>
            </a:endParaRPr>
          </a:p>
        </p:txBody>
      </p:sp>
      <p:sp>
        <p:nvSpPr>
          <p:cNvPr id="20" name="任意多边形: 形状 19"/>
          <p:cNvSpPr/>
          <p:nvPr/>
        </p:nvSpPr>
        <p:spPr>
          <a:xfrm>
            <a:off x="6643370" y="4598035"/>
            <a:ext cx="648335" cy="386715"/>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26" name="文本框 25"/>
          <p:cNvSpPr txBox="1"/>
          <p:nvPr/>
        </p:nvSpPr>
        <p:spPr>
          <a:xfrm>
            <a:off x="7499350" y="4388485"/>
            <a:ext cx="3437890" cy="584775"/>
          </a:xfrm>
          <a:prstGeom prst="rect">
            <a:avLst/>
          </a:prstGeom>
          <a:noFill/>
        </p:spPr>
        <p:txBody>
          <a:bodyPr wrap="square" rtlCol="0">
            <a:spAutoFit/>
            <a:scene3d>
              <a:camera prst="orthographicFront"/>
              <a:lightRig rig="threePt" dir="t"/>
            </a:scene3d>
          </a:bodyPr>
          <a:lstStyle/>
          <a:p>
            <a:pPr algn="l"/>
            <a:r>
              <a:rPr lang="zh-CN" altLang="en-US" sz="1600" dirty="0">
                <a:solidFill>
                  <a:srgbClr val="3D485D"/>
                </a:solidFill>
                <a:latin typeface="微软雅黑" panose="020B0503020204020204" charset="-122"/>
                <a:ea typeface="微软雅黑" panose="020B0503020204020204" charset="-122"/>
                <a:sym typeface="+mn-lt"/>
              </a:rPr>
              <a:t>我校开展</a:t>
            </a:r>
            <a:r>
              <a:rPr lang="zh-CN" altLang="en-US" sz="1600" dirty="0" smtClean="0">
                <a:solidFill>
                  <a:srgbClr val="3D485D"/>
                </a:solidFill>
                <a:latin typeface="微软雅黑" panose="020B0503020204020204" charset="-122"/>
                <a:ea typeface="微软雅黑" panose="020B0503020204020204" charset="-122"/>
                <a:sym typeface="+mn-lt"/>
              </a:rPr>
              <a:t>全面实施预算</a:t>
            </a:r>
            <a:r>
              <a:rPr lang="zh-CN" altLang="en-US" sz="1600" dirty="0">
                <a:solidFill>
                  <a:srgbClr val="3D485D"/>
                </a:solidFill>
                <a:latin typeface="微软雅黑" panose="020B0503020204020204" charset="-122"/>
                <a:ea typeface="微软雅黑" panose="020B0503020204020204" charset="-122"/>
                <a:sym typeface="+mn-lt"/>
              </a:rPr>
              <a:t>管理信息化建设取得的成效</a:t>
            </a:r>
            <a:endParaRPr lang="zh-CN" altLang="en-US" sz="2000" dirty="0">
              <a:solidFill>
                <a:srgbClr val="3D485D"/>
              </a:solidFill>
              <a:latin typeface="微软雅黑" panose="020B0503020204020204" charset="-122"/>
              <a:ea typeface="微软雅黑" panose="020B0503020204020204" charset="-122"/>
              <a:sym typeface="+mn-lt"/>
            </a:endParaRPr>
          </a:p>
        </p:txBody>
      </p:sp>
      <p:sp>
        <p:nvSpPr>
          <p:cNvPr id="32" name="文本框 31"/>
          <p:cNvSpPr txBox="1"/>
          <p:nvPr/>
        </p:nvSpPr>
        <p:spPr>
          <a:xfrm>
            <a:off x="6585586" y="4293235"/>
            <a:ext cx="451485" cy="645160"/>
          </a:xfrm>
          <a:prstGeom prst="rect">
            <a:avLst/>
          </a:prstGeom>
          <a:noFill/>
        </p:spPr>
        <p:txBody>
          <a:bodyPr wrap="none" rtlCol="0">
            <a:spAutoFit/>
            <a:scene3d>
              <a:camera prst="orthographicFront"/>
              <a:lightRig rig="threePt" dir="t"/>
            </a:scene3d>
          </a:bodyPr>
          <a:lstStyle/>
          <a:p>
            <a:pPr algn="ctr"/>
            <a:r>
              <a:rPr lang="en-US" altLang="zh-CN" sz="3600" b="1" i="1" dirty="0">
                <a:solidFill>
                  <a:schemeClr val="tx2"/>
                </a:solidFill>
                <a:latin typeface="微软雅黑" panose="020B0503020204020204" charset="-122"/>
                <a:ea typeface="微软雅黑" panose="020B0503020204020204" charset="-122"/>
                <a:cs typeface="Arial Bold Italic" panose="020B0604020202090204" charset="0"/>
                <a:sym typeface="+mn-lt"/>
              </a:rPr>
              <a:t>4</a:t>
            </a:r>
            <a:endParaRPr lang="en-US" altLang="zh-CN" sz="3600" b="1" i="1" dirty="0">
              <a:solidFill>
                <a:schemeClr val="tx2"/>
              </a:solidFill>
              <a:latin typeface="微软雅黑" panose="020B0503020204020204" charset="-122"/>
              <a:ea typeface="微软雅黑" panose="020B0503020204020204" charset="-122"/>
              <a:cs typeface="Arial Bold Italic" panose="020B0604020202090204" charset="0"/>
              <a:sym typeface="+mn-lt"/>
            </a:endParaRPr>
          </a:p>
        </p:txBody>
      </p:sp>
      <p:grpSp>
        <p:nvGrpSpPr>
          <p:cNvPr id="7" name="组合 6"/>
          <p:cNvGrpSpPr/>
          <p:nvPr/>
        </p:nvGrpSpPr>
        <p:grpSpPr>
          <a:xfrm>
            <a:off x="1929130" y="4387215"/>
            <a:ext cx="4193540" cy="708660"/>
            <a:chOff x="2955" y="6733"/>
            <a:chExt cx="6604" cy="1116"/>
          </a:xfrm>
        </p:grpSpPr>
        <p:sp>
          <p:nvSpPr>
            <p:cNvPr id="8" name="任意多边形: 形状 10"/>
            <p:cNvSpPr/>
            <p:nvPr/>
          </p:nvSpPr>
          <p:spPr>
            <a:xfrm>
              <a:off x="2955" y="6761"/>
              <a:ext cx="1627" cy="97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latin typeface="微软雅黑" panose="020B0503020204020204" charset="-122"/>
                <a:ea typeface="微软雅黑" panose="020B0503020204020204" charset="-122"/>
                <a:cs typeface="+mn-ea"/>
                <a:sym typeface="+mn-lt"/>
              </a:endParaRPr>
            </a:p>
          </p:txBody>
        </p:sp>
        <p:sp>
          <p:nvSpPr>
            <p:cNvPr id="9" name="任意多边形: 形状 16"/>
            <p:cNvSpPr/>
            <p:nvPr/>
          </p:nvSpPr>
          <p:spPr>
            <a:xfrm>
              <a:off x="3562" y="7241"/>
              <a:ext cx="1020" cy="609"/>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12" name="文本框 11"/>
            <p:cNvSpPr txBox="1"/>
            <p:nvPr/>
          </p:nvSpPr>
          <p:spPr>
            <a:xfrm>
              <a:off x="4879" y="6911"/>
              <a:ext cx="4680" cy="919"/>
            </a:xfrm>
            <a:prstGeom prst="rect">
              <a:avLst/>
            </a:prstGeom>
            <a:noFill/>
          </p:spPr>
          <p:txBody>
            <a:bodyPr wrap="square" rtlCol="0">
              <a:spAutoFit/>
              <a:scene3d>
                <a:camera prst="orthographicFront"/>
                <a:lightRig rig="threePt" dir="t"/>
              </a:scene3d>
            </a:bodyPr>
            <a:lstStyle/>
            <a:p>
              <a:pPr algn="l">
                <a:buClrTx/>
                <a:buSzTx/>
                <a:buFontTx/>
              </a:pPr>
              <a:r>
                <a:rPr lang="zh-CN" altLang="en-US" sz="1600" dirty="0">
                  <a:solidFill>
                    <a:srgbClr val="3D485D"/>
                  </a:solidFill>
                  <a:latin typeface="微软雅黑" panose="020B0503020204020204" charset="-122"/>
                  <a:ea typeface="微软雅黑" panose="020B0503020204020204" charset="-122"/>
                  <a:sym typeface="+mn-lt"/>
                </a:rPr>
                <a:t>我校开展预算管理信息化建设的实施路径</a:t>
              </a:r>
              <a:endParaRPr lang="zh-CN" altLang="en-US" sz="1600" dirty="0">
                <a:solidFill>
                  <a:srgbClr val="3D485D"/>
                </a:solidFill>
                <a:latin typeface="微软雅黑" panose="020B0503020204020204" charset="-122"/>
                <a:ea typeface="微软雅黑" panose="020B0503020204020204" charset="-122"/>
                <a:sym typeface="+mn-lt"/>
              </a:endParaRPr>
            </a:p>
          </p:txBody>
        </p:sp>
        <p:sp>
          <p:nvSpPr>
            <p:cNvPr id="15" name="文本框 14"/>
            <p:cNvSpPr txBox="1"/>
            <p:nvPr/>
          </p:nvSpPr>
          <p:spPr>
            <a:xfrm>
              <a:off x="3404" y="6733"/>
              <a:ext cx="732" cy="1016"/>
            </a:xfrm>
            <a:prstGeom prst="rect">
              <a:avLst/>
            </a:prstGeom>
            <a:noFill/>
          </p:spPr>
          <p:txBody>
            <a:bodyPr wrap="none" rtlCol="0">
              <a:spAutoFit/>
              <a:scene3d>
                <a:camera prst="orthographicFront"/>
                <a:lightRig rig="threePt" dir="t"/>
              </a:scene3d>
            </a:bodyPr>
            <a:lstStyle/>
            <a:p>
              <a:pPr algn="ctr"/>
              <a:r>
                <a:rPr lang="en-US" altLang="zh-CN" sz="3600" b="1" i="1" dirty="0">
                  <a:solidFill>
                    <a:schemeClr val="tx2"/>
                  </a:solidFill>
                  <a:latin typeface="微软雅黑" panose="020B0503020204020204" charset="-122"/>
                  <a:ea typeface="微软雅黑" panose="020B0503020204020204" charset="-122"/>
                  <a:cs typeface="Arial Bold Italic" panose="020B0604020202090204" charset="0"/>
                  <a:sym typeface="+mn-lt"/>
                </a:rPr>
                <a:t>3</a:t>
              </a:r>
              <a:endParaRPr lang="en-US" altLang="zh-CN" sz="3600" b="1" i="1" dirty="0">
                <a:solidFill>
                  <a:schemeClr val="tx2"/>
                </a:solidFill>
                <a:latin typeface="微软雅黑" panose="020B0503020204020204" charset="-122"/>
                <a:ea typeface="微软雅黑" panose="020B0503020204020204" charset="-122"/>
                <a:cs typeface="Arial Bold Italic" panose="020B0604020202090204" charset="0"/>
                <a:sym typeface="+mn-lt"/>
              </a:endParaRPr>
            </a:p>
          </p:txBody>
        </p:sp>
      </p:grpSp>
      <p:sp>
        <p:nvSpPr>
          <p:cNvPr id="18" name="任意多边形: 形状 13"/>
          <p:cNvSpPr/>
          <p:nvPr/>
        </p:nvSpPr>
        <p:spPr>
          <a:xfrm>
            <a:off x="1776095" y="5450840"/>
            <a:ext cx="1033780"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latin typeface="微软雅黑" panose="020B0503020204020204" charset="-122"/>
              <a:ea typeface="微软雅黑" panose="020B0503020204020204" charset="-122"/>
              <a:cs typeface="+mn-ea"/>
              <a:sym typeface="+mn-lt"/>
            </a:endParaRPr>
          </a:p>
        </p:txBody>
      </p:sp>
      <p:sp>
        <p:nvSpPr>
          <p:cNvPr id="19" name="任意多边形: 形状 19"/>
          <p:cNvSpPr/>
          <p:nvPr/>
        </p:nvSpPr>
        <p:spPr>
          <a:xfrm>
            <a:off x="2163445" y="5680075"/>
            <a:ext cx="648335" cy="386715"/>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2111058" y="5478145"/>
            <a:ext cx="464820" cy="645160"/>
          </a:xfrm>
          <a:prstGeom prst="rect">
            <a:avLst/>
          </a:prstGeom>
          <a:noFill/>
        </p:spPr>
        <p:txBody>
          <a:bodyPr wrap="none" rtlCol="0">
            <a:spAutoFit/>
            <a:scene3d>
              <a:camera prst="orthographicFront"/>
              <a:lightRig rig="threePt" dir="t"/>
            </a:scene3d>
          </a:bodyPr>
          <a:lstStyle/>
          <a:p>
            <a:pPr algn="ctr"/>
            <a:r>
              <a:rPr lang="en-US" altLang="zh-CN" sz="3600" b="1" i="1" dirty="0">
                <a:solidFill>
                  <a:schemeClr val="tx2"/>
                </a:solidFill>
                <a:latin typeface="微软雅黑" panose="020B0503020204020204" charset="-122"/>
                <a:ea typeface="微软雅黑" panose="020B0503020204020204" charset="-122"/>
                <a:cs typeface="Arial Bold Italic" panose="020B0604020202090204" charset="0"/>
                <a:sym typeface="+mn-lt"/>
              </a:rPr>
              <a:t>5</a:t>
            </a:r>
            <a:endParaRPr lang="en-US" altLang="zh-CN" sz="3600" b="1" i="1" dirty="0">
              <a:solidFill>
                <a:schemeClr val="tx2"/>
              </a:solidFill>
              <a:latin typeface="微软雅黑" panose="020B0503020204020204" charset="-122"/>
              <a:ea typeface="微软雅黑" panose="020B0503020204020204" charset="-122"/>
              <a:cs typeface="Arial Bold Italic" panose="020B0604020202090204" charset="0"/>
              <a:sym typeface="+mn-lt"/>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5133975" y="2740660"/>
            <a:ext cx="7106920" cy="746760"/>
          </a:xfrm>
        </p:spPr>
        <p:txBody>
          <a:bodyPr anchor="ctr" anchorCtr="0"/>
          <a:lstStyle/>
          <a:p>
            <a:r>
              <a:rPr lang="zh-CN" altLang="en-US" sz="2800" b="0" spc="500" dirty="0">
                <a:solidFill>
                  <a:schemeClr val="bg1"/>
                </a:solidFill>
                <a:uFillTx/>
                <a:latin typeface="微软雅黑" panose="020B0503020204020204" charset="-122"/>
                <a:ea typeface="微软雅黑" panose="020B0503020204020204" charset="-122"/>
                <a:sym typeface="+mn-ea"/>
              </a:rPr>
              <a:t>开展预算管理信息化建设的实施路径</a:t>
            </a:r>
            <a:endParaRPr lang="en-US" b="0" spc="500" dirty="0">
              <a:solidFill>
                <a:schemeClr val="bg1"/>
              </a:solidFill>
              <a:uFillTx/>
              <a:latin typeface="微软雅黑" panose="020B0503020204020204" charset="-122"/>
              <a:ea typeface="微软雅黑" panose="020B0503020204020204" charset="-122"/>
            </a:endParaRPr>
          </a:p>
        </p:txBody>
      </p:sp>
      <p:grpSp>
        <p:nvGrpSpPr>
          <p:cNvPr id="2" name="组合 1"/>
          <p:cNvGrpSpPr/>
          <p:nvPr/>
        </p:nvGrpSpPr>
        <p:grpSpPr>
          <a:xfrm>
            <a:off x="3383915" y="2557145"/>
            <a:ext cx="1845310" cy="1244600"/>
            <a:chOff x="5329" y="4027"/>
            <a:chExt cx="2906" cy="1960"/>
          </a:xfrm>
        </p:grpSpPr>
        <p:sp>
          <p:nvSpPr>
            <p:cNvPr id="4" name="任意多边形: 形状 9"/>
            <p:cNvSpPr/>
            <p:nvPr/>
          </p:nvSpPr>
          <p:spPr>
            <a:xfrm>
              <a:off x="5329" y="4027"/>
              <a:ext cx="2906" cy="1746"/>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latin typeface="微软雅黑" panose="020B0503020204020204" charset="-122"/>
                <a:ea typeface="微软雅黑" panose="020B0503020204020204" charset="-122"/>
                <a:cs typeface="+mn-ea"/>
                <a:sym typeface="+mn-lt"/>
              </a:endParaRPr>
            </a:p>
          </p:txBody>
        </p:sp>
        <p:sp>
          <p:nvSpPr>
            <p:cNvPr id="5" name="任意多边形: 形状 15"/>
            <p:cNvSpPr/>
            <p:nvPr/>
          </p:nvSpPr>
          <p:spPr>
            <a:xfrm>
              <a:off x="6411" y="4891"/>
              <a:ext cx="1822" cy="1096"/>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8" name="文本框 7"/>
            <p:cNvSpPr txBox="1"/>
            <p:nvPr/>
          </p:nvSpPr>
          <p:spPr>
            <a:xfrm>
              <a:off x="6304" y="4113"/>
              <a:ext cx="955" cy="1598"/>
            </a:xfrm>
            <a:prstGeom prst="rect">
              <a:avLst/>
            </a:prstGeom>
            <a:noFill/>
          </p:spPr>
          <p:txBody>
            <a:bodyPr wrap="none" rtlCol="0" anchor="ctr" anchorCtr="0">
              <a:spAutoFit/>
              <a:scene3d>
                <a:camera prst="orthographicFront"/>
                <a:lightRig rig="threePt" dir="t"/>
              </a:scene3d>
            </a:bodyPr>
            <a:lstStyle/>
            <a:p>
              <a:pPr algn="ctr"/>
              <a:r>
                <a:rPr lang="en-US" altLang="zh-CN" sz="6000" b="1" i="1" dirty="0">
                  <a:solidFill>
                    <a:schemeClr val="tx2"/>
                  </a:solidFill>
                  <a:latin typeface="微软雅黑" panose="020B0503020204020204" charset="-122"/>
                  <a:ea typeface="微软雅黑" panose="020B0503020204020204" charset="-122"/>
                  <a:cs typeface="Arial Bold Italic" panose="020B0604020202090204" charset="0"/>
                  <a:sym typeface="+mn-lt"/>
                </a:rPr>
                <a:t>3</a:t>
              </a:r>
              <a:endParaRPr lang="en-US" altLang="zh-CN" sz="6000" b="1" i="1" dirty="0">
                <a:solidFill>
                  <a:schemeClr val="tx2"/>
                </a:solidFill>
                <a:latin typeface="微软雅黑" panose="020B0503020204020204" charset="-122"/>
                <a:ea typeface="微软雅黑" panose="020B0503020204020204" charset="-122"/>
                <a:cs typeface="Arial Bold Italic" panose="020B0604020202090204"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20090" y="36195"/>
            <a:ext cx="7910195" cy="582295"/>
          </a:xfrm>
        </p:spPr>
        <p:txBody>
          <a:bodyPr/>
          <a:lstStyle/>
          <a:p>
            <a:pPr algn="l"/>
            <a:r>
              <a:rPr>
                <a:sym typeface="+mn-ea"/>
              </a:rPr>
              <a:t>开展预算管理信息化建设的实施路径</a:t>
            </a:r>
            <a:endParaRPr lang="zh-CN" altLang="en-US"/>
          </a:p>
        </p:txBody>
      </p:sp>
      <p:sp>
        <p:nvSpPr>
          <p:cNvPr id="6" name="MH_Other_1"/>
          <p:cNvSpPr/>
          <p:nvPr>
            <p:custDataLst>
              <p:tags r:id="rId1"/>
            </p:custDataLst>
          </p:nvPr>
        </p:nvSpPr>
        <p:spPr bwMode="auto">
          <a:xfrm>
            <a:off x="784698" y="3112142"/>
            <a:ext cx="10103796" cy="3433762"/>
          </a:xfrm>
          <a:custGeom>
            <a:avLst/>
            <a:gdLst/>
            <a:ahLst/>
            <a:cxnLst>
              <a:cxn ang="0">
                <a:pos x="0" y="455"/>
              </a:cxn>
              <a:cxn ang="0">
                <a:pos x="117" y="455"/>
              </a:cxn>
              <a:cxn ang="0">
                <a:pos x="117" y="378"/>
              </a:cxn>
              <a:cxn ang="0">
                <a:pos x="117" y="337"/>
              </a:cxn>
              <a:cxn ang="0">
                <a:pos x="158" y="337"/>
              </a:cxn>
              <a:cxn ang="0">
                <a:pos x="235" y="337"/>
              </a:cxn>
              <a:cxn ang="0">
                <a:pos x="235" y="260"/>
              </a:cxn>
              <a:cxn ang="0">
                <a:pos x="235" y="219"/>
              </a:cxn>
              <a:cxn ang="0">
                <a:pos x="276" y="219"/>
              </a:cxn>
              <a:cxn ang="0">
                <a:pos x="353" y="219"/>
              </a:cxn>
              <a:cxn ang="0">
                <a:pos x="353" y="142"/>
              </a:cxn>
              <a:cxn ang="0">
                <a:pos x="353" y="101"/>
              </a:cxn>
              <a:cxn ang="0">
                <a:pos x="394" y="101"/>
              </a:cxn>
              <a:cxn ang="0">
                <a:pos x="495" y="101"/>
              </a:cxn>
              <a:cxn ang="0">
                <a:pos x="568" y="29"/>
              </a:cxn>
              <a:cxn ang="0">
                <a:pos x="560" y="21"/>
              </a:cxn>
              <a:cxn ang="0">
                <a:pos x="593" y="10"/>
              </a:cxn>
              <a:cxn ang="0">
                <a:pos x="625" y="0"/>
              </a:cxn>
              <a:cxn ang="0">
                <a:pos x="615" y="32"/>
              </a:cxn>
              <a:cxn ang="0">
                <a:pos x="604" y="65"/>
              </a:cxn>
              <a:cxn ang="0">
                <a:pos x="596" y="57"/>
              </a:cxn>
              <a:cxn ang="0">
                <a:pos x="512" y="142"/>
              </a:cxn>
              <a:cxn ang="0">
                <a:pos x="512" y="142"/>
              </a:cxn>
              <a:cxn ang="0">
                <a:pos x="394" y="142"/>
              </a:cxn>
              <a:cxn ang="0">
                <a:pos x="394" y="219"/>
              </a:cxn>
              <a:cxn ang="0">
                <a:pos x="394" y="260"/>
              </a:cxn>
              <a:cxn ang="0">
                <a:pos x="353" y="260"/>
              </a:cxn>
              <a:cxn ang="0">
                <a:pos x="276" y="260"/>
              </a:cxn>
              <a:cxn ang="0">
                <a:pos x="276" y="337"/>
              </a:cxn>
              <a:cxn ang="0">
                <a:pos x="276" y="378"/>
              </a:cxn>
              <a:cxn ang="0">
                <a:pos x="235" y="378"/>
              </a:cxn>
              <a:cxn ang="0">
                <a:pos x="158" y="378"/>
              </a:cxn>
              <a:cxn ang="0">
                <a:pos x="158" y="455"/>
              </a:cxn>
              <a:cxn ang="0">
                <a:pos x="158" y="495"/>
              </a:cxn>
              <a:cxn ang="0">
                <a:pos x="117" y="495"/>
              </a:cxn>
              <a:cxn ang="0">
                <a:pos x="0" y="495"/>
              </a:cxn>
              <a:cxn ang="0">
                <a:pos x="0" y="455"/>
              </a:cxn>
            </a:cxnLst>
            <a:rect l="0" t="0" r="r" b="b"/>
            <a:pathLst>
              <a:path w="625" h="495">
                <a:moveTo>
                  <a:pt x="0" y="455"/>
                </a:moveTo>
                <a:lnTo>
                  <a:pt x="117" y="455"/>
                </a:lnTo>
                <a:lnTo>
                  <a:pt x="117" y="378"/>
                </a:lnTo>
                <a:lnTo>
                  <a:pt x="117" y="337"/>
                </a:lnTo>
                <a:lnTo>
                  <a:pt x="158" y="337"/>
                </a:lnTo>
                <a:lnTo>
                  <a:pt x="235" y="337"/>
                </a:lnTo>
                <a:lnTo>
                  <a:pt x="235" y="260"/>
                </a:lnTo>
                <a:lnTo>
                  <a:pt x="235" y="219"/>
                </a:lnTo>
                <a:lnTo>
                  <a:pt x="276" y="219"/>
                </a:lnTo>
                <a:lnTo>
                  <a:pt x="353" y="219"/>
                </a:lnTo>
                <a:lnTo>
                  <a:pt x="353" y="142"/>
                </a:lnTo>
                <a:lnTo>
                  <a:pt x="353" y="101"/>
                </a:lnTo>
                <a:lnTo>
                  <a:pt x="394" y="101"/>
                </a:lnTo>
                <a:lnTo>
                  <a:pt x="495" y="101"/>
                </a:lnTo>
                <a:lnTo>
                  <a:pt x="568" y="29"/>
                </a:lnTo>
                <a:lnTo>
                  <a:pt x="560" y="21"/>
                </a:lnTo>
                <a:lnTo>
                  <a:pt x="593" y="10"/>
                </a:lnTo>
                <a:lnTo>
                  <a:pt x="625" y="0"/>
                </a:lnTo>
                <a:lnTo>
                  <a:pt x="615" y="32"/>
                </a:lnTo>
                <a:lnTo>
                  <a:pt x="604" y="65"/>
                </a:lnTo>
                <a:lnTo>
                  <a:pt x="596" y="57"/>
                </a:lnTo>
                <a:lnTo>
                  <a:pt x="512" y="142"/>
                </a:lnTo>
                <a:lnTo>
                  <a:pt x="512" y="142"/>
                </a:lnTo>
                <a:lnTo>
                  <a:pt x="394" y="142"/>
                </a:lnTo>
                <a:lnTo>
                  <a:pt x="394" y="219"/>
                </a:lnTo>
                <a:lnTo>
                  <a:pt x="394" y="260"/>
                </a:lnTo>
                <a:lnTo>
                  <a:pt x="353" y="260"/>
                </a:lnTo>
                <a:lnTo>
                  <a:pt x="276" y="260"/>
                </a:lnTo>
                <a:lnTo>
                  <a:pt x="276" y="337"/>
                </a:lnTo>
                <a:lnTo>
                  <a:pt x="276" y="378"/>
                </a:lnTo>
                <a:lnTo>
                  <a:pt x="235" y="378"/>
                </a:lnTo>
                <a:lnTo>
                  <a:pt x="158" y="378"/>
                </a:lnTo>
                <a:lnTo>
                  <a:pt x="158" y="455"/>
                </a:lnTo>
                <a:lnTo>
                  <a:pt x="158" y="495"/>
                </a:lnTo>
                <a:lnTo>
                  <a:pt x="117" y="495"/>
                </a:lnTo>
                <a:lnTo>
                  <a:pt x="0" y="495"/>
                </a:lnTo>
                <a:lnTo>
                  <a:pt x="0" y="455"/>
                </a:lnTo>
              </a:path>
            </a:pathLst>
          </a:custGeom>
          <a:solidFill>
            <a:srgbClr val="00B0F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8" name="MH_SubTitle_1"/>
          <p:cNvSpPr txBox="1"/>
          <p:nvPr>
            <p:custDataLst>
              <p:tags r:id="rId2"/>
            </p:custDataLst>
          </p:nvPr>
        </p:nvSpPr>
        <p:spPr>
          <a:xfrm>
            <a:off x="643343" y="5447221"/>
            <a:ext cx="2183049" cy="830997"/>
          </a:xfrm>
          <a:prstGeom prst="rect">
            <a:avLst/>
          </a:prstGeom>
          <a:noFill/>
        </p:spPr>
        <p:txBody>
          <a:bodyPr wrap="square">
            <a:spAutoFit/>
          </a:bodyPr>
          <a:lstStyle/>
          <a:p>
            <a:pPr algn="ctr">
              <a:defRPr/>
            </a:pPr>
            <a:r>
              <a:rPr lang="zh-CN" altLang="en-US" sz="2400" spc="100" dirty="0">
                <a:latin typeface="Arial Black" panose="020B0A04020102020204" pitchFamily="34" charset="0"/>
                <a:ea typeface="微软雅黑" panose="020B0503020204020204" charset="-122"/>
              </a:rPr>
              <a:t>建设</a:t>
            </a:r>
            <a:endParaRPr lang="en-US" altLang="zh-CN" sz="2400" spc="100" dirty="0">
              <a:latin typeface="Arial Black" panose="020B0A04020102020204" pitchFamily="34" charset="0"/>
              <a:ea typeface="微软雅黑" panose="020B0503020204020204" charset="-122"/>
            </a:endParaRPr>
          </a:p>
          <a:p>
            <a:pPr algn="ctr">
              <a:defRPr/>
            </a:pPr>
            <a:r>
              <a:rPr lang="zh-CN" altLang="en-US" sz="2400" spc="100" dirty="0">
                <a:latin typeface="Arial Black" panose="020B0A04020102020204" pitchFamily="34" charset="0"/>
                <a:ea typeface="微软雅黑" panose="020B0503020204020204" charset="-122"/>
              </a:rPr>
              <a:t>基础平台</a:t>
            </a:r>
            <a:endParaRPr lang="zh-CN" altLang="en-US" sz="1400" spc="100" dirty="0">
              <a:latin typeface="微软雅黑" panose="020B0503020204020204" charset="-122"/>
              <a:ea typeface="微软雅黑" panose="020B0503020204020204" charset="-122"/>
            </a:endParaRPr>
          </a:p>
        </p:txBody>
      </p:sp>
      <p:sp>
        <p:nvSpPr>
          <p:cNvPr id="10" name="MH_SubTitle_3"/>
          <p:cNvSpPr txBox="1"/>
          <p:nvPr>
            <p:custDataLst>
              <p:tags r:id="rId3"/>
            </p:custDataLst>
          </p:nvPr>
        </p:nvSpPr>
        <p:spPr>
          <a:xfrm>
            <a:off x="4309556" y="2462805"/>
            <a:ext cx="2305050" cy="2308324"/>
          </a:xfrm>
          <a:prstGeom prst="rect">
            <a:avLst/>
          </a:prstGeom>
          <a:noFill/>
        </p:spPr>
        <p:txBody>
          <a:bodyPr wrap="square">
            <a:spAutoFit/>
          </a:bodyPr>
          <a:lstStyle/>
          <a:p>
            <a:pPr algn="ctr">
              <a:defRPr/>
            </a:pPr>
            <a:r>
              <a:rPr lang="zh-CN" altLang="en-US" sz="2400" spc="100" dirty="0">
                <a:latin typeface="Arial Black" panose="020B0A04020102020204" pitchFamily="34" charset="0"/>
                <a:ea typeface="微软雅黑" panose="020B0503020204020204" charset="-122"/>
              </a:rPr>
              <a:t>建设</a:t>
            </a:r>
            <a:endParaRPr lang="en-US" altLang="zh-CN" sz="2400" spc="100" dirty="0">
              <a:latin typeface="Arial Black" panose="020B0A04020102020204" pitchFamily="34" charset="0"/>
              <a:ea typeface="微软雅黑" panose="020B0503020204020204" charset="-122"/>
            </a:endParaRPr>
          </a:p>
          <a:p>
            <a:pPr algn="ctr">
              <a:defRPr/>
            </a:pPr>
            <a:r>
              <a:rPr lang="zh-CN" altLang="en-US" sz="2400" spc="100" dirty="0">
                <a:latin typeface="Arial Black" panose="020B0A04020102020204" pitchFamily="34" charset="0"/>
                <a:ea typeface="微软雅黑" panose="020B0503020204020204" charset="-122"/>
              </a:rPr>
              <a:t>预算管理</a:t>
            </a:r>
            <a:endParaRPr lang="en-US" altLang="zh-CN" sz="2400" spc="100" dirty="0">
              <a:latin typeface="Arial Black" panose="020B0A04020102020204" pitchFamily="34" charset="0"/>
              <a:ea typeface="微软雅黑" panose="020B0503020204020204" charset="-122"/>
            </a:endParaRPr>
          </a:p>
          <a:p>
            <a:pPr algn="ctr">
              <a:defRPr/>
            </a:pPr>
            <a:r>
              <a:rPr lang="zh-CN" altLang="en-US" sz="2400" spc="100" dirty="0">
                <a:latin typeface="Arial Black" panose="020B0A04020102020204" pitchFamily="34" charset="0"/>
                <a:ea typeface="微软雅黑" panose="020B0503020204020204" charset="-122"/>
              </a:rPr>
              <a:t>预算执行</a:t>
            </a:r>
            <a:endParaRPr lang="en-US" altLang="zh-CN" sz="2400" spc="100" dirty="0">
              <a:latin typeface="Arial Black" panose="020B0A04020102020204" pitchFamily="34" charset="0"/>
              <a:ea typeface="微软雅黑" panose="020B0503020204020204" charset="-122"/>
            </a:endParaRPr>
          </a:p>
          <a:p>
            <a:pPr algn="ctr">
              <a:defRPr/>
            </a:pPr>
            <a:r>
              <a:rPr lang="zh-CN" altLang="en-US" sz="2400" spc="100" dirty="0">
                <a:latin typeface="Arial Black" panose="020B0A04020102020204" pitchFamily="34" charset="0"/>
                <a:ea typeface="微软雅黑" panose="020B0503020204020204" charset="-122"/>
              </a:rPr>
              <a:t>财务核算</a:t>
            </a:r>
            <a:endParaRPr lang="en-US" altLang="zh-CN" sz="2400" spc="100" dirty="0">
              <a:latin typeface="Arial Black" panose="020B0A04020102020204" pitchFamily="34" charset="0"/>
              <a:ea typeface="微软雅黑" panose="020B0503020204020204" charset="-122"/>
            </a:endParaRPr>
          </a:p>
          <a:p>
            <a:pPr algn="ctr">
              <a:defRPr/>
            </a:pPr>
            <a:r>
              <a:rPr lang="zh-CN" altLang="en-US" sz="2400" spc="100" dirty="0">
                <a:latin typeface="Arial Black" panose="020B0A04020102020204" pitchFamily="34" charset="0"/>
                <a:ea typeface="微软雅黑" panose="020B0503020204020204" charset="-122"/>
              </a:rPr>
              <a:t>财务决算</a:t>
            </a:r>
            <a:endParaRPr lang="en-US" altLang="zh-CN" sz="2400" spc="100" dirty="0">
              <a:latin typeface="Arial Black" panose="020B0A04020102020204" pitchFamily="34" charset="0"/>
              <a:ea typeface="微软雅黑" panose="020B0503020204020204" charset="-122"/>
            </a:endParaRPr>
          </a:p>
          <a:p>
            <a:pPr algn="ctr">
              <a:defRPr/>
            </a:pPr>
            <a:r>
              <a:rPr lang="zh-CN" altLang="en-US" sz="2400" spc="100" dirty="0">
                <a:latin typeface="Arial Black" panose="020B0A04020102020204" pitchFamily="34" charset="0"/>
                <a:ea typeface="微软雅黑" panose="020B0503020204020204" charset="-122"/>
              </a:rPr>
              <a:t>绩效管理</a:t>
            </a:r>
            <a:endParaRPr lang="zh-CN" altLang="en-US" sz="2400" spc="100" dirty="0">
              <a:latin typeface="Arial Black" panose="020B0A04020102020204" pitchFamily="34" charset="0"/>
              <a:ea typeface="微软雅黑" panose="020B0503020204020204" charset="-122"/>
            </a:endParaRPr>
          </a:p>
        </p:txBody>
      </p:sp>
      <p:sp>
        <p:nvSpPr>
          <p:cNvPr id="12" name="MH_SubTitle_4"/>
          <p:cNvSpPr txBox="1"/>
          <p:nvPr>
            <p:custDataLst>
              <p:tags r:id="rId4"/>
            </p:custDataLst>
          </p:nvPr>
        </p:nvSpPr>
        <p:spPr>
          <a:xfrm>
            <a:off x="6796392" y="2006121"/>
            <a:ext cx="1708623" cy="1938992"/>
          </a:xfrm>
          <a:prstGeom prst="rect">
            <a:avLst/>
          </a:prstGeom>
          <a:noFill/>
        </p:spPr>
        <p:txBody>
          <a:bodyPr wrap="square">
            <a:spAutoFit/>
          </a:bodyPr>
          <a:lstStyle/>
          <a:p>
            <a:pPr algn="ctr">
              <a:defRPr/>
            </a:pPr>
            <a:r>
              <a:rPr lang="zh-CN" altLang="en-US" sz="2400" spc="100" dirty="0">
                <a:latin typeface="Arial Black" panose="020B0A04020102020204" pitchFamily="34" charset="0"/>
                <a:ea typeface="微软雅黑" panose="020B0503020204020204" charset="-122"/>
              </a:rPr>
              <a:t>打通</a:t>
            </a:r>
            <a:endParaRPr lang="en-US" altLang="zh-CN" sz="2400" spc="100" dirty="0">
              <a:latin typeface="Arial Black" panose="020B0A04020102020204" pitchFamily="34" charset="0"/>
              <a:ea typeface="微软雅黑" panose="020B0503020204020204" charset="-122"/>
            </a:endParaRPr>
          </a:p>
          <a:p>
            <a:pPr algn="ctr">
              <a:defRPr/>
            </a:pPr>
            <a:r>
              <a:rPr lang="zh-CN" altLang="en-US" sz="2400" spc="100" dirty="0">
                <a:latin typeface="Arial Black" panose="020B0A04020102020204" pitchFamily="34" charset="0"/>
                <a:ea typeface="微软雅黑" panose="020B0503020204020204" charset="-122"/>
              </a:rPr>
              <a:t>智慧财政信息交换数据共享增能提效</a:t>
            </a:r>
            <a:endParaRPr lang="zh-CN" altLang="en-US" sz="2400" spc="100" dirty="0">
              <a:latin typeface="Arial Black" panose="020B0A04020102020204" pitchFamily="34" charset="0"/>
              <a:ea typeface="微软雅黑" panose="020B0503020204020204" charset="-122"/>
            </a:endParaRPr>
          </a:p>
        </p:txBody>
      </p:sp>
      <p:sp>
        <p:nvSpPr>
          <p:cNvPr id="14" name="MH_SubTitle_5"/>
          <p:cNvSpPr txBox="1"/>
          <p:nvPr>
            <p:custDataLst>
              <p:tags r:id="rId5"/>
            </p:custDataLst>
          </p:nvPr>
        </p:nvSpPr>
        <p:spPr>
          <a:xfrm>
            <a:off x="9179668" y="677469"/>
            <a:ext cx="3417651" cy="2554545"/>
          </a:xfrm>
          <a:prstGeom prst="rect">
            <a:avLst/>
          </a:prstGeom>
          <a:noFill/>
        </p:spPr>
        <p:txBody>
          <a:bodyPr wrap="square">
            <a:spAutoFit/>
          </a:bodyPr>
          <a:lstStyle/>
          <a:p>
            <a:pPr algn="ctr">
              <a:defRPr/>
            </a:pPr>
            <a:r>
              <a:rPr lang="zh-CN" altLang="en-US" sz="3200" spc="100" dirty="0">
                <a:solidFill>
                  <a:srgbClr val="FF0000"/>
                </a:solidFill>
                <a:latin typeface="Arial Black" panose="020B0A04020102020204" pitchFamily="34" charset="0"/>
                <a:ea typeface="微软雅黑" panose="020B0503020204020204" charset="-122"/>
              </a:rPr>
              <a:t>建设</a:t>
            </a:r>
            <a:endParaRPr lang="en-US" altLang="zh-CN" sz="3200" spc="100" dirty="0">
              <a:solidFill>
                <a:srgbClr val="FF0000"/>
              </a:solidFill>
              <a:latin typeface="Arial Black" panose="020B0A04020102020204" pitchFamily="34" charset="0"/>
              <a:ea typeface="微软雅黑" panose="020B0503020204020204" charset="-122"/>
            </a:endParaRPr>
          </a:p>
          <a:p>
            <a:pPr algn="ctr">
              <a:defRPr/>
            </a:pPr>
            <a:r>
              <a:rPr lang="zh-CN" altLang="en-US" sz="3200" spc="100" dirty="0">
                <a:solidFill>
                  <a:srgbClr val="FF0000"/>
                </a:solidFill>
                <a:latin typeface="Arial Black" panose="020B0A04020102020204" pitchFamily="34" charset="0"/>
                <a:ea typeface="微软雅黑" panose="020B0503020204020204" charset="-122"/>
              </a:rPr>
              <a:t>数据中台</a:t>
            </a:r>
            <a:endParaRPr lang="en-US" altLang="zh-CN" sz="3200" spc="100" dirty="0">
              <a:solidFill>
                <a:srgbClr val="FF0000"/>
              </a:solidFill>
              <a:latin typeface="Arial Black" panose="020B0A04020102020204" pitchFamily="34" charset="0"/>
              <a:ea typeface="微软雅黑" panose="020B0503020204020204" charset="-122"/>
            </a:endParaRPr>
          </a:p>
          <a:p>
            <a:pPr algn="ctr">
              <a:defRPr/>
            </a:pPr>
            <a:r>
              <a:rPr lang="zh-CN" altLang="en-US" sz="3200" spc="100" dirty="0">
                <a:solidFill>
                  <a:srgbClr val="FF0000"/>
                </a:solidFill>
                <a:latin typeface="Arial Black" panose="020B0A04020102020204" pitchFamily="34" charset="0"/>
                <a:ea typeface="微软雅黑" panose="020B0503020204020204" charset="-122"/>
              </a:rPr>
              <a:t>收集数据</a:t>
            </a:r>
            <a:endParaRPr lang="en-US" altLang="zh-CN" sz="3200" spc="100" dirty="0">
              <a:solidFill>
                <a:srgbClr val="FF0000"/>
              </a:solidFill>
              <a:latin typeface="Arial Black" panose="020B0A04020102020204" pitchFamily="34" charset="0"/>
              <a:ea typeface="微软雅黑" panose="020B0503020204020204" charset="-122"/>
            </a:endParaRPr>
          </a:p>
          <a:p>
            <a:pPr algn="ctr">
              <a:defRPr/>
            </a:pPr>
            <a:r>
              <a:rPr lang="zh-CN" altLang="en-US" sz="3200" spc="100" dirty="0">
                <a:solidFill>
                  <a:srgbClr val="FF0000"/>
                </a:solidFill>
                <a:latin typeface="Arial Black" panose="020B0A04020102020204" pitchFamily="34" charset="0"/>
                <a:ea typeface="微软雅黑" panose="020B0503020204020204" charset="-122"/>
              </a:rPr>
              <a:t>数据分析</a:t>
            </a:r>
            <a:endParaRPr lang="en-US" altLang="zh-CN" sz="3200" spc="100" dirty="0">
              <a:solidFill>
                <a:srgbClr val="FF0000"/>
              </a:solidFill>
              <a:latin typeface="Arial Black" panose="020B0A04020102020204" pitchFamily="34" charset="0"/>
              <a:ea typeface="微软雅黑" panose="020B0503020204020204" charset="-122"/>
            </a:endParaRPr>
          </a:p>
          <a:p>
            <a:pPr algn="ctr">
              <a:defRPr/>
            </a:pPr>
            <a:r>
              <a:rPr lang="zh-CN" altLang="en-US" sz="3200" spc="100" dirty="0">
                <a:solidFill>
                  <a:srgbClr val="FF0000"/>
                </a:solidFill>
                <a:latin typeface="Arial Black" panose="020B0A04020102020204" pitchFamily="34" charset="0"/>
                <a:ea typeface="微软雅黑" panose="020B0503020204020204" charset="-122"/>
              </a:rPr>
              <a:t>提炼价值</a:t>
            </a:r>
            <a:endParaRPr lang="zh-CN" altLang="en-US" sz="1600" spc="100" dirty="0">
              <a:solidFill>
                <a:srgbClr val="606060"/>
              </a:solidFill>
              <a:latin typeface="微软雅黑" panose="020B0503020204020204" charset="-122"/>
              <a:ea typeface="微软雅黑" panose="020B0503020204020204" charset="-122"/>
            </a:endParaRPr>
          </a:p>
        </p:txBody>
      </p:sp>
      <p:sp>
        <p:nvSpPr>
          <p:cNvPr id="16" name="MH_SubTitle_1"/>
          <p:cNvSpPr txBox="1"/>
          <p:nvPr>
            <p:custDataLst>
              <p:tags r:id="rId6"/>
            </p:custDataLst>
          </p:nvPr>
        </p:nvSpPr>
        <p:spPr>
          <a:xfrm>
            <a:off x="2685037" y="3998068"/>
            <a:ext cx="1789755" cy="1569660"/>
          </a:xfrm>
          <a:prstGeom prst="rect">
            <a:avLst/>
          </a:prstGeom>
          <a:noFill/>
        </p:spPr>
        <p:txBody>
          <a:bodyPr wrap="square">
            <a:spAutoFit/>
          </a:bodyPr>
          <a:lstStyle/>
          <a:p>
            <a:pPr algn="ctr">
              <a:defRPr/>
            </a:pPr>
            <a:r>
              <a:rPr lang="zh-CN" altLang="en-US" sz="2400" spc="100" dirty="0">
                <a:latin typeface="Arial Black" panose="020B0A04020102020204" pitchFamily="34" charset="0"/>
                <a:ea typeface="微软雅黑" panose="020B0503020204020204" charset="-122"/>
              </a:rPr>
              <a:t>建设</a:t>
            </a:r>
            <a:endParaRPr lang="en-US" altLang="zh-CN" sz="2400" spc="100" dirty="0">
              <a:latin typeface="Arial Black" panose="020B0A04020102020204" pitchFamily="34" charset="0"/>
              <a:ea typeface="微软雅黑" panose="020B0503020204020204" charset="-122"/>
            </a:endParaRPr>
          </a:p>
          <a:p>
            <a:pPr algn="ctr">
              <a:defRPr/>
            </a:pPr>
            <a:r>
              <a:rPr lang="zh-CN" altLang="en-US" sz="2400" spc="100" dirty="0">
                <a:latin typeface="Arial Black" panose="020B0A04020102020204" pitchFamily="34" charset="0"/>
                <a:ea typeface="微软雅黑" panose="020B0503020204020204" charset="-122"/>
              </a:rPr>
              <a:t>绩效库</a:t>
            </a:r>
            <a:endParaRPr lang="en-US" altLang="zh-CN" sz="2400" spc="100" dirty="0">
              <a:latin typeface="Arial Black" panose="020B0A04020102020204" pitchFamily="34" charset="0"/>
              <a:ea typeface="微软雅黑" panose="020B0503020204020204" charset="-122"/>
            </a:endParaRPr>
          </a:p>
          <a:p>
            <a:pPr algn="ctr">
              <a:defRPr/>
            </a:pPr>
            <a:r>
              <a:rPr lang="zh-CN" altLang="en-US" sz="2400" spc="100" dirty="0">
                <a:latin typeface="Arial Black" panose="020B0A04020102020204" pitchFamily="34" charset="0"/>
                <a:ea typeface="微软雅黑" panose="020B0503020204020204" charset="-122"/>
              </a:rPr>
              <a:t>法规库</a:t>
            </a:r>
            <a:endParaRPr lang="en-US" altLang="zh-CN" sz="2400" spc="100" dirty="0">
              <a:latin typeface="Arial Black" panose="020B0A04020102020204" pitchFamily="34" charset="0"/>
              <a:ea typeface="微软雅黑" panose="020B0503020204020204" charset="-122"/>
            </a:endParaRPr>
          </a:p>
          <a:p>
            <a:pPr algn="ctr">
              <a:defRPr/>
            </a:pPr>
            <a:r>
              <a:rPr lang="zh-CN" altLang="en-US" sz="2400" spc="100" dirty="0">
                <a:latin typeface="Arial Black" panose="020B0A04020102020204" pitchFamily="34" charset="0"/>
                <a:ea typeface="微软雅黑" panose="020B0503020204020204" charset="-122"/>
              </a:rPr>
              <a:t>风险库</a:t>
            </a:r>
            <a:endParaRPr lang="zh-CN" altLang="en-US" sz="1400" spc="1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20090" y="36195"/>
            <a:ext cx="9364250" cy="582295"/>
          </a:xfrm>
        </p:spPr>
        <p:txBody>
          <a:bodyPr/>
          <a:lstStyle/>
          <a:p>
            <a:pPr algn="l"/>
            <a:r>
              <a:rPr dirty="0">
                <a:sym typeface="+mn-ea"/>
              </a:rPr>
              <a:t>开展预算管理信息化建设的实施路</a:t>
            </a:r>
            <a:r>
              <a:rPr lang="zh-CN" altLang="en-US" dirty="0">
                <a:sym typeface="+mn-ea"/>
              </a:rPr>
              <a:t>径</a:t>
            </a:r>
            <a:r>
              <a:rPr lang="en-US" altLang="zh-CN" dirty="0"/>
              <a:t>——</a:t>
            </a:r>
            <a:r>
              <a:rPr lang="zh-CN" altLang="en-US" dirty="0"/>
              <a:t>建设基础平台</a:t>
            </a:r>
            <a:endParaRPr lang="zh-CN" altLang="en-US" dirty="0"/>
          </a:p>
        </p:txBody>
      </p:sp>
      <p:pic>
        <p:nvPicPr>
          <p:cNvPr id="5" name="图片 4"/>
          <p:cNvPicPr>
            <a:picLocks noChangeAspect="1"/>
          </p:cNvPicPr>
          <p:nvPr/>
        </p:nvPicPr>
        <p:blipFill>
          <a:blip r:embed="rId1" cstate="print"/>
          <a:stretch>
            <a:fillRect/>
          </a:stretch>
        </p:blipFill>
        <p:spPr>
          <a:xfrm>
            <a:off x="552091" y="843591"/>
            <a:ext cx="6544663" cy="5754976"/>
          </a:xfrm>
          <a:prstGeom prst="rect">
            <a:avLst/>
          </a:prstGeom>
        </p:spPr>
      </p:pic>
      <p:sp>
        <p:nvSpPr>
          <p:cNvPr id="13" name="文本框 12"/>
          <p:cNvSpPr txBox="1"/>
          <p:nvPr/>
        </p:nvSpPr>
        <p:spPr>
          <a:xfrm>
            <a:off x="7497074" y="1458190"/>
            <a:ext cx="4142835" cy="4154984"/>
          </a:xfrm>
          <a:prstGeom prst="rect">
            <a:avLst/>
          </a:prstGeom>
          <a:noFill/>
        </p:spPr>
        <p:txBody>
          <a:bodyPr wrap="square">
            <a:spAutoFit/>
          </a:bodyPr>
          <a:lstStyle/>
          <a:p>
            <a:r>
              <a:rPr lang="zh-CN" altLang="en-US" sz="24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按照“巩固</a:t>
            </a:r>
            <a:r>
              <a:rPr lang="en-US" altLang="zh-CN" sz="24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zh-CN" altLang="en-US" sz="24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优化</a:t>
            </a:r>
            <a:r>
              <a:rPr lang="en-US" altLang="zh-CN" sz="24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zh-CN" altLang="en-US" sz="24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发展”的思路循序渐进，统一规划、分步实施，确保可持续化发展。从</a:t>
            </a:r>
            <a:r>
              <a:rPr lang="zh-CN" altLang="en-US" sz="2400" b="1" kern="100" dirty="0" smtClean="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我校信息化</a:t>
            </a:r>
            <a:r>
              <a:rPr lang="zh-CN" altLang="en-US" sz="24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建设现状出发，通过</a:t>
            </a:r>
            <a:r>
              <a:rPr lang="en-US" altLang="zh-CN" sz="24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IT</a:t>
            </a:r>
            <a:r>
              <a:rPr lang="zh-CN" altLang="en-US" sz="2400" b="1"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基础设施建设、支撑平台开发、管理架构搭建、基础信息维护、系统构建、业务融合、深度应用。打破条块分割，运用大数据思维，强化数据资源的融合与集成。</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20089" y="36195"/>
            <a:ext cx="11598431" cy="582295"/>
          </a:xfrm>
        </p:spPr>
        <p:txBody>
          <a:bodyPr/>
          <a:lstStyle/>
          <a:p>
            <a:pPr algn="l"/>
            <a:r>
              <a:rPr lang="zh-CN" altLang="en-US" dirty="0">
                <a:sym typeface="+mn-ea"/>
              </a:rPr>
              <a:t>开展预算管理信息化建设的实施路径</a:t>
            </a:r>
            <a:r>
              <a:rPr lang="en-US" altLang="zh-CN" dirty="0"/>
              <a:t>——</a:t>
            </a:r>
            <a:r>
              <a:rPr lang="zh-CN" altLang="en-US" dirty="0"/>
              <a:t>建设绩效库、法规库、风险库</a:t>
            </a:r>
            <a:endParaRPr lang="zh-CN" altLang="en-US" dirty="0"/>
          </a:p>
        </p:txBody>
      </p:sp>
      <p:sp>
        <p:nvSpPr>
          <p:cNvPr id="13" name="文本框 12"/>
          <p:cNvSpPr txBox="1"/>
          <p:nvPr/>
        </p:nvSpPr>
        <p:spPr>
          <a:xfrm>
            <a:off x="6814868" y="1720840"/>
            <a:ext cx="4781909" cy="3416320"/>
          </a:xfrm>
          <a:prstGeom prst="rect">
            <a:avLst/>
          </a:prstGeom>
          <a:noFill/>
        </p:spPr>
        <p:txBody>
          <a:bodyPr wrap="square">
            <a:spAutoFit/>
          </a:bodyPr>
          <a:lstStyle/>
          <a:p>
            <a:r>
              <a:rPr lang="zh-CN" altLang="en-US" sz="36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将内控法规、绩效法规、会计法规以及学校业务梳理的风险列表作为基础数据维护到基础平台上，为后续的业务系统引用打下基础</a:t>
            </a:r>
            <a:endParaRPr lang="zh-CN" altLang="en-US" sz="3600" dirty="0"/>
          </a:p>
        </p:txBody>
      </p:sp>
      <p:sp>
        <p:nvSpPr>
          <p:cNvPr id="6" name="矩形: 圆角 5"/>
          <p:cNvSpPr/>
          <p:nvPr/>
        </p:nvSpPr>
        <p:spPr>
          <a:xfrm>
            <a:off x="362309" y="2021497"/>
            <a:ext cx="2657765" cy="1084011"/>
          </a:xfrm>
          <a:prstGeom prst="roundRect">
            <a:avLst/>
          </a:prstGeom>
          <a:solidFill>
            <a:srgbClr val="0070C0"/>
          </a:solidFill>
          <a:ln w="3175" cap="flat" cmpd="sng" algn="ctr">
            <a:solidFill>
              <a:srgbClr val="00000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内控法规库</a:t>
            </a:r>
            <a:endParaRPr kumimoji="0" lang="zh-CN" altLang="en-US" sz="2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7" name="矩形: 圆角 6"/>
          <p:cNvSpPr/>
          <p:nvPr/>
        </p:nvSpPr>
        <p:spPr>
          <a:xfrm>
            <a:off x="362309" y="3539746"/>
            <a:ext cx="2657765" cy="1084011"/>
          </a:xfrm>
          <a:prstGeom prst="roundRect">
            <a:avLst/>
          </a:prstGeom>
          <a:solidFill>
            <a:srgbClr val="0070C0"/>
          </a:solidFill>
          <a:ln w="3175" cap="flat" cmpd="sng" algn="ctr">
            <a:solidFill>
              <a:srgbClr val="00000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绩效法规库</a:t>
            </a:r>
            <a:endParaRPr kumimoji="0" lang="zh-CN" altLang="en-US" sz="2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圆角 7"/>
          <p:cNvSpPr/>
          <p:nvPr/>
        </p:nvSpPr>
        <p:spPr>
          <a:xfrm>
            <a:off x="3222136" y="2064632"/>
            <a:ext cx="2657765" cy="1084011"/>
          </a:xfrm>
          <a:prstGeom prst="roundRect">
            <a:avLst/>
          </a:prstGeom>
          <a:solidFill>
            <a:srgbClr val="0070C0"/>
          </a:solidFill>
          <a:ln w="3175" cap="flat" cmpd="sng" algn="ctr">
            <a:solidFill>
              <a:srgbClr val="00000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会计法规库</a:t>
            </a:r>
            <a:endParaRPr kumimoji="0" lang="zh-CN" altLang="en-US" sz="2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圆角 8"/>
          <p:cNvSpPr/>
          <p:nvPr/>
        </p:nvSpPr>
        <p:spPr>
          <a:xfrm>
            <a:off x="3222136" y="3539746"/>
            <a:ext cx="2657764" cy="1084011"/>
          </a:xfrm>
          <a:prstGeom prst="roundRect">
            <a:avLst/>
          </a:prstGeom>
          <a:solidFill>
            <a:srgbClr val="0070C0"/>
          </a:solidFill>
          <a:ln w="3175" cap="flat" cmpd="sng" algn="ctr">
            <a:solidFill>
              <a:srgbClr val="00000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风险库</a:t>
            </a:r>
            <a:endParaRPr kumimoji="0" lang="zh-CN" altLang="en-US" sz="28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20089" y="36195"/>
            <a:ext cx="11598431" cy="582295"/>
          </a:xfrm>
        </p:spPr>
        <p:txBody>
          <a:bodyPr/>
          <a:lstStyle/>
          <a:p>
            <a:pPr algn="l"/>
            <a:r>
              <a:rPr lang="zh-CN" altLang="en-US" dirty="0">
                <a:sym typeface="+mn-ea"/>
              </a:rPr>
              <a:t>开展预算管理信息化建设的实施路径</a:t>
            </a:r>
            <a:r>
              <a:rPr lang="en-US" altLang="zh-CN" dirty="0"/>
              <a:t>——</a:t>
            </a:r>
            <a:r>
              <a:rPr lang="zh-CN" altLang="en-US" dirty="0"/>
              <a:t>建设业务系统</a:t>
            </a:r>
            <a:endParaRPr lang="zh-CN" altLang="en-US" dirty="0"/>
          </a:p>
        </p:txBody>
      </p:sp>
      <p:sp>
        <p:nvSpPr>
          <p:cNvPr id="13" name="文本框 12"/>
          <p:cNvSpPr txBox="1"/>
          <p:nvPr/>
        </p:nvSpPr>
        <p:spPr>
          <a:xfrm>
            <a:off x="6814868" y="1720840"/>
            <a:ext cx="4781909" cy="2308324"/>
          </a:xfrm>
          <a:prstGeom prst="rect">
            <a:avLst/>
          </a:prstGeom>
          <a:noFill/>
        </p:spPr>
        <p:txBody>
          <a:bodyPr wrap="square">
            <a:spAutoFit/>
          </a:bodyPr>
          <a:lstStyle/>
          <a:p>
            <a:r>
              <a:rPr lang="zh-CN" altLang="en-US" sz="3600" kern="100" dirty="0">
                <a:effectLst/>
                <a:latin typeface="宋体" panose="02010600030101010101" pitchFamily="2" charset="-122"/>
                <a:ea typeface="宋体" panose="02010600030101010101" pitchFamily="2" charset="-122"/>
                <a:cs typeface="Times New Roman" panose="02020603050405020304" pitchFamily="18" charset="0"/>
              </a:rPr>
              <a:t>遵照平台“集成、开放、共享”的要求，系统间互联互通、统一规范标准、数据安全共享。</a:t>
            </a:r>
            <a:endParaRPr lang="zh-CN" altLang="en-US" sz="3600" dirty="0"/>
          </a:p>
        </p:txBody>
      </p:sp>
      <p:sp>
        <p:nvSpPr>
          <p:cNvPr id="10" name="矩形: 圆角 9"/>
          <p:cNvSpPr/>
          <p:nvPr/>
        </p:nvSpPr>
        <p:spPr>
          <a:xfrm>
            <a:off x="501607" y="1575166"/>
            <a:ext cx="1582674" cy="1119744"/>
          </a:xfrm>
          <a:prstGeom prst="roundRect">
            <a:avLst/>
          </a:prstGeom>
          <a:solidFill>
            <a:srgbClr val="0070C0"/>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预算</a:t>
            </a:r>
            <a:endPar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1" name="矩形: 圆角 10"/>
          <p:cNvSpPr/>
          <p:nvPr/>
        </p:nvSpPr>
        <p:spPr>
          <a:xfrm>
            <a:off x="2342985" y="1575166"/>
            <a:ext cx="1582674" cy="1119744"/>
          </a:xfrm>
          <a:prstGeom prst="roundRect">
            <a:avLst/>
          </a:prstGeom>
          <a:solidFill>
            <a:srgbClr val="0070C0"/>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收支</a:t>
            </a:r>
            <a:endPar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2" name="矩形: 圆角 11"/>
          <p:cNvSpPr/>
          <p:nvPr/>
        </p:nvSpPr>
        <p:spPr>
          <a:xfrm>
            <a:off x="4218874" y="1575166"/>
            <a:ext cx="1582674" cy="1119744"/>
          </a:xfrm>
          <a:prstGeom prst="roundRect">
            <a:avLst/>
          </a:prstGeom>
          <a:solidFill>
            <a:srgbClr val="0070C0"/>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采购</a:t>
            </a:r>
            <a:endPar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4" name="矩形: 圆角 13"/>
          <p:cNvSpPr/>
          <p:nvPr/>
        </p:nvSpPr>
        <p:spPr>
          <a:xfrm>
            <a:off x="513559" y="3066691"/>
            <a:ext cx="1582663" cy="1119744"/>
          </a:xfrm>
          <a:prstGeom prst="roundRect">
            <a:avLst/>
          </a:prstGeom>
          <a:solidFill>
            <a:srgbClr val="0070C0"/>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合同</a:t>
            </a:r>
            <a:endPar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 name="矩形: 圆角 15"/>
          <p:cNvSpPr/>
          <p:nvPr/>
        </p:nvSpPr>
        <p:spPr>
          <a:xfrm>
            <a:off x="2342996" y="3106355"/>
            <a:ext cx="1582663" cy="1119744"/>
          </a:xfrm>
          <a:prstGeom prst="roundRect">
            <a:avLst/>
          </a:prstGeom>
          <a:solidFill>
            <a:srgbClr val="0070C0"/>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资产</a:t>
            </a:r>
            <a:endPar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圆角 16"/>
          <p:cNvSpPr/>
          <p:nvPr/>
        </p:nvSpPr>
        <p:spPr>
          <a:xfrm>
            <a:off x="4218874" y="3106355"/>
            <a:ext cx="1582674" cy="1119744"/>
          </a:xfrm>
          <a:prstGeom prst="roundRect">
            <a:avLst/>
          </a:prstGeom>
          <a:solidFill>
            <a:srgbClr val="0070C0"/>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绩效</a:t>
            </a:r>
            <a:endPar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8" name="矩形: 圆角 17"/>
          <p:cNvSpPr/>
          <p:nvPr/>
        </p:nvSpPr>
        <p:spPr>
          <a:xfrm>
            <a:off x="501607" y="4558216"/>
            <a:ext cx="1582663" cy="1119744"/>
          </a:xfrm>
          <a:prstGeom prst="roundRect">
            <a:avLst/>
          </a:prstGeom>
          <a:solidFill>
            <a:srgbClr val="0070C0"/>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工资</a:t>
            </a:r>
            <a:endPar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9" name="矩形: 圆角 18"/>
          <p:cNvSpPr/>
          <p:nvPr/>
        </p:nvSpPr>
        <p:spPr>
          <a:xfrm>
            <a:off x="2331044" y="4597880"/>
            <a:ext cx="1582663" cy="1119744"/>
          </a:xfrm>
          <a:prstGeom prst="roundRect">
            <a:avLst/>
          </a:prstGeom>
          <a:solidFill>
            <a:srgbClr val="0070C0"/>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核算</a:t>
            </a:r>
            <a:endPar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圆角 19"/>
          <p:cNvSpPr/>
          <p:nvPr/>
        </p:nvSpPr>
        <p:spPr>
          <a:xfrm>
            <a:off x="4206922" y="4597880"/>
            <a:ext cx="1582674" cy="1119744"/>
          </a:xfrm>
          <a:prstGeom prst="roundRect">
            <a:avLst/>
          </a:prstGeom>
          <a:solidFill>
            <a:srgbClr val="0070C0"/>
          </a:solidFill>
          <a:ln w="12700" cap="flat" cmpd="sng" algn="ctr">
            <a:solidFill>
              <a:srgbClr val="86564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决算</a:t>
            </a:r>
            <a:endParaRPr kumimoji="0" lang="zh-CN" altLang="en-US" sz="3200"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1+#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1+#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a:t>学校业务系统建设内容</a:t>
            </a:r>
            <a:endParaRPr lang="zh-CN" altLang="en-US"/>
          </a:p>
        </p:txBody>
      </p:sp>
      <p:sp>
        <p:nvSpPr>
          <p:cNvPr id="3" name="灯片编号占位符 2"/>
          <p:cNvSpPr>
            <a:spLocks noGrp="1"/>
          </p:cNvSpPr>
          <p:nvPr>
            <p:ph type="sldNum" sz="quarter" idx="4"/>
          </p:nvPr>
        </p:nvSpPr>
        <p:spPr/>
        <p:txBody>
          <a:bodyPr/>
          <a:lstStyle/>
          <a:p>
            <a:pPr>
              <a:defRPr/>
            </a:pPr>
            <a:fld id="{D6C61436-0B17-4DA7-8B39-A7E33EE52C51}" type="slidenum">
              <a:rPr lang="zh-CN" altLang="en-US"/>
            </a:fld>
            <a:endParaRPr lang="zh-CN" altLang="en-US"/>
          </a:p>
        </p:txBody>
      </p:sp>
      <p:graphicFrame>
        <p:nvGraphicFramePr>
          <p:cNvPr id="6" name="表格 5"/>
          <p:cNvGraphicFramePr>
            <a:graphicFrameLocks noGrp="1"/>
          </p:cNvGraphicFramePr>
          <p:nvPr>
            <p:custDataLst>
              <p:tags r:id="rId1"/>
            </p:custDataLst>
          </p:nvPr>
        </p:nvGraphicFramePr>
        <p:xfrm>
          <a:off x="28271" y="583096"/>
          <a:ext cx="12169775" cy="6352540"/>
        </p:xfrm>
        <a:graphic>
          <a:graphicData uri="http://schemas.openxmlformats.org/drawingml/2006/table">
            <a:tbl>
              <a:tblPr firstRow="1" bandRow="1">
                <a:tableStyleId>{5C22544A-7EE6-4342-B048-85BDC9FD1C3A}</a:tableStyleId>
              </a:tblPr>
              <a:tblGrid>
                <a:gridCol w="699770"/>
                <a:gridCol w="2388138"/>
                <a:gridCol w="9081867"/>
              </a:tblGrid>
              <a:tr h="365760">
                <a:tc>
                  <a:txBody>
                    <a:bodyPr/>
                    <a:lstStyle/>
                    <a:p>
                      <a:pPr algn="ctr"/>
                      <a:r>
                        <a:rPr lang="zh-CN" altLang="en-US" dirty="0">
                          <a:solidFill>
                            <a:schemeClr val="tx1"/>
                          </a:solidFill>
                        </a:rPr>
                        <a:t>序号</a:t>
                      </a:r>
                      <a:endParaRPr lang="zh-CN" altLang="en-US" dirty="0">
                        <a:solidFill>
                          <a:schemeClr val="tx1"/>
                        </a:solidFill>
                      </a:endParaRPr>
                    </a:p>
                  </a:txBody>
                  <a:tcPr anchor="ctr">
                    <a:solidFill>
                      <a:schemeClr val="tx2"/>
                    </a:solidFill>
                  </a:tcPr>
                </a:tc>
                <a:tc>
                  <a:txBody>
                    <a:bodyPr/>
                    <a:lstStyle/>
                    <a:p>
                      <a:pPr algn="ctr"/>
                      <a:r>
                        <a:rPr lang="zh-CN" altLang="en-US" dirty="0">
                          <a:solidFill>
                            <a:schemeClr val="tx1"/>
                          </a:solidFill>
                        </a:rPr>
                        <a:t>内容</a:t>
                      </a:r>
                      <a:endParaRPr lang="zh-CN" altLang="en-US" dirty="0">
                        <a:solidFill>
                          <a:schemeClr val="tx1"/>
                        </a:solidFill>
                      </a:endParaRPr>
                    </a:p>
                  </a:txBody>
                  <a:tcPr anchor="ctr">
                    <a:solidFill>
                      <a:schemeClr val="tx2"/>
                    </a:solidFill>
                  </a:tcPr>
                </a:tc>
                <a:tc>
                  <a:txBody>
                    <a:bodyPr/>
                    <a:lstStyle/>
                    <a:p>
                      <a:pPr algn="ctr"/>
                      <a:r>
                        <a:rPr lang="zh-CN" altLang="en-US" dirty="0">
                          <a:solidFill>
                            <a:schemeClr val="tx1"/>
                          </a:solidFill>
                        </a:rPr>
                        <a:t>说明</a:t>
                      </a:r>
                      <a:endParaRPr lang="zh-CN" altLang="en-US" dirty="0">
                        <a:solidFill>
                          <a:schemeClr val="tx1"/>
                        </a:solidFill>
                      </a:endParaRPr>
                    </a:p>
                  </a:txBody>
                  <a:tcPr anchor="ctr">
                    <a:solidFill>
                      <a:schemeClr val="tx2"/>
                    </a:solidFill>
                  </a:tcPr>
                </a:tc>
              </a:tr>
              <a:tr h="534670">
                <a:tc>
                  <a:txBody>
                    <a:bodyPr/>
                    <a:lstStyle/>
                    <a:p>
                      <a:pPr algn="ctr"/>
                      <a:r>
                        <a:rPr lang="en-US" altLang="zh-CN" dirty="0">
                          <a:solidFill>
                            <a:schemeClr val="tx1"/>
                          </a:solidFill>
                        </a:rPr>
                        <a:t>1</a:t>
                      </a:r>
                      <a:endParaRPr lang="en-US" altLang="zh-CN" dirty="0">
                        <a:solidFill>
                          <a:schemeClr val="tx1"/>
                        </a:solidFill>
                      </a:endParaRPr>
                    </a:p>
                  </a:txBody>
                  <a:tcPr anchor="ctr">
                    <a:solidFill>
                      <a:schemeClr val="tx2"/>
                    </a:solidFill>
                  </a:tcPr>
                </a:tc>
                <a:tc>
                  <a:txBody>
                    <a:bodyPr/>
                    <a:lstStyle/>
                    <a:p>
                      <a:pPr algn="ctr"/>
                      <a:r>
                        <a:rPr lang="zh-CN" altLang="en-US" dirty="0">
                          <a:solidFill>
                            <a:schemeClr val="tx1"/>
                          </a:solidFill>
                        </a:rPr>
                        <a:t>预算编报</a:t>
                      </a:r>
                      <a:endParaRPr lang="zh-CN" altLang="en-US" dirty="0">
                        <a:solidFill>
                          <a:schemeClr val="tx1"/>
                        </a:solidFill>
                      </a:endParaRPr>
                    </a:p>
                  </a:txBody>
                  <a:tcPr anchor="ctr">
                    <a:solidFill>
                      <a:schemeClr val="tx2"/>
                    </a:solidFill>
                  </a:tcPr>
                </a:tc>
                <a:tc>
                  <a:txBody>
                    <a:bodyPr/>
                    <a:lstStyle/>
                    <a:p>
                      <a:pPr algn="l"/>
                      <a:r>
                        <a:rPr lang="zh-CN" altLang="en-US" dirty="0">
                          <a:solidFill>
                            <a:schemeClr val="tx1"/>
                          </a:solidFill>
                        </a:rPr>
                        <a:t>连续两年运用系统内置的预算编报功能，全面管理各部门的预算申报及审核工作。</a:t>
                      </a:r>
                      <a:endParaRPr lang="zh-CN" altLang="en-US" dirty="0">
                        <a:solidFill>
                          <a:schemeClr val="tx1"/>
                        </a:solidFill>
                      </a:endParaRPr>
                    </a:p>
                  </a:txBody>
                  <a:tcPr anchor="ctr">
                    <a:solidFill>
                      <a:schemeClr val="tx2"/>
                    </a:solidFill>
                  </a:tcPr>
                </a:tc>
              </a:tr>
              <a:tr h="640080">
                <a:tc>
                  <a:txBody>
                    <a:bodyPr/>
                    <a:lstStyle/>
                    <a:p>
                      <a:pPr algn="ctr"/>
                      <a:r>
                        <a:rPr lang="en-US" altLang="zh-CN" dirty="0">
                          <a:solidFill>
                            <a:schemeClr val="tx1"/>
                          </a:solidFill>
                        </a:rPr>
                        <a:t>2</a:t>
                      </a:r>
                      <a:endParaRPr lang="en-US" altLang="zh-CN" dirty="0">
                        <a:solidFill>
                          <a:schemeClr val="tx1"/>
                        </a:solidFill>
                      </a:endParaRPr>
                    </a:p>
                  </a:txBody>
                  <a:tcPr anchor="ctr">
                    <a:solidFill>
                      <a:schemeClr val="tx2"/>
                    </a:solidFill>
                  </a:tcPr>
                </a:tc>
                <a:tc>
                  <a:txBody>
                    <a:bodyPr/>
                    <a:lstStyle/>
                    <a:p>
                      <a:pPr algn="ctr"/>
                      <a:r>
                        <a:rPr lang="zh-CN" altLang="en-US" dirty="0">
                          <a:solidFill>
                            <a:schemeClr val="tx1"/>
                          </a:solidFill>
                        </a:rPr>
                        <a:t>指标库</a:t>
                      </a:r>
                      <a:endParaRPr lang="zh-CN" altLang="en-US" dirty="0">
                        <a:solidFill>
                          <a:schemeClr val="tx1"/>
                        </a:solidFill>
                      </a:endParaRPr>
                    </a:p>
                  </a:txBody>
                  <a:tcPr anchor="ctr">
                    <a:solidFill>
                      <a:schemeClr val="tx2"/>
                    </a:solidFill>
                  </a:tcPr>
                </a:tc>
                <a:tc>
                  <a:txBody>
                    <a:bodyPr/>
                    <a:lstStyle/>
                    <a:p>
                      <a:pPr algn="l"/>
                      <a:r>
                        <a:rPr lang="zh-CN" altLang="en-US" dirty="0">
                          <a:solidFill>
                            <a:schemeClr val="tx1"/>
                          </a:solidFill>
                        </a:rPr>
                        <a:t>在保障各预算数与财政端一致的前提下，灵活地设置和分配预算项目及指标，对业务人员和预算管理人员十分有用，可灵活使用，进行多层级管理。</a:t>
                      </a:r>
                      <a:endParaRPr lang="zh-CN" altLang="en-US" dirty="0">
                        <a:solidFill>
                          <a:schemeClr val="tx1"/>
                        </a:solidFill>
                      </a:endParaRPr>
                    </a:p>
                  </a:txBody>
                  <a:tcPr anchor="ctr">
                    <a:solidFill>
                      <a:schemeClr val="tx2"/>
                    </a:solidFill>
                  </a:tcPr>
                </a:tc>
              </a:tr>
              <a:tr h="640080">
                <a:tc>
                  <a:txBody>
                    <a:bodyPr/>
                    <a:lstStyle/>
                    <a:p>
                      <a:pPr algn="ctr"/>
                      <a:r>
                        <a:rPr lang="en-US" altLang="zh-CN" dirty="0">
                          <a:solidFill>
                            <a:schemeClr val="tx1"/>
                          </a:solidFill>
                        </a:rPr>
                        <a:t>3</a:t>
                      </a:r>
                      <a:endParaRPr lang="en-US" altLang="zh-CN" dirty="0">
                        <a:solidFill>
                          <a:schemeClr val="tx1"/>
                        </a:solidFill>
                      </a:endParaRPr>
                    </a:p>
                  </a:txBody>
                  <a:tcPr anchor="ctr">
                    <a:solidFill>
                      <a:schemeClr val="tx2"/>
                    </a:solidFill>
                  </a:tcPr>
                </a:tc>
                <a:tc>
                  <a:txBody>
                    <a:bodyPr/>
                    <a:lstStyle/>
                    <a:p>
                      <a:pPr algn="ctr"/>
                      <a:r>
                        <a:rPr lang="zh-CN" altLang="en-US" dirty="0">
                          <a:solidFill>
                            <a:schemeClr val="tx1"/>
                          </a:solidFill>
                        </a:rPr>
                        <a:t>低值易耗品管理</a:t>
                      </a:r>
                      <a:endParaRPr lang="zh-CN" altLang="en-US" dirty="0">
                        <a:solidFill>
                          <a:schemeClr val="tx1"/>
                        </a:solidFill>
                      </a:endParaRPr>
                    </a:p>
                  </a:txBody>
                  <a:tcPr anchor="ctr">
                    <a:solidFill>
                      <a:schemeClr val="tx2"/>
                    </a:solidFill>
                  </a:tcPr>
                </a:tc>
                <a:tc>
                  <a:txBody>
                    <a:bodyPr/>
                    <a:lstStyle/>
                    <a:p>
                      <a:pPr algn="l"/>
                      <a:r>
                        <a:rPr lang="zh-CN" altLang="en-US" dirty="0">
                          <a:solidFill>
                            <a:schemeClr val="tx1"/>
                          </a:solidFill>
                        </a:rPr>
                        <a:t>上线以来便全面运用系统管理低值易耗品的入库及领用，摒弃了传统的纸质填单审批领用的方式，包括疫情期间，用该功能来管理分配防疫物资。</a:t>
                      </a:r>
                      <a:endParaRPr lang="zh-CN" altLang="en-US" dirty="0">
                        <a:solidFill>
                          <a:schemeClr val="tx1"/>
                        </a:solidFill>
                      </a:endParaRPr>
                    </a:p>
                  </a:txBody>
                  <a:tcPr anchor="ctr">
                    <a:solidFill>
                      <a:schemeClr val="tx2"/>
                    </a:solidFill>
                  </a:tcPr>
                </a:tc>
              </a:tr>
              <a:tr h="640080">
                <a:tc>
                  <a:txBody>
                    <a:bodyPr/>
                    <a:lstStyle/>
                    <a:p>
                      <a:pPr algn="ctr"/>
                      <a:r>
                        <a:rPr lang="en-US" altLang="zh-CN" dirty="0">
                          <a:solidFill>
                            <a:schemeClr val="tx1"/>
                          </a:solidFill>
                        </a:rPr>
                        <a:t>4</a:t>
                      </a:r>
                      <a:endParaRPr lang="en-US" altLang="zh-CN" dirty="0">
                        <a:solidFill>
                          <a:schemeClr val="tx1"/>
                        </a:solidFill>
                      </a:endParaRPr>
                    </a:p>
                  </a:txBody>
                  <a:tcPr anchor="ctr">
                    <a:solidFill>
                      <a:schemeClr val="tx2"/>
                    </a:solidFill>
                  </a:tcPr>
                </a:tc>
                <a:tc>
                  <a:txBody>
                    <a:bodyPr/>
                    <a:lstStyle/>
                    <a:p>
                      <a:pPr algn="ctr"/>
                      <a:r>
                        <a:rPr lang="zh-CN" altLang="en-US" dirty="0" smtClean="0">
                          <a:solidFill>
                            <a:schemeClr val="tx1"/>
                          </a:solidFill>
                        </a:rPr>
                        <a:t>预算支出（网上报销）</a:t>
                      </a:r>
                      <a:endParaRPr lang="zh-CN" altLang="en-US" dirty="0">
                        <a:solidFill>
                          <a:schemeClr val="tx1"/>
                        </a:solidFill>
                      </a:endParaRPr>
                    </a:p>
                  </a:txBody>
                  <a:tcPr anchor="ctr">
                    <a:solidFill>
                      <a:schemeClr val="tx2"/>
                    </a:solidFill>
                  </a:tcPr>
                </a:tc>
                <a:tc>
                  <a:txBody>
                    <a:bodyPr/>
                    <a:lstStyle/>
                    <a:p>
                      <a:pPr algn="l"/>
                      <a:r>
                        <a:rPr lang="zh-CN" altLang="en-US" dirty="0">
                          <a:solidFill>
                            <a:schemeClr val="tx1"/>
                          </a:solidFill>
                        </a:rPr>
                        <a:t>使用内控系统来统一管理所有费用报账，包括差旅费、会议费、公务接待费等；</a:t>
                      </a:r>
                      <a:endParaRPr lang="en-US" altLang="zh-CN" dirty="0">
                        <a:solidFill>
                          <a:schemeClr val="tx1"/>
                        </a:solidFill>
                      </a:endParaRPr>
                    </a:p>
                    <a:p>
                      <a:pPr algn="l"/>
                      <a:r>
                        <a:rPr lang="zh-CN" altLang="en-US" dirty="0">
                          <a:solidFill>
                            <a:schemeClr val="tx1"/>
                          </a:solidFill>
                        </a:rPr>
                        <a:t>支持一笔单据使用多条预算指标，来一起进行多类型费用的报账工作。</a:t>
                      </a:r>
                      <a:endParaRPr lang="zh-CN" altLang="en-US" dirty="0">
                        <a:solidFill>
                          <a:schemeClr val="tx1"/>
                        </a:solidFill>
                      </a:endParaRPr>
                    </a:p>
                  </a:txBody>
                  <a:tcPr anchor="ctr">
                    <a:solidFill>
                      <a:schemeClr val="tx2"/>
                    </a:solidFill>
                  </a:tcPr>
                </a:tc>
              </a:tr>
              <a:tr h="764540">
                <a:tc>
                  <a:txBody>
                    <a:bodyPr/>
                    <a:lstStyle/>
                    <a:p>
                      <a:pPr algn="ctr"/>
                      <a:r>
                        <a:rPr lang="en-US" altLang="zh-CN" dirty="0">
                          <a:solidFill>
                            <a:schemeClr val="tx1"/>
                          </a:solidFill>
                        </a:rPr>
                        <a:t>5</a:t>
                      </a:r>
                      <a:endParaRPr lang="en-US" altLang="zh-CN" dirty="0">
                        <a:solidFill>
                          <a:schemeClr val="tx1"/>
                        </a:solidFill>
                      </a:endParaRPr>
                    </a:p>
                  </a:txBody>
                  <a:tcPr anchor="ctr">
                    <a:solidFill>
                      <a:schemeClr val="tx2"/>
                    </a:solidFill>
                  </a:tcPr>
                </a:tc>
                <a:tc>
                  <a:txBody>
                    <a:bodyPr/>
                    <a:lstStyle/>
                    <a:p>
                      <a:pPr algn="ctr"/>
                      <a:r>
                        <a:rPr lang="zh-CN" altLang="en-US" dirty="0">
                          <a:solidFill>
                            <a:schemeClr val="tx1"/>
                          </a:solidFill>
                        </a:rPr>
                        <a:t>合同模块</a:t>
                      </a:r>
                      <a:endParaRPr lang="zh-CN" altLang="en-US" dirty="0">
                        <a:solidFill>
                          <a:schemeClr val="tx1"/>
                        </a:solidFill>
                      </a:endParaRPr>
                    </a:p>
                  </a:txBody>
                  <a:tcPr anchor="ctr">
                    <a:solidFill>
                      <a:schemeClr val="tx2"/>
                    </a:solidFill>
                  </a:tcPr>
                </a:tc>
                <a:tc>
                  <a:txBody>
                    <a:bodyPr/>
                    <a:lstStyle/>
                    <a:p>
                      <a:pPr algn="l"/>
                      <a:r>
                        <a:rPr lang="zh-CN" altLang="en-US" dirty="0">
                          <a:solidFill>
                            <a:schemeClr val="tx1"/>
                          </a:solidFill>
                        </a:rPr>
                        <a:t>全面推行使用合同管理模块，来管理合同登记、备案、支付及保证金等工作，改变了线下报账的方式，不仅降低了审核工作量，还规避重复付款、付错款等审计风险。</a:t>
                      </a:r>
                      <a:endParaRPr lang="zh-CN" altLang="en-US" dirty="0">
                        <a:solidFill>
                          <a:schemeClr val="tx1"/>
                        </a:solidFill>
                      </a:endParaRPr>
                    </a:p>
                  </a:txBody>
                  <a:tcPr anchor="ctr">
                    <a:solidFill>
                      <a:schemeClr val="tx2"/>
                    </a:solidFill>
                  </a:tcPr>
                </a:tc>
              </a:tr>
              <a:tr h="640080">
                <a:tc>
                  <a:txBody>
                    <a:bodyPr/>
                    <a:lstStyle/>
                    <a:p>
                      <a:pPr algn="ctr"/>
                      <a:r>
                        <a:rPr lang="en-US" altLang="zh-CN" dirty="0">
                          <a:solidFill>
                            <a:schemeClr val="tx1"/>
                          </a:solidFill>
                        </a:rPr>
                        <a:t>6</a:t>
                      </a:r>
                      <a:endParaRPr lang="en-US" altLang="zh-CN" dirty="0">
                        <a:solidFill>
                          <a:schemeClr val="tx1"/>
                        </a:solidFill>
                      </a:endParaRPr>
                    </a:p>
                  </a:txBody>
                  <a:tcPr anchor="ctr">
                    <a:solidFill>
                      <a:schemeClr val="tx2"/>
                    </a:solidFill>
                  </a:tcPr>
                </a:tc>
                <a:tc>
                  <a:txBody>
                    <a:bodyPr/>
                    <a:lstStyle/>
                    <a:p>
                      <a:pPr algn="ctr"/>
                      <a:r>
                        <a:rPr lang="zh-CN" altLang="en-US" dirty="0">
                          <a:solidFill>
                            <a:schemeClr val="tx1"/>
                          </a:solidFill>
                        </a:rPr>
                        <a:t>财务核算</a:t>
                      </a:r>
                      <a:endParaRPr lang="zh-CN" altLang="en-US" dirty="0">
                        <a:solidFill>
                          <a:schemeClr val="tx1"/>
                        </a:solidFill>
                      </a:endParaRPr>
                    </a:p>
                  </a:txBody>
                  <a:tcPr anchor="ctr">
                    <a:solidFill>
                      <a:schemeClr val="tx2"/>
                    </a:solidFill>
                  </a:tcPr>
                </a:tc>
                <a:tc>
                  <a:txBody>
                    <a:bodyPr/>
                    <a:lstStyle/>
                    <a:p>
                      <a:pPr algn="l"/>
                      <a:r>
                        <a:rPr lang="zh-CN" altLang="en-US" dirty="0">
                          <a:solidFill>
                            <a:schemeClr val="tx1"/>
                          </a:solidFill>
                        </a:rPr>
                        <a:t>出纳、会计都用该模块来进行业务单据的支付登记、凭证制作等，并运用内置的会计报表和帐簿功能，高效</a:t>
                      </a:r>
                      <a:r>
                        <a:rPr lang="zh-CN" altLang="en-US" dirty="0" smtClean="0">
                          <a:solidFill>
                            <a:schemeClr val="tx1"/>
                          </a:solidFill>
                        </a:rPr>
                        <a:t>地完成账务核算和财务</a:t>
                      </a:r>
                      <a:r>
                        <a:rPr lang="zh-CN" altLang="en-US" dirty="0">
                          <a:solidFill>
                            <a:schemeClr val="tx1"/>
                          </a:solidFill>
                        </a:rPr>
                        <a:t>决算的工作。</a:t>
                      </a:r>
                      <a:endParaRPr lang="zh-CN" altLang="en-US" dirty="0">
                        <a:solidFill>
                          <a:schemeClr val="tx1"/>
                        </a:solidFill>
                      </a:endParaRPr>
                    </a:p>
                  </a:txBody>
                  <a:tcPr anchor="ctr">
                    <a:solidFill>
                      <a:schemeClr val="tx2"/>
                    </a:solidFill>
                  </a:tcPr>
                </a:tc>
              </a:tr>
              <a:tr h="914400">
                <a:tc>
                  <a:txBody>
                    <a:bodyPr/>
                    <a:lstStyle/>
                    <a:p>
                      <a:pPr algn="ctr"/>
                      <a:r>
                        <a:rPr lang="en-US" altLang="zh-CN" dirty="0">
                          <a:solidFill>
                            <a:schemeClr val="tx1"/>
                          </a:solidFill>
                        </a:rPr>
                        <a:t>7</a:t>
                      </a:r>
                      <a:endParaRPr lang="en-US" altLang="zh-CN" dirty="0">
                        <a:solidFill>
                          <a:schemeClr val="tx1"/>
                        </a:solidFill>
                      </a:endParaRPr>
                    </a:p>
                  </a:txBody>
                  <a:tcPr anchor="ctr">
                    <a:solidFill>
                      <a:schemeClr val="tx2"/>
                    </a:solidFill>
                  </a:tcPr>
                </a:tc>
                <a:tc>
                  <a:txBody>
                    <a:bodyPr/>
                    <a:lstStyle/>
                    <a:p>
                      <a:pPr algn="ctr"/>
                      <a:r>
                        <a:rPr lang="zh-CN" altLang="en-US" dirty="0">
                          <a:solidFill>
                            <a:schemeClr val="tx1"/>
                          </a:solidFill>
                        </a:rPr>
                        <a:t>统计分析</a:t>
                      </a:r>
                      <a:endParaRPr lang="zh-CN" altLang="en-US" dirty="0">
                        <a:solidFill>
                          <a:schemeClr val="tx1"/>
                        </a:solidFill>
                      </a:endParaRPr>
                    </a:p>
                  </a:txBody>
                  <a:tcPr anchor="ctr">
                    <a:solidFill>
                      <a:schemeClr val="tx2"/>
                    </a:solidFill>
                  </a:tcPr>
                </a:tc>
                <a:tc>
                  <a:txBody>
                    <a:bodyPr/>
                    <a:lstStyle/>
                    <a:p>
                      <a:pPr algn="l"/>
                      <a:r>
                        <a:rPr lang="zh-CN" altLang="en-US" dirty="0">
                          <a:solidFill>
                            <a:schemeClr val="tx1"/>
                          </a:solidFill>
                        </a:rPr>
                        <a:t>多维度的预算统计分析表，不仅能清晰地了解各指标的支出进度，还可查看所有使用该指标的全部业务单据，更快捷、更实时、更高效地管理预算执行进度，进一步提高预算管理的工作质量。</a:t>
                      </a:r>
                      <a:endParaRPr lang="zh-CN" altLang="en-US" dirty="0">
                        <a:solidFill>
                          <a:schemeClr val="tx1"/>
                        </a:solidFill>
                      </a:endParaRPr>
                    </a:p>
                  </a:txBody>
                  <a:tcPr anchor="ctr">
                    <a:solidFill>
                      <a:schemeClr val="tx2"/>
                    </a:solidFill>
                  </a:tcPr>
                </a:tc>
              </a:tr>
              <a:tr h="365760">
                <a:tc>
                  <a:txBody>
                    <a:bodyPr/>
                    <a:lstStyle/>
                    <a:p>
                      <a:pPr algn="ctr"/>
                      <a:r>
                        <a:rPr lang="en-US" altLang="zh-CN" dirty="0">
                          <a:solidFill>
                            <a:schemeClr val="tx1"/>
                          </a:solidFill>
                        </a:rPr>
                        <a:t>8</a:t>
                      </a:r>
                      <a:endParaRPr lang="en-US" altLang="zh-CN" dirty="0">
                        <a:solidFill>
                          <a:schemeClr val="tx1"/>
                        </a:solidFill>
                      </a:endParaRPr>
                    </a:p>
                  </a:txBody>
                  <a:tcPr anchor="ctr">
                    <a:solidFill>
                      <a:schemeClr val="tx2"/>
                    </a:solidFill>
                  </a:tcPr>
                </a:tc>
                <a:tc>
                  <a:txBody>
                    <a:bodyPr/>
                    <a:lstStyle/>
                    <a:p>
                      <a:pPr algn="ctr"/>
                      <a:r>
                        <a:rPr lang="zh-CN" altLang="en-US" dirty="0">
                          <a:solidFill>
                            <a:schemeClr val="tx1"/>
                          </a:solidFill>
                        </a:rPr>
                        <a:t>工会账务管理</a:t>
                      </a:r>
                      <a:endParaRPr lang="zh-CN" altLang="en-US" dirty="0">
                        <a:solidFill>
                          <a:schemeClr val="tx1"/>
                        </a:solidFill>
                      </a:endParaRPr>
                    </a:p>
                  </a:txBody>
                  <a:tcPr anchor="ctr">
                    <a:solidFill>
                      <a:schemeClr val="tx2"/>
                    </a:solidFill>
                  </a:tcPr>
                </a:tc>
                <a:tc>
                  <a:txBody>
                    <a:bodyPr/>
                    <a:lstStyle/>
                    <a:p>
                      <a:pPr algn="l"/>
                      <a:r>
                        <a:rPr lang="zh-CN" altLang="en-US" dirty="0">
                          <a:solidFill>
                            <a:schemeClr val="tx1"/>
                          </a:solidFill>
                        </a:rPr>
                        <a:t>除了政府会计制度，还设置了专门的账套来管理工会的凭证及报表。</a:t>
                      </a:r>
                      <a:endParaRPr lang="zh-CN" altLang="en-US" dirty="0">
                        <a:solidFill>
                          <a:schemeClr val="tx1"/>
                        </a:solidFill>
                      </a:endParaRPr>
                    </a:p>
                  </a:txBody>
                  <a:tcPr anchor="ctr">
                    <a:solidFill>
                      <a:schemeClr val="tx2"/>
                    </a:solidFill>
                  </a:tcPr>
                </a:tc>
              </a:tr>
              <a:tr h="847090">
                <a:tc>
                  <a:txBody>
                    <a:bodyPr/>
                    <a:lstStyle/>
                    <a:p>
                      <a:pPr algn="ctr"/>
                      <a:r>
                        <a:rPr lang="en-US" altLang="zh-CN" dirty="0">
                          <a:solidFill>
                            <a:schemeClr val="tx1"/>
                          </a:solidFill>
                        </a:rPr>
                        <a:t>9</a:t>
                      </a:r>
                      <a:endParaRPr lang="en-US" altLang="zh-CN" dirty="0">
                        <a:solidFill>
                          <a:schemeClr val="tx1"/>
                        </a:solidFill>
                      </a:endParaRPr>
                    </a:p>
                  </a:txBody>
                  <a:tcPr anchor="ctr">
                    <a:solidFill>
                      <a:schemeClr val="tx2"/>
                    </a:solidFill>
                  </a:tcPr>
                </a:tc>
                <a:tc>
                  <a:txBody>
                    <a:bodyPr/>
                    <a:lstStyle/>
                    <a:p>
                      <a:pPr algn="ctr"/>
                      <a:r>
                        <a:rPr lang="en-US" altLang="zh-CN" dirty="0">
                          <a:solidFill>
                            <a:schemeClr val="tx1"/>
                          </a:solidFill>
                        </a:rPr>
                        <a:t>OA</a:t>
                      </a:r>
                      <a:r>
                        <a:rPr lang="zh-CN" altLang="en-US" dirty="0">
                          <a:solidFill>
                            <a:schemeClr val="tx1"/>
                          </a:solidFill>
                        </a:rPr>
                        <a:t>系统对接</a:t>
                      </a:r>
                      <a:endParaRPr lang="zh-CN" altLang="en-US" dirty="0">
                        <a:solidFill>
                          <a:schemeClr val="tx1"/>
                        </a:solidFill>
                      </a:endParaRPr>
                    </a:p>
                  </a:txBody>
                  <a:tcPr anchor="ctr">
                    <a:solidFill>
                      <a:schemeClr val="tx2"/>
                    </a:solidFill>
                  </a:tcPr>
                </a:tc>
                <a:tc>
                  <a:txBody>
                    <a:bodyPr/>
                    <a:lstStyle/>
                    <a:p>
                      <a:pPr algn="l"/>
                      <a:r>
                        <a:rPr lang="zh-CN" altLang="en-US" dirty="0">
                          <a:solidFill>
                            <a:schemeClr val="tx1"/>
                          </a:solidFill>
                        </a:rPr>
                        <a:t>除了实现了单点登录功能，还实现了</a:t>
                      </a:r>
                      <a:r>
                        <a:rPr lang="en-US" altLang="zh-CN" dirty="0">
                          <a:solidFill>
                            <a:schemeClr val="tx1"/>
                          </a:solidFill>
                        </a:rPr>
                        <a:t>OA</a:t>
                      </a:r>
                      <a:r>
                        <a:rPr lang="zh-CN" altLang="en-US" dirty="0">
                          <a:solidFill>
                            <a:schemeClr val="tx1"/>
                          </a:solidFill>
                        </a:rPr>
                        <a:t>系统过审单据或公告，都可作为附件直接上传到内控系统中的相关单据中，减轻了业务人员和管理层的工作量，提高了工作效率。</a:t>
                      </a:r>
                      <a:endParaRPr lang="zh-CN" altLang="en-US" dirty="0">
                        <a:solidFill>
                          <a:schemeClr val="tx1"/>
                        </a:solidFill>
                      </a:endParaRPr>
                    </a:p>
                  </a:txBody>
                  <a:tcPr anchor="ctr">
                    <a:solidFill>
                      <a:schemeClr val="tx2"/>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237252" y="1184398"/>
            <a:ext cx="2773847" cy="457419"/>
          </a:xfrm>
          <a:prstGeom prst="rect">
            <a:avLst/>
          </a:prstGeom>
        </p:spPr>
        <p:txBody>
          <a:bodyPr/>
          <a:lstStyle/>
          <a:p>
            <a:pPr algn="ctr">
              <a:spcBef>
                <a:spcPct val="0"/>
              </a:spcBef>
            </a:pPr>
            <a:r>
              <a:rPr lang="zh-CN" altLang="en-US" sz="3200" dirty="0">
                <a:solidFill>
                  <a:schemeClr val="bg1"/>
                </a:solidFill>
                <a:latin typeface="微软雅黑" panose="020B0503020204020204" charset="-122"/>
                <a:ea typeface="微软雅黑" panose="020B0503020204020204" charset="-122"/>
              </a:rPr>
              <a:t>主要解决困难</a:t>
            </a:r>
            <a:endParaRPr lang="zh-CN" altLang="en-US" sz="3200" dirty="0">
              <a:solidFill>
                <a:schemeClr val="bg1"/>
              </a:solidFill>
              <a:latin typeface="微软雅黑" panose="020B0503020204020204" charset="-122"/>
              <a:ea typeface="微软雅黑" panose="020B0503020204020204" charset="-122"/>
            </a:endParaRPr>
          </a:p>
        </p:txBody>
      </p:sp>
      <p:cxnSp>
        <p:nvCxnSpPr>
          <p:cNvPr id="8" name="直线连接符 10"/>
          <p:cNvCxnSpPr/>
          <p:nvPr/>
        </p:nvCxnSpPr>
        <p:spPr>
          <a:xfrm>
            <a:off x="446559" y="1841770"/>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线连接符 10"/>
          <p:cNvCxnSpPr/>
          <p:nvPr/>
        </p:nvCxnSpPr>
        <p:spPr>
          <a:xfrm>
            <a:off x="434203" y="1184398"/>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543200" y="1309365"/>
            <a:ext cx="1177082" cy="369332"/>
          </a:xfrm>
          <a:prstGeom prst="rect">
            <a:avLst/>
          </a:prstGeom>
          <a:noFill/>
        </p:spPr>
        <p:txBody>
          <a:bodyPr wrap="square" rtlCol="0">
            <a:spAutoFit/>
          </a:bodyPr>
          <a:lstStyle/>
          <a:p>
            <a:r>
              <a:rPr lang="zh-CN" altLang="en-US" b="1" dirty="0">
                <a:solidFill>
                  <a:schemeClr val="bg1"/>
                </a:solidFill>
              </a:rPr>
              <a:t>业务部门</a:t>
            </a:r>
            <a:endParaRPr lang="zh-CN" altLang="en-US" b="1" dirty="0">
              <a:solidFill>
                <a:schemeClr val="bg1"/>
              </a:solidFill>
            </a:endParaRPr>
          </a:p>
        </p:txBody>
      </p:sp>
      <p:sp>
        <p:nvSpPr>
          <p:cNvPr id="14" name="左大括号 13"/>
          <p:cNvSpPr/>
          <p:nvPr/>
        </p:nvSpPr>
        <p:spPr>
          <a:xfrm>
            <a:off x="4616516" y="884966"/>
            <a:ext cx="440386" cy="162345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16" name="文本框 15"/>
          <p:cNvSpPr txBox="1"/>
          <p:nvPr/>
        </p:nvSpPr>
        <p:spPr>
          <a:xfrm>
            <a:off x="5143399" y="884966"/>
            <a:ext cx="6166022" cy="338554"/>
          </a:xfrm>
          <a:prstGeom prst="rect">
            <a:avLst/>
          </a:prstGeom>
          <a:noFill/>
        </p:spPr>
        <p:txBody>
          <a:bodyPr wrap="square" rtlCol="0">
            <a:spAutoFit/>
          </a:bodyPr>
          <a:lstStyle/>
          <a:p>
            <a:r>
              <a:rPr lang="en-US" altLang="zh-CN" sz="1600" dirty="0">
                <a:solidFill>
                  <a:schemeClr val="bg1"/>
                </a:solidFill>
              </a:rPr>
              <a:t>1</a:t>
            </a:r>
            <a:r>
              <a:rPr lang="zh-CN" altLang="en-US" sz="1600" dirty="0">
                <a:solidFill>
                  <a:schemeClr val="bg1"/>
                </a:solidFill>
              </a:rPr>
              <a:t>、提供多种编报参考：项目基础库、历史库</a:t>
            </a:r>
            <a:endParaRPr lang="zh-CN" altLang="en-US" sz="1600" dirty="0">
              <a:solidFill>
                <a:schemeClr val="bg1"/>
              </a:solidFill>
            </a:endParaRPr>
          </a:p>
        </p:txBody>
      </p:sp>
      <p:sp>
        <p:nvSpPr>
          <p:cNvPr id="20" name="文本框 19"/>
          <p:cNvSpPr txBox="1"/>
          <p:nvPr/>
        </p:nvSpPr>
        <p:spPr>
          <a:xfrm>
            <a:off x="5143399" y="1286553"/>
            <a:ext cx="6166022" cy="338554"/>
          </a:xfrm>
          <a:prstGeom prst="rect">
            <a:avLst/>
          </a:prstGeom>
          <a:noFill/>
        </p:spPr>
        <p:txBody>
          <a:bodyPr wrap="square" rtlCol="0">
            <a:spAutoFit/>
          </a:bodyPr>
          <a:lstStyle/>
          <a:p>
            <a:r>
              <a:rPr lang="en-US" altLang="zh-CN" sz="1600" dirty="0">
                <a:solidFill>
                  <a:schemeClr val="bg1"/>
                </a:solidFill>
              </a:rPr>
              <a:t>2</a:t>
            </a:r>
            <a:r>
              <a:rPr lang="zh-CN" altLang="en-US" sz="1600" dirty="0">
                <a:solidFill>
                  <a:schemeClr val="bg1"/>
                </a:solidFill>
              </a:rPr>
              <a:t>、提供项目绩效指标库，提供项目绩效编制</a:t>
            </a:r>
            <a:endParaRPr lang="zh-CN" altLang="en-US" sz="1600" dirty="0">
              <a:solidFill>
                <a:schemeClr val="bg1"/>
              </a:solidFill>
            </a:endParaRPr>
          </a:p>
        </p:txBody>
      </p:sp>
      <p:sp>
        <p:nvSpPr>
          <p:cNvPr id="22" name="文本框 21"/>
          <p:cNvSpPr txBox="1"/>
          <p:nvPr/>
        </p:nvSpPr>
        <p:spPr>
          <a:xfrm>
            <a:off x="5143399" y="1758955"/>
            <a:ext cx="6166022" cy="338554"/>
          </a:xfrm>
          <a:prstGeom prst="rect">
            <a:avLst/>
          </a:prstGeom>
          <a:noFill/>
        </p:spPr>
        <p:txBody>
          <a:bodyPr wrap="square" rtlCol="0">
            <a:spAutoFit/>
          </a:bodyPr>
          <a:lstStyle/>
          <a:p>
            <a:r>
              <a:rPr lang="en-US" altLang="zh-CN" sz="1600" dirty="0">
                <a:solidFill>
                  <a:schemeClr val="bg1"/>
                </a:solidFill>
              </a:rPr>
              <a:t>3</a:t>
            </a:r>
            <a:r>
              <a:rPr lang="zh-CN" altLang="en-US" sz="1600" dirty="0">
                <a:solidFill>
                  <a:schemeClr val="bg1"/>
                </a:solidFill>
              </a:rPr>
              <a:t>、内置编制依据，并对有标准的编制进行控制。</a:t>
            </a:r>
            <a:endParaRPr lang="zh-CN" altLang="en-US" sz="1600" dirty="0">
              <a:solidFill>
                <a:schemeClr val="bg1"/>
              </a:solidFill>
            </a:endParaRPr>
          </a:p>
        </p:txBody>
      </p:sp>
      <p:sp>
        <p:nvSpPr>
          <p:cNvPr id="24" name="文本框 23"/>
          <p:cNvSpPr txBox="1"/>
          <p:nvPr/>
        </p:nvSpPr>
        <p:spPr>
          <a:xfrm>
            <a:off x="5143399" y="2238989"/>
            <a:ext cx="6166022" cy="338554"/>
          </a:xfrm>
          <a:prstGeom prst="rect">
            <a:avLst/>
          </a:prstGeom>
          <a:noFill/>
        </p:spPr>
        <p:txBody>
          <a:bodyPr wrap="square" rtlCol="0">
            <a:spAutoFit/>
          </a:bodyPr>
          <a:lstStyle/>
          <a:p>
            <a:r>
              <a:rPr lang="en-US" altLang="zh-CN" sz="1600" dirty="0">
                <a:solidFill>
                  <a:schemeClr val="bg1"/>
                </a:solidFill>
              </a:rPr>
              <a:t>4</a:t>
            </a:r>
            <a:r>
              <a:rPr lang="zh-CN" altLang="en-US" sz="1600" dirty="0">
                <a:solidFill>
                  <a:schemeClr val="bg1"/>
                </a:solidFill>
              </a:rPr>
              <a:t>、动态管理业务部门项目。</a:t>
            </a:r>
            <a:endParaRPr lang="zh-CN" altLang="en-US" sz="1600" dirty="0">
              <a:solidFill>
                <a:schemeClr val="bg1"/>
              </a:solidFill>
            </a:endParaRPr>
          </a:p>
        </p:txBody>
      </p:sp>
      <p:sp>
        <p:nvSpPr>
          <p:cNvPr id="26" name="文本框 25"/>
          <p:cNvSpPr txBox="1"/>
          <p:nvPr/>
        </p:nvSpPr>
        <p:spPr>
          <a:xfrm>
            <a:off x="3011099" y="3022452"/>
            <a:ext cx="1918488" cy="369332"/>
          </a:xfrm>
          <a:prstGeom prst="rect">
            <a:avLst/>
          </a:prstGeom>
          <a:noFill/>
        </p:spPr>
        <p:txBody>
          <a:bodyPr wrap="square" rtlCol="0">
            <a:spAutoFit/>
          </a:bodyPr>
          <a:lstStyle/>
          <a:p>
            <a:r>
              <a:rPr lang="zh-CN" altLang="en-US" b="1" dirty="0">
                <a:solidFill>
                  <a:schemeClr val="bg1"/>
                </a:solidFill>
              </a:rPr>
              <a:t>预算归口审核</a:t>
            </a:r>
            <a:endParaRPr lang="zh-CN" altLang="en-US" b="1" dirty="0">
              <a:solidFill>
                <a:schemeClr val="bg1"/>
              </a:solidFill>
            </a:endParaRPr>
          </a:p>
        </p:txBody>
      </p:sp>
      <p:sp>
        <p:nvSpPr>
          <p:cNvPr id="28" name="左大括号 27"/>
          <p:cNvSpPr/>
          <p:nvPr/>
        </p:nvSpPr>
        <p:spPr>
          <a:xfrm>
            <a:off x="4616516" y="2888300"/>
            <a:ext cx="440386" cy="503484"/>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30" name="文本框 29"/>
          <p:cNvSpPr txBox="1"/>
          <p:nvPr/>
        </p:nvSpPr>
        <p:spPr>
          <a:xfrm>
            <a:off x="5143399" y="2719023"/>
            <a:ext cx="6166022" cy="338554"/>
          </a:xfrm>
          <a:prstGeom prst="rect">
            <a:avLst/>
          </a:prstGeom>
          <a:noFill/>
        </p:spPr>
        <p:txBody>
          <a:bodyPr wrap="square" rtlCol="0">
            <a:spAutoFit/>
          </a:bodyPr>
          <a:lstStyle/>
          <a:p>
            <a:r>
              <a:rPr lang="en-US" altLang="zh-CN" sz="1600" dirty="0">
                <a:solidFill>
                  <a:schemeClr val="bg1"/>
                </a:solidFill>
              </a:rPr>
              <a:t>1</a:t>
            </a:r>
            <a:r>
              <a:rPr lang="zh-CN" altLang="en-US" sz="1600" dirty="0">
                <a:solidFill>
                  <a:schemeClr val="bg1"/>
                </a:solidFill>
              </a:rPr>
              <a:t>、满足不同类型项目归口不同审核部门。</a:t>
            </a:r>
            <a:endParaRPr lang="zh-CN" altLang="en-US" sz="1600" dirty="0">
              <a:solidFill>
                <a:schemeClr val="bg1"/>
              </a:solidFill>
            </a:endParaRPr>
          </a:p>
        </p:txBody>
      </p:sp>
      <p:sp>
        <p:nvSpPr>
          <p:cNvPr id="32" name="文本框 31"/>
          <p:cNvSpPr txBox="1"/>
          <p:nvPr/>
        </p:nvSpPr>
        <p:spPr>
          <a:xfrm>
            <a:off x="5143399" y="3207118"/>
            <a:ext cx="6166022" cy="338554"/>
          </a:xfrm>
          <a:prstGeom prst="rect">
            <a:avLst/>
          </a:prstGeom>
          <a:noFill/>
        </p:spPr>
        <p:txBody>
          <a:bodyPr wrap="square" rtlCol="0">
            <a:spAutoFit/>
          </a:bodyPr>
          <a:lstStyle/>
          <a:p>
            <a:r>
              <a:rPr lang="en-US" altLang="zh-CN" sz="1600" dirty="0">
                <a:solidFill>
                  <a:schemeClr val="bg1"/>
                </a:solidFill>
              </a:rPr>
              <a:t>2</a:t>
            </a:r>
            <a:r>
              <a:rPr lang="zh-CN" altLang="en-US" sz="1600" dirty="0">
                <a:solidFill>
                  <a:schemeClr val="bg1"/>
                </a:solidFill>
              </a:rPr>
              <a:t>、自定义项目的审批流程，满足不同单位编制审核需要。</a:t>
            </a:r>
            <a:endParaRPr lang="zh-CN" altLang="en-US" sz="1600" dirty="0">
              <a:solidFill>
                <a:schemeClr val="bg1"/>
              </a:solidFill>
            </a:endParaRPr>
          </a:p>
        </p:txBody>
      </p:sp>
      <p:sp>
        <p:nvSpPr>
          <p:cNvPr id="34" name="文本框 33"/>
          <p:cNvSpPr txBox="1"/>
          <p:nvPr/>
        </p:nvSpPr>
        <p:spPr>
          <a:xfrm>
            <a:off x="3439434" y="4192597"/>
            <a:ext cx="1177082" cy="369332"/>
          </a:xfrm>
          <a:prstGeom prst="rect">
            <a:avLst/>
          </a:prstGeom>
          <a:noFill/>
        </p:spPr>
        <p:txBody>
          <a:bodyPr wrap="square" rtlCol="0">
            <a:spAutoFit/>
          </a:bodyPr>
          <a:lstStyle/>
          <a:p>
            <a:r>
              <a:rPr lang="zh-CN" altLang="en-US" b="1" dirty="0">
                <a:solidFill>
                  <a:schemeClr val="bg1"/>
                </a:solidFill>
              </a:rPr>
              <a:t>财务部门</a:t>
            </a:r>
            <a:endParaRPr lang="zh-CN" altLang="en-US" b="1" dirty="0">
              <a:solidFill>
                <a:schemeClr val="bg1"/>
              </a:solidFill>
            </a:endParaRPr>
          </a:p>
        </p:txBody>
      </p:sp>
      <p:sp>
        <p:nvSpPr>
          <p:cNvPr id="36" name="左大括号 35"/>
          <p:cNvSpPr/>
          <p:nvPr/>
        </p:nvSpPr>
        <p:spPr>
          <a:xfrm>
            <a:off x="4616516" y="3889168"/>
            <a:ext cx="440386" cy="994655"/>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38" name="文本框 37"/>
          <p:cNvSpPr txBox="1"/>
          <p:nvPr/>
        </p:nvSpPr>
        <p:spPr>
          <a:xfrm>
            <a:off x="5143399" y="3719891"/>
            <a:ext cx="6166022" cy="338554"/>
          </a:xfrm>
          <a:prstGeom prst="rect">
            <a:avLst/>
          </a:prstGeom>
          <a:noFill/>
        </p:spPr>
        <p:txBody>
          <a:bodyPr wrap="square" rtlCol="0">
            <a:spAutoFit/>
          </a:bodyPr>
          <a:lstStyle/>
          <a:p>
            <a:r>
              <a:rPr lang="en-US" altLang="zh-CN" sz="1600" dirty="0">
                <a:solidFill>
                  <a:schemeClr val="bg1"/>
                </a:solidFill>
              </a:rPr>
              <a:t>1</a:t>
            </a:r>
            <a:r>
              <a:rPr lang="zh-CN" altLang="en-US" sz="1600" dirty="0">
                <a:solidFill>
                  <a:schemeClr val="bg1"/>
                </a:solidFill>
              </a:rPr>
              <a:t>、实现预算数自动控制和分配</a:t>
            </a:r>
            <a:endParaRPr lang="zh-CN" altLang="en-US" sz="1600" dirty="0">
              <a:solidFill>
                <a:schemeClr val="bg1"/>
              </a:solidFill>
            </a:endParaRPr>
          </a:p>
        </p:txBody>
      </p:sp>
      <p:sp>
        <p:nvSpPr>
          <p:cNvPr id="40" name="文本框 39"/>
          <p:cNvSpPr txBox="1"/>
          <p:nvPr/>
        </p:nvSpPr>
        <p:spPr>
          <a:xfrm>
            <a:off x="5143399" y="4207986"/>
            <a:ext cx="6166022" cy="338554"/>
          </a:xfrm>
          <a:prstGeom prst="rect">
            <a:avLst/>
          </a:prstGeom>
          <a:noFill/>
        </p:spPr>
        <p:txBody>
          <a:bodyPr wrap="square" rtlCol="0">
            <a:spAutoFit/>
          </a:bodyPr>
          <a:lstStyle/>
          <a:p>
            <a:r>
              <a:rPr lang="en-US" altLang="zh-CN" sz="1600" dirty="0">
                <a:solidFill>
                  <a:schemeClr val="bg1"/>
                </a:solidFill>
              </a:rPr>
              <a:t>2</a:t>
            </a:r>
            <a:r>
              <a:rPr lang="zh-CN" altLang="en-US" sz="1600" dirty="0">
                <a:solidFill>
                  <a:schemeClr val="bg1"/>
                </a:solidFill>
              </a:rPr>
              <a:t>、快速审核、汇总统计，快速分解、批复部门预算</a:t>
            </a:r>
            <a:endParaRPr lang="zh-CN" altLang="en-US" sz="1600" dirty="0">
              <a:solidFill>
                <a:schemeClr val="bg1"/>
              </a:solidFill>
            </a:endParaRPr>
          </a:p>
        </p:txBody>
      </p:sp>
      <p:sp>
        <p:nvSpPr>
          <p:cNvPr id="42" name="文本框 41"/>
          <p:cNvSpPr txBox="1"/>
          <p:nvPr/>
        </p:nvSpPr>
        <p:spPr>
          <a:xfrm>
            <a:off x="5143399" y="4696081"/>
            <a:ext cx="6166022" cy="338554"/>
          </a:xfrm>
          <a:prstGeom prst="rect">
            <a:avLst/>
          </a:prstGeom>
          <a:noFill/>
        </p:spPr>
        <p:txBody>
          <a:bodyPr wrap="square" rtlCol="0">
            <a:spAutoFit/>
          </a:bodyPr>
          <a:lstStyle/>
          <a:p>
            <a:r>
              <a:rPr lang="en-US" altLang="zh-CN" sz="1600" dirty="0">
                <a:solidFill>
                  <a:schemeClr val="bg1"/>
                </a:solidFill>
              </a:rPr>
              <a:t>3</a:t>
            </a:r>
            <a:r>
              <a:rPr lang="zh-CN" altLang="en-US" sz="1600" dirty="0">
                <a:solidFill>
                  <a:schemeClr val="bg1"/>
                </a:solidFill>
              </a:rPr>
              <a:t>、实时跟踪预算编报进度情况。</a:t>
            </a:r>
            <a:endParaRPr lang="zh-CN" altLang="en-US" sz="1600" dirty="0">
              <a:solidFill>
                <a:schemeClr val="bg1"/>
              </a:solidFill>
            </a:endParaRPr>
          </a:p>
        </p:txBody>
      </p:sp>
      <p:sp>
        <p:nvSpPr>
          <p:cNvPr id="44" name="文本框 43"/>
          <p:cNvSpPr txBox="1"/>
          <p:nvPr/>
        </p:nvSpPr>
        <p:spPr>
          <a:xfrm>
            <a:off x="3439434" y="5426791"/>
            <a:ext cx="1177082" cy="369332"/>
          </a:xfrm>
          <a:prstGeom prst="rect">
            <a:avLst/>
          </a:prstGeom>
          <a:noFill/>
        </p:spPr>
        <p:txBody>
          <a:bodyPr wrap="square" rtlCol="0">
            <a:spAutoFit/>
          </a:bodyPr>
          <a:lstStyle/>
          <a:p>
            <a:r>
              <a:rPr lang="zh-CN" altLang="en-US" b="1" dirty="0">
                <a:solidFill>
                  <a:schemeClr val="bg1"/>
                </a:solidFill>
              </a:rPr>
              <a:t>单位领导</a:t>
            </a:r>
            <a:endParaRPr lang="zh-CN" altLang="en-US" b="1" dirty="0">
              <a:solidFill>
                <a:schemeClr val="bg1"/>
              </a:solidFill>
            </a:endParaRPr>
          </a:p>
        </p:txBody>
      </p:sp>
      <p:sp>
        <p:nvSpPr>
          <p:cNvPr id="46" name="左大括号 45"/>
          <p:cNvSpPr/>
          <p:nvPr/>
        </p:nvSpPr>
        <p:spPr>
          <a:xfrm>
            <a:off x="4616516" y="5353454"/>
            <a:ext cx="440386" cy="51600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48" name="文本框 47"/>
          <p:cNvSpPr txBox="1"/>
          <p:nvPr/>
        </p:nvSpPr>
        <p:spPr>
          <a:xfrm>
            <a:off x="5143399" y="5184176"/>
            <a:ext cx="6166022" cy="338554"/>
          </a:xfrm>
          <a:prstGeom prst="rect">
            <a:avLst/>
          </a:prstGeom>
          <a:noFill/>
        </p:spPr>
        <p:txBody>
          <a:bodyPr wrap="square" rtlCol="0">
            <a:spAutoFit/>
          </a:bodyPr>
          <a:lstStyle/>
          <a:p>
            <a:r>
              <a:rPr lang="en-US" altLang="zh-CN" sz="1600" dirty="0">
                <a:solidFill>
                  <a:schemeClr val="bg1"/>
                </a:solidFill>
              </a:rPr>
              <a:t>1</a:t>
            </a:r>
            <a:r>
              <a:rPr lang="zh-CN" altLang="en-US" sz="1600" dirty="0">
                <a:solidFill>
                  <a:schemeClr val="bg1"/>
                </a:solidFill>
              </a:rPr>
              <a:t>、随时监督项目执行进度</a:t>
            </a:r>
            <a:endParaRPr lang="zh-CN" altLang="en-US" sz="1600" dirty="0">
              <a:solidFill>
                <a:schemeClr val="bg1"/>
              </a:solidFill>
            </a:endParaRPr>
          </a:p>
        </p:txBody>
      </p:sp>
      <p:sp>
        <p:nvSpPr>
          <p:cNvPr id="50" name="文本框 49"/>
          <p:cNvSpPr txBox="1"/>
          <p:nvPr/>
        </p:nvSpPr>
        <p:spPr>
          <a:xfrm>
            <a:off x="5143399" y="5672271"/>
            <a:ext cx="6166022" cy="338554"/>
          </a:xfrm>
          <a:prstGeom prst="rect">
            <a:avLst/>
          </a:prstGeom>
          <a:noFill/>
        </p:spPr>
        <p:txBody>
          <a:bodyPr wrap="square" rtlCol="0">
            <a:spAutoFit/>
          </a:bodyPr>
          <a:lstStyle/>
          <a:p>
            <a:r>
              <a:rPr lang="en-US" altLang="zh-CN" sz="1600" dirty="0">
                <a:solidFill>
                  <a:schemeClr val="bg1"/>
                </a:solidFill>
              </a:rPr>
              <a:t>2</a:t>
            </a:r>
            <a:r>
              <a:rPr lang="zh-CN" altLang="en-US" sz="1600" dirty="0">
                <a:solidFill>
                  <a:schemeClr val="bg1"/>
                </a:solidFill>
              </a:rPr>
              <a:t>、穿透分析各项目执行详细情况。</a:t>
            </a:r>
            <a:endParaRPr lang="zh-CN" altLang="en-US" sz="1600" dirty="0">
              <a:solidFill>
                <a:schemeClr val="bg1"/>
              </a:solidFill>
            </a:endParaRPr>
          </a:p>
        </p:txBody>
      </p:sp>
      <p:sp>
        <p:nvSpPr>
          <p:cNvPr id="52" name="文本框 51"/>
          <p:cNvSpPr txBox="1"/>
          <p:nvPr/>
        </p:nvSpPr>
        <p:spPr>
          <a:xfrm>
            <a:off x="3579514" y="6279296"/>
            <a:ext cx="1177082" cy="369332"/>
          </a:xfrm>
          <a:prstGeom prst="rect">
            <a:avLst/>
          </a:prstGeom>
          <a:noFill/>
        </p:spPr>
        <p:txBody>
          <a:bodyPr wrap="square" rtlCol="0">
            <a:spAutoFit/>
          </a:bodyPr>
          <a:lstStyle/>
          <a:p>
            <a:r>
              <a:rPr lang="zh-CN" altLang="en-US" b="1" dirty="0">
                <a:solidFill>
                  <a:schemeClr val="bg1"/>
                </a:solidFill>
              </a:rPr>
              <a:t>财政端</a:t>
            </a:r>
            <a:endParaRPr lang="zh-CN" altLang="en-US" b="1" dirty="0">
              <a:solidFill>
                <a:schemeClr val="bg1"/>
              </a:solidFill>
            </a:endParaRPr>
          </a:p>
        </p:txBody>
      </p:sp>
      <p:sp>
        <p:nvSpPr>
          <p:cNvPr id="54" name="左大括号 53"/>
          <p:cNvSpPr/>
          <p:nvPr/>
        </p:nvSpPr>
        <p:spPr>
          <a:xfrm>
            <a:off x="4652626" y="6232162"/>
            <a:ext cx="440386" cy="51600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56" name="文本框 55"/>
          <p:cNvSpPr txBox="1"/>
          <p:nvPr/>
        </p:nvSpPr>
        <p:spPr>
          <a:xfrm>
            <a:off x="5180470" y="6279296"/>
            <a:ext cx="6166022" cy="338554"/>
          </a:xfrm>
          <a:prstGeom prst="rect">
            <a:avLst/>
          </a:prstGeom>
          <a:noFill/>
        </p:spPr>
        <p:txBody>
          <a:bodyPr wrap="square" rtlCol="0">
            <a:spAutoFit/>
          </a:bodyPr>
          <a:lstStyle/>
          <a:p>
            <a:r>
              <a:rPr lang="en-US" altLang="zh-CN" sz="1600" dirty="0">
                <a:solidFill>
                  <a:schemeClr val="bg1"/>
                </a:solidFill>
              </a:rPr>
              <a:t>1</a:t>
            </a:r>
            <a:r>
              <a:rPr lang="zh-CN" altLang="en-US" sz="1600" dirty="0">
                <a:solidFill>
                  <a:schemeClr val="bg1"/>
                </a:solidFill>
              </a:rPr>
              <a:t>、同步一上、二上、一下和二下的预算批复信息。</a:t>
            </a:r>
            <a:endParaRPr lang="zh-CN" altLang="en-US" sz="1600" dirty="0">
              <a:solidFill>
                <a:schemeClr val="bg1"/>
              </a:solidFill>
            </a:endParaRPr>
          </a:p>
        </p:txBody>
      </p:sp>
      <p:sp>
        <p:nvSpPr>
          <p:cNvPr id="58" name="文本框 57"/>
          <p:cNvSpPr txBox="1"/>
          <p:nvPr/>
        </p:nvSpPr>
        <p:spPr>
          <a:xfrm>
            <a:off x="755752" y="122635"/>
            <a:ext cx="3349656" cy="460375"/>
          </a:xfrm>
          <a:prstGeom prst="rect">
            <a:avLst/>
          </a:prstGeom>
          <a:noFill/>
        </p:spPr>
        <p:txBody>
          <a:bodyPr wrap="square" rtlCol="0">
            <a:spAutoFit/>
          </a:bodyPr>
          <a:lstStyle/>
          <a:p>
            <a:r>
              <a:rPr lang="zh-CN" altLang="en-US" sz="2600" b="1">
                <a:solidFill>
                  <a:schemeClr val="tx2"/>
                </a:solidFill>
                <a:latin typeface="微软雅黑" panose="020B0503020204020204" charset="-122"/>
                <a:ea typeface="微软雅黑" panose="020B0503020204020204" charset="-122"/>
                <a:cs typeface="+mj-cs"/>
              </a:rPr>
              <a:t>预算编报系统</a:t>
            </a:r>
            <a:endParaRPr lang="zh-CN" altLang="en-US" sz="2400" b="1" dirty="0">
              <a:solidFill>
                <a:schemeClr val="tx2"/>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stretch>
            <a:fillRect/>
          </a:stretch>
        </p:blipFill>
        <p:spPr>
          <a:xfrm>
            <a:off x="147320" y="681990"/>
            <a:ext cx="11905615" cy="6259195"/>
          </a:xfrm>
          <a:prstGeom prst="rect">
            <a:avLst/>
          </a:prstGeom>
        </p:spPr>
      </p:pic>
      <p:sp>
        <p:nvSpPr>
          <p:cNvPr id="2" name="标题 1"/>
          <p:cNvSpPr>
            <a:spLocks noGrp="1"/>
          </p:cNvSpPr>
          <p:nvPr>
            <p:ph type="title"/>
          </p:nvPr>
        </p:nvSpPr>
        <p:spPr/>
        <p:txBody>
          <a:bodyPr/>
          <a:lstStyle/>
          <a:p>
            <a:r>
              <a:rPr lang="zh-CN" altLang="en-US" dirty="0"/>
              <a:t>预算编报</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4419" y="720264"/>
            <a:ext cx="10563161" cy="6388873"/>
          </a:xfrm>
          <a:prstGeom prst="rect">
            <a:avLst/>
          </a:prstGeom>
        </p:spPr>
      </p:pic>
      <p:sp>
        <p:nvSpPr>
          <p:cNvPr id="4" name="标题 3"/>
          <p:cNvSpPr>
            <a:spLocks noGrp="1"/>
          </p:cNvSpPr>
          <p:nvPr>
            <p:ph type="title"/>
          </p:nvPr>
        </p:nvSpPr>
        <p:spPr/>
        <p:txBody>
          <a:bodyPr/>
          <a:lstStyle/>
          <a:p>
            <a:r>
              <a:rPr lang="zh-CN" altLang="en-US" dirty="0"/>
              <a:t>预算编报</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4705" y="676275"/>
            <a:ext cx="10563225" cy="6318250"/>
          </a:xfrm>
          <a:prstGeom prst="rect">
            <a:avLst/>
          </a:prstGeom>
        </p:spPr>
      </p:pic>
      <p:sp>
        <p:nvSpPr>
          <p:cNvPr id="4" name="标题 3"/>
          <p:cNvSpPr>
            <a:spLocks noGrp="1"/>
          </p:cNvSpPr>
          <p:nvPr>
            <p:ph type="title"/>
          </p:nvPr>
        </p:nvSpPr>
        <p:spPr/>
        <p:txBody>
          <a:bodyPr/>
          <a:lstStyle/>
          <a:p>
            <a:r>
              <a:rPr lang="zh-CN" altLang="en-US" dirty="0"/>
              <a:t>预算编报</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5452110" y="2740660"/>
            <a:ext cx="6035675" cy="746760"/>
          </a:xfrm>
        </p:spPr>
        <p:txBody>
          <a:bodyPr anchor="ctr" anchorCtr="0"/>
          <a:lstStyle/>
          <a:p>
            <a:r>
              <a:rPr lang="zh-CN" altLang="en-US" sz="2800" b="0" dirty="0">
                <a:solidFill>
                  <a:srgbClr val="3D485D"/>
                </a:solidFill>
                <a:latin typeface="微软雅黑" panose="020B0503020204020204" charset="-122"/>
                <a:ea typeface="微软雅黑" panose="020B0503020204020204" charset="-122"/>
                <a:cs typeface="+mn-cs"/>
              </a:rPr>
              <a:t>开展全面预算管理信息化建设的初衷</a:t>
            </a:r>
            <a:endParaRPr lang="zh-CN" altLang="en-US" sz="2800" b="0" spc="500" dirty="0">
              <a:solidFill>
                <a:srgbClr val="3D485D"/>
              </a:solidFill>
              <a:uFillTx/>
              <a:latin typeface="微软雅黑" panose="020B0503020204020204" charset="-122"/>
              <a:ea typeface="微软雅黑" panose="020B0503020204020204" charset="-122"/>
              <a:cs typeface="+mn-cs"/>
            </a:endParaRPr>
          </a:p>
        </p:txBody>
      </p:sp>
      <p:grpSp>
        <p:nvGrpSpPr>
          <p:cNvPr id="2" name="组合 1"/>
          <p:cNvGrpSpPr/>
          <p:nvPr/>
        </p:nvGrpSpPr>
        <p:grpSpPr>
          <a:xfrm>
            <a:off x="3383915" y="2510155"/>
            <a:ext cx="1845310" cy="1291590"/>
            <a:chOff x="5329" y="3953"/>
            <a:chExt cx="2906" cy="2034"/>
          </a:xfrm>
        </p:grpSpPr>
        <p:sp>
          <p:nvSpPr>
            <p:cNvPr id="4" name="任意多边形: 形状 9"/>
            <p:cNvSpPr/>
            <p:nvPr/>
          </p:nvSpPr>
          <p:spPr>
            <a:xfrm>
              <a:off x="5329" y="4027"/>
              <a:ext cx="2906" cy="1746"/>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latin typeface="微软雅黑" panose="020B0503020204020204" charset="-122"/>
                <a:ea typeface="微软雅黑" panose="020B0503020204020204" charset="-122"/>
                <a:cs typeface="+mn-ea"/>
                <a:sym typeface="+mn-lt"/>
              </a:endParaRPr>
            </a:p>
          </p:txBody>
        </p:sp>
        <p:sp>
          <p:nvSpPr>
            <p:cNvPr id="5" name="任意多边形: 形状 15"/>
            <p:cNvSpPr/>
            <p:nvPr/>
          </p:nvSpPr>
          <p:spPr>
            <a:xfrm>
              <a:off x="6411" y="4891"/>
              <a:ext cx="1822" cy="1096"/>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8" name="文本框 7"/>
            <p:cNvSpPr txBox="1"/>
            <p:nvPr/>
          </p:nvSpPr>
          <p:spPr>
            <a:xfrm>
              <a:off x="6209" y="3953"/>
              <a:ext cx="1145" cy="1917"/>
            </a:xfrm>
            <a:prstGeom prst="rect">
              <a:avLst/>
            </a:prstGeom>
            <a:noFill/>
          </p:spPr>
          <p:txBody>
            <a:bodyPr wrap="none" rtlCol="0" anchor="ctr" anchorCtr="0">
              <a:spAutoFit/>
              <a:scene3d>
                <a:camera prst="orthographicFront"/>
                <a:lightRig rig="threePt" dir="t"/>
              </a:scene3d>
            </a:bodyPr>
            <a:lstStyle/>
            <a:p>
              <a:pPr algn="ctr"/>
              <a:r>
                <a:rPr lang="en-US" altLang="zh-CN" sz="6000" b="1" i="1" dirty="0">
                  <a:solidFill>
                    <a:schemeClr val="tx2"/>
                  </a:solidFill>
                  <a:latin typeface="微软雅黑" panose="020B0503020204020204" charset="-122"/>
                  <a:ea typeface="微软雅黑" panose="020B0503020204020204" charset="-122"/>
                  <a:cs typeface="Arial Bold Italic" panose="020B0604020202090204" charset="0"/>
                  <a:sym typeface="+mn-lt"/>
                </a:rPr>
                <a:t>1</a:t>
              </a:r>
              <a:endParaRPr lang="en-US" altLang="zh-CN" sz="6000" b="1" i="1" dirty="0">
                <a:solidFill>
                  <a:schemeClr val="tx2"/>
                </a:solidFill>
                <a:latin typeface="微软雅黑" panose="020B0503020204020204" charset="-122"/>
                <a:ea typeface="微软雅黑" panose="020B0503020204020204" charset="-122"/>
                <a:cs typeface="Arial Bold Italic" panose="020B0604020202090204"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0000" y="680117"/>
            <a:ext cx="10563161" cy="6396824"/>
          </a:xfrm>
          <a:prstGeom prst="rect">
            <a:avLst/>
          </a:prstGeom>
        </p:spPr>
      </p:pic>
      <p:sp>
        <p:nvSpPr>
          <p:cNvPr id="4" name="标题 3"/>
          <p:cNvSpPr>
            <a:spLocks noGrp="1"/>
          </p:cNvSpPr>
          <p:nvPr>
            <p:ph type="title"/>
          </p:nvPr>
        </p:nvSpPr>
        <p:spPr/>
        <p:txBody>
          <a:bodyPr/>
          <a:lstStyle/>
          <a:p>
            <a:r>
              <a:rPr lang="zh-CN" altLang="en-US" dirty="0"/>
              <a:t>预算编报</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237252" y="1192592"/>
            <a:ext cx="2773847" cy="457419"/>
          </a:xfrm>
          <a:prstGeom prst="rect">
            <a:avLst/>
          </a:prstGeom>
        </p:spPr>
        <p:txBody>
          <a:bodyPr/>
          <a:lstStyle/>
          <a:p>
            <a:pPr algn="ctr">
              <a:spcBef>
                <a:spcPct val="0"/>
              </a:spcBef>
            </a:pPr>
            <a:r>
              <a:rPr lang="zh-CN" altLang="en-US" sz="3200" dirty="0">
                <a:solidFill>
                  <a:schemeClr val="bg1"/>
                </a:solidFill>
                <a:latin typeface="微软雅黑" panose="020B0503020204020204" charset="-122"/>
                <a:ea typeface="微软雅黑" panose="020B0503020204020204" charset="-122"/>
              </a:rPr>
              <a:t>主要解决困难</a:t>
            </a:r>
            <a:endParaRPr lang="zh-CN" altLang="en-US" sz="3200" dirty="0">
              <a:solidFill>
                <a:schemeClr val="bg1"/>
              </a:solidFill>
              <a:latin typeface="微软雅黑" panose="020B0503020204020204" charset="-122"/>
              <a:ea typeface="微软雅黑" panose="020B0503020204020204" charset="-122"/>
            </a:endParaRPr>
          </a:p>
        </p:txBody>
      </p:sp>
      <p:cxnSp>
        <p:nvCxnSpPr>
          <p:cNvPr id="3" name="直线连接符 10"/>
          <p:cNvCxnSpPr/>
          <p:nvPr/>
        </p:nvCxnSpPr>
        <p:spPr>
          <a:xfrm>
            <a:off x="446559" y="1849964"/>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线连接符 10"/>
          <p:cNvCxnSpPr/>
          <p:nvPr/>
        </p:nvCxnSpPr>
        <p:spPr>
          <a:xfrm>
            <a:off x="434203" y="1192592"/>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084490" y="1358542"/>
            <a:ext cx="1546642" cy="461665"/>
          </a:xfrm>
          <a:prstGeom prst="rect">
            <a:avLst/>
          </a:prstGeom>
          <a:noFill/>
        </p:spPr>
        <p:txBody>
          <a:bodyPr wrap="square" rtlCol="0">
            <a:spAutoFit/>
          </a:bodyPr>
          <a:lstStyle/>
          <a:p>
            <a:r>
              <a:rPr lang="zh-CN" altLang="en-US" sz="2400" b="1" dirty="0">
                <a:solidFill>
                  <a:schemeClr val="bg1"/>
                </a:solidFill>
              </a:rPr>
              <a:t>业务部门</a:t>
            </a:r>
            <a:endParaRPr lang="zh-CN" altLang="en-US" sz="2400" b="1" dirty="0">
              <a:solidFill>
                <a:schemeClr val="bg1"/>
              </a:solidFill>
            </a:endParaRPr>
          </a:p>
        </p:txBody>
      </p:sp>
      <p:sp>
        <p:nvSpPr>
          <p:cNvPr id="6" name="左大括号 5"/>
          <p:cNvSpPr/>
          <p:nvPr/>
        </p:nvSpPr>
        <p:spPr>
          <a:xfrm>
            <a:off x="4595022" y="1284570"/>
            <a:ext cx="440386" cy="467023"/>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1"/>
              </a:solidFill>
            </a:endParaRPr>
          </a:p>
        </p:txBody>
      </p:sp>
      <p:sp>
        <p:nvSpPr>
          <p:cNvPr id="7" name="文本框 6"/>
          <p:cNvSpPr txBox="1"/>
          <p:nvPr/>
        </p:nvSpPr>
        <p:spPr>
          <a:xfrm>
            <a:off x="5121905" y="1115293"/>
            <a:ext cx="6166022" cy="400110"/>
          </a:xfrm>
          <a:prstGeom prst="rect">
            <a:avLst/>
          </a:prstGeom>
          <a:noFill/>
        </p:spPr>
        <p:txBody>
          <a:bodyPr wrap="square" rtlCol="0">
            <a:spAutoFit/>
          </a:bodyPr>
          <a:lstStyle/>
          <a:p>
            <a:r>
              <a:rPr lang="en-US" altLang="zh-CN" sz="2000" dirty="0">
                <a:solidFill>
                  <a:schemeClr val="bg1"/>
                </a:solidFill>
              </a:rPr>
              <a:t>1</a:t>
            </a:r>
            <a:r>
              <a:rPr lang="zh-CN" altLang="en-US" sz="2000" dirty="0">
                <a:solidFill>
                  <a:schemeClr val="bg1"/>
                </a:solidFill>
              </a:rPr>
              <a:t>、各自管理自己部门的预算批复指标</a:t>
            </a:r>
            <a:endParaRPr lang="zh-CN" altLang="en-US" sz="2000" dirty="0">
              <a:solidFill>
                <a:schemeClr val="bg1"/>
              </a:solidFill>
            </a:endParaRPr>
          </a:p>
        </p:txBody>
      </p:sp>
      <p:sp>
        <p:nvSpPr>
          <p:cNvPr id="8" name="文本框 7"/>
          <p:cNvSpPr txBox="1"/>
          <p:nvPr/>
        </p:nvSpPr>
        <p:spPr>
          <a:xfrm>
            <a:off x="5121905" y="1603388"/>
            <a:ext cx="6166022" cy="400110"/>
          </a:xfrm>
          <a:prstGeom prst="rect">
            <a:avLst/>
          </a:prstGeom>
          <a:noFill/>
        </p:spPr>
        <p:txBody>
          <a:bodyPr wrap="square" rtlCol="0">
            <a:spAutoFit/>
          </a:bodyPr>
          <a:lstStyle/>
          <a:p>
            <a:r>
              <a:rPr lang="en-US" altLang="zh-CN" sz="2000" dirty="0">
                <a:solidFill>
                  <a:schemeClr val="bg1"/>
                </a:solidFill>
              </a:rPr>
              <a:t>2</a:t>
            </a:r>
            <a:r>
              <a:rPr lang="zh-CN" altLang="en-US" sz="2000" dirty="0">
                <a:solidFill>
                  <a:schemeClr val="bg1"/>
                </a:solidFill>
              </a:rPr>
              <a:t>、制定部门预算执行计划及跟踪</a:t>
            </a:r>
            <a:endParaRPr lang="zh-CN" altLang="en-US" sz="2000" dirty="0">
              <a:solidFill>
                <a:schemeClr val="bg1"/>
              </a:solidFill>
            </a:endParaRPr>
          </a:p>
        </p:txBody>
      </p:sp>
      <p:sp>
        <p:nvSpPr>
          <p:cNvPr id="20" name="文本框 19"/>
          <p:cNvSpPr txBox="1"/>
          <p:nvPr/>
        </p:nvSpPr>
        <p:spPr>
          <a:xfrm>
            <a:off x="3084490" y="3047200"/>
            <a:ext cx="1546642" cy="461665"/>
          </a:xfrm>
          <a:prstGeom prst="rect">
            <a:avLst/>
          </a:prstGeom>
          <a:noFill/>
        </p:spPr>
        <p:txBody>
          <a:bodyPr wrap="square" rtlCol="0">
            <a:spAutoFit/>
          </a:bodyPr>
          <a:lstStyle/>
          <a:p>
            <a:r>
              <a:rPr lang="zh-CN" altLang="en-US" sz="2400" b="1" dirty="0">
                <a:solidFill>
                  <a:schemeClr val="bg1"/>
                </a:solidFill>
              </a:rPr>
              <a:t>财务部门</a:t>
            </a:r>
            <a:endParaRPr lang="zh-CN" altLang="en-US" sz="2400" b="1" dirty="0">
              <a:solidFill>
                <a:schemeClr val="bg1"/>
              </a:solidFill>
            </a:endParaRPr>
          </a:p>
        </p:txBody>
      </p:sp>
      <p:sp>
        <p:nvSpPr>
          <p:cNvPr id="21" name="左大括号 20"/>
          <p:cNvSpPr/>
          <p:nvPr/>
        </p:nvSpPr>
        <p:spPr>
          <a:xfrm>
            <a:off x="4632093" y="2271064"/>
            <a:ext cx="440386" cy="2413887"/>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1"/>
              </a:solidFill>
            </a:endParaRPr>
          </a:p>
        </p:txBody>
      </p:sp>
      <p:sp>
        <p:nvSpPr>
          <p:cNvPr id="22" name="文本框 21"/>
          <p:cNvSpPr txBox="1"/>
          <p:nvPr/>
        </p:nvSpPr>
        <p:spPr>
          <a:xfrm>
            <a:off x="5158976" y="2101788"/>
            <a:ext cx="6166022" cy="400110"/>
          </a:xfrm>
          <a:prstGeom prst="rect">
            <a:avLst/>
          </a:prstGeom>
          <a:noFill/>
        </p:spPr>
        <p:txBody>
          <a:bodyPr wrap="square" rtlCol="0">
            <a:spAutoFit/>
          </a:bodyPr>
          <a:lstStyle/>
          <a:p>
            <a:r>
              <a:rPr lang="en-US" altLang="zh-CN" sz="2000" dirty="0">
                <a:solidFill>
                  <a:schemeClr val="bg1"/>
                </a:solidFill>
              </a:rPr>
              <a:t>1</a:t>
            </a:r>
            <a:r>
              <a:rPr lang="zh-CN" altLang="en-US" sz="2000" dirty="0">
                <a:solidFill>
                  <a:schemeClr val="bg1"/>
                </a:solidFill>
              </a:rPr>
              <a:t>、控制每个预算指标支出的范围</a:t>
            </a:r>
            <a:endParaRPr lang="zh-CN" altLang="en-US" sz="2000" dirty="0">
              <a:solidFill>
                <a:schemeClr val="bg1"/>
              </a:solidFill>
            </a:endParaRPr>
          </a:p>
        </p:txBody>
      </p:sp>
      <p:sp>
        <p:nvSpPr>
          <p:cNvPr id="23" name="文本框 22"/>
          <p:cNvSpPr txBox="1"/>
          <p:nvPr/>
        </p:nvSpPr>
        <p:spPr>
          <a:xfrm>
            <a:off x="5158976" y="2589883"/>
            <a:ext cx="6166022" cy="400110"/>
          </a:xfrm>
          <a:prstGeom prst="rect">
            <a:avLst/>
          </a:prstGeom>
          <a:noFill/>
        </p:spPr>
        <p:txBody>
          <a:bodyPr wrap="square" rtlCol="0">
            <a:spAutoFit/>
          </a:bodyPr>
          <a:lstStyle/>
          <a:p>
            <a:r>
              <a:rPr lang="en-US" altLang="zh-CN" sz="2000" dirty="0">
                <a:solidFill>
                  <a:schemeClr val="bg1"/>
                </a:solidFill>
              </a:rPr>
              <a:t>2</a:t>
            </a:r>
            <a:r>
              <a:rPr lang="zh-CN" altLang="en-US" sz="2000" dirty="0">
                <a:solidFill>
                  <a:schemeClr val="bg1"/>
                </a:solidFill>
              </a:rPr>
              <a:t>、控制每个预算指标使用部门</a:t>
            </a:r>
            <a:endParaRPr lang="zh-CN" altLang="en-US" sz="2000" dirty="0">
              <a:solidFill>
                <a:schemeClr val="bg1"/>
              </a:solidFill>
            </a:endParaRPr>
          </a:p>
        </p:txBody>
      </p:sp>
      <p:sp>
        <p:nvSpPr>
          <p:cNvPr id="24" name="文本框 23"/>
          <p:cNvSpPr txBox="1"/>
          <p:nvPr/>
        </p:nvSpPr>
        <p:spPr>
          <a:xfrm>
            <a:off x="5158976" y="3077978"/>
            <a:ext cx="6166022" cy="400110"/>
          </a:xfrm>
          <a:prstGeom prst="rect">
            <a:avLst/>
          </a:prstGeom>
          <a:noFill/>
        </p:spPr>
        <p:txBody>
          <a:bodyPr wrap="square" rtlCol="0">
            <a:spAutoFit/>
          </a:bodyPr>
          <a:lstStyle/>
          <a:p>
            <a:r>
              <a:rPr lang="en-US" altLang="zh-CN" sz="2000" dirty="0">
                <a:solidFill>
                  <a:schemeClr val="bg1"/>
                </a:solidFill>
              </a:rPr>
              <a:t>3</a:t>
            </a:r>
            <a:r>
              <a:rPr lang="zh-CN" altLang="en-US" sz="2000" dirty="0">
                <a:solidFill>
                  <a:schemeClr val="bg1"/>
                </a:solidFill>
              </a:rPr>
              <a:t>、动态调剂各预算指标的执行。</a:t>
            </a:r>
            <a:endParaRPr lang="zh-CN" altLang="en-US" sz="2000" dirty="0">
              <a:solidFill>
                <a:schemeClr val="bg1"/>
              </a:solidFill>
            </a:endParaRPr>
          </a:p>
        </p:txBody>
      </p:sp>
      <p:sp>
        <p:nvSpPr>
          <p:cNvPr id="27" name="文本框 26"/>
          <p:cNvSpPr txBox="1"/>
          <p:nvPr/>
        </p:nvSpPr>
        <p:spPr>
          <a:xfrm>
            <a:off x="3048380" y="5461087"/>
            <a:ext cx="1546642" cy="461665"/>
          </a:xfrm>
          <a:prstGeom prst="rect">
            <a:avLst/>
          </a:prstGeom>
          <a:noFill/>
        </p:spPr>
        <p:txBody>
          <a:bodyPr wrap="square" rtlCol="0">
            <a:spAutoFit/>
          </a:bodyPr>
          <a:lstStyle/>
          <a:p>
            <a:r>
              <a:rPr lang="zh-CN" altLang="en-US" sz="2400" b="1" dirty="0">
                <a:solidFill>
                  <a:schemeClr val="bg1"/>
                </a:solidFill>
              </a:rPr>
              <a:t>单位领导</a:t>
            </a:r>
            <a:endParaRPr lang="zh-CN" altLang="en-US" sz="2400" b="1" dirty="0">
              <a:solidFill>
                <a:schemeClr val="bg1"/>
              </a:solidFill>
            </a:endParaRPr>
          </a:p>
        </p:txBody>
      </p:sp>
      <p:sp>
        <p:nvSpPr>
          <p:cNvPr id="28" name="左大括号 27"/>
          <p:cNvSpPr/>
          <p:nvPr/>
        </p:nvSpPr>
        <p:spPr>
          <a:xfrm>
            <a:off x="4595022" y="5387750"/>
            <a:ext cx="440386" cy="51600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1"/>
              </a:solidFill>
            </a:endParaRPr>
          </a:p>
        </p:txBody>
      </p:sp>
      <p:sp>
        <p:nvSpPr>
          <p:cNvPr id="29" name="文本框 28"/>
          <p:cNvSpPr txBox="1"/>
          <p:nvPr/>
        </p:nvSpPr>
        <p:spPr>
          <a:xfrm>
            <a:off x="5121905" y="5218472"/>
            <a:ext cx="6166022" cy="400110"/>
          </a:xfrm>
          <a:prstGeom prst="rect">
            <a:avLst/>
          </a:prstGeom>
          <a:noFill/>
        </p:spPr>
        <p:txBody>
          <a:bodyPr wrap="square" rtlCol="0">
            <a:spAutoFit/>
          </a:bodyPr>
          <a:lstStyle/>
          <a:p>
            <a:r>
              <a:rPr lang="en-US" altLang="zh-CN" sz="2000" dirty="0">
                <a:solidFill>
                  <a:schemeClr val="bg1"/>
                </a:solidFill>
              </a:rPr>
              <a:t>1</a:t>
            </a:r>
            <a:r>
              <a:rPr lang="zh-CN" altLang="en-US" sz="2000" dirty="0">
                <a:solidFill>
                  <a:schemeClr val="bg1"/>
                </a:solidFill>
              </a:rPr>
              <a:t>、随时监督分析各部门、各预算指标的执行进度。</a:t>
            </a:r>
            <a:endParaRPr lang="zh-CN" altLang="en-US" sz="2000" dirty="0">
              <a:solidFill>
                <a:schemeClr val="bg1"/>
              </a:solidFill>
            </a:endParaRPr>
          </a:p>
        </p:txBody>
      </p:sp>
      <p:sp>
        <p:nvSpPr>
          <p:cNvPr id="30" name="文本框 29"/>
          <p:cNvSpPr txBox="1"/>
          <p:nvPr/>
        </p:nvSpPr>
        <p:spPr>
          <a:xfrm>
            <a:off x="5121905" y="5706567"/>
            <a:ext cx="6166022" cy="400110"/>
          </a:xfrm>
          <a:prstGeom prst="rect">
            <a:avLst/>
          </a:prstGeom>
          <a:noFill/>
        </p:spPr>
        <p:txBody>
          <a:bodyPr wrap="square" rtlCol="0">
            <a:spAutoFit/>
          </a:bodyPr>
          <a:lstStyle/>
          <a:p>
            <a:r>
              <a:rPr lang="en-US" altLang="zh-CN" sz="2000" dirty="0">
                <a:solidFill>
                  <a:schemeClr val="bg1"/>
                </a:solidFill>
              </a:rPr>
              <a:t>2</a:t>
            </a:r>
            <a:r>
              <a:rPr lang="zh-CN" altLang="en-US" sz="2000" dirty="0">
                <a:solidFill>
                  <a:schemeClr val="bg1"/>
                </a:solidFill>
              </a:rPr>
              <a:t>、穿透分析各项目执行详细情况。</a:t>
            </a:r>
            <a:endParaRPr lang="zh-CN" altLang="en-US" sz="2000" dirty="0">
              <a:solidFill>
                <a:schemeClr val="bg1"/>
              </a:solidFill>
            </a:endParaRPr>
          </a:p>
        </p:txBody>
      </p:sp>
      <p:sp>
        <p:nvSpPr>
          <p:cNvPr id="11" name="文本框 10"/>
          <p:cNvSpPr txBox="1"/>
          <p:nvPr/>
        </p:nvSpPr>
        <p:spPr>
          <a:xfrm>
            <a:off x="659461" y="178616"/>
            <a:ext cx="2185214" cy="492443"/>
          </a:xfrm>
          <a:prstGeom prst="rect">
            <a:avLst/>
          </a:prstGeom>
          <a:noFill/>
        </p:spPr>
        <p:txBody>
          <a:bodyPr wrap="none" rtlCol="0">
            <a:spAutoFit/>
          </a:bodyPr>
          <a:lstStyle/>
          <a:p>
            <a:r>
              <a:rPr lang="zh-CN" altLang="en-US" sz="2600" b="1" noProof="1" smtClean="0">
                <a:solidFill>
                  <a:schemeClr val="tx2"/>
                </a:solidFill>
                <a:latin typeface="微软雅黑" panose="020B0503020204020204" charset="-122"/>
                <a:ea typeface="微软雅黑" panose="020B0503020204020204" charset="-122"/>
                <a:cs typeface="+mj-cs"/>
                <a:sym typeface="+mn-ea"/>
              </a:rPr>
              <a:t>指标管理系统</a:t>
            </a:r>
            <a:endParaRPr lang="zh-CN" altLang="en-US" sz="2600" b="1" noProof="1">
              <a:solidFill>
                <a:schemeClr val="tx2"/>
              </a:solidFill>
              <a:latin typeface="微软雅黑" panose="020B0503020204020204" charset="-122"/>
              <a:ea typeface="微软雅黑" panose="020B0503020204020204" charset="-122"/>
              <a:cs typeface="+mj-cs"/>
              <a:sym typeface="+mn-ea"/>
            </a:endParaRPr>
          </a:p>
        </p:txBody>
      </p:sp>
      <p:sp>
        <p:nvSpPr>
          <p:cNvPr id="31" name="文本框 30"/>
          <p:cNvSpPr txBox="1"/>
          <p:nvPr/>
        </p:nvSpPr>
        <p:spPr>
          <a:xfrm>
            <a:off x="5173361" y="3566073"/>
            <a:ext cx="6166022" cy="400110"/>
          </a:xfrm>
          <a:prstGeom prst="rect">
            <a:avLst/>
          </a:prstGeom>
          <a:noFill/>
        </p:spPr>
        <p:txBody>
          <a:bodyPr wrap="square" rtlCol="0">
            <a:spAutoFit/>
          </a:bodyPr>
          <a:lstStyle/>
          <a:p>
            <a:r>
              <a:rPr lang="en-US" altLang="zh-CN" sz="2000" dirty="0">
                <a:solidFill>
                  <a:schemeClr val="bg1"/>
                </a:solidFill>
              </a:rPr>
              <a:t>4</a:t>
            </a:r>
            <a:r>
              <a:rPr lang="zh-CN" altLang="en-US" sz="2000" dirty="0">
                <a:solidFill>
                  <a:schemeClr val="bg1"/>
                </a:solidFill>
              </a:rPr>
              <a:t>、动态监督各部门预算执行情况。</a:t>
            </a:r>
            <a:endParaRPr lang="zh-CN" altLang="en-US" sz="2000" dirty="0">
              <a:solidFill>
                <a:schemeClr val="bg1"/>
              </a:solidFill>
            </a:endParaRPr>
          </a:p>
        </p:txBody>
      </p:sp>
      <p:sp>
        <p:nvSpPr>
          <p:cNvPr id="35" name="文本框 34"/>
          <p:cNvSpPr txBox="1"/>
          <p:nvPr/>
        </p:nvSpPr>
        <p:spPr>
          <a:xfrm>
            <a:off x="5198075" y="4026421"/>
            <a:ext cx="6166022" cy="400110"/>
          </a:xfrm>
          <a:prstGeom prst="rect">
            <a:avLst/>
          </a:prstGeom>
          <a:noFill/>
        </p:spPr>
        <p:txBody>
          <a:bodyPr wrap="square" rtlCol="0">
            <a:spAutoFit/>
          </a:bodyPr>
          <a:lstStyle/>
          <a:p>
            <a:r>
              <a:rPr lang="en-US" altLang="zh-CN" sz="2000" dirty="0">
                <a:solidFill>
                  <a:schemeClr val="bg1"/>
                </a:solidFill>
              </a:rPr>
              <a:t>5</a:t>
            </a:r>
            <a:r>
              <a:rPr lang="zh-CN" altLang="en-US" sz="2000" dirty="0">
                <a:solidFill>
                  <a:schemeClr val="bg1"/>
                </a:solidFill>
              </a:rPr>
              <a:t>、动态管理预算的额度发布使用。</a:t>
            </a:r>
            <a:endParaRPr lang="zh-CN" altLang="en-US" sz="2000" dirty="0">
              <a:solidFill>
                <a:schemeClr val="bg1"/>
              </a:solidFill>
            </a:endParaRPr>
          </a:p>
        </p:txBody>
      </p:sp>
      <p:sp>
        <p:nvSpPr>
          <p:cNvPr id="36" name="文本框 35"/>
          <p:cNvSpPr txBox="1"/>
          <p:nvPr/>
        </p:nvSpPr>
        <p:spPr>
          <a:xfrm>
            <a:off x="5173361" y="4486769"/>
            <a:ext cx="6166022" cy="400110"/>
          </a:xfrm>
          <a:prstGeom prst="rect">
            <a:avLst/>
          </a:prstGeom>
          <a:noFill/>
        </p:spPr>
        <p:txBody>
          <a:bodyPr wrap="square" rtlCol="0">
            <a:spAutoFit/>
          </a:bodyPr>
          <a:lstStyle/>
          <a:p>
            <a:r>
              <a:rPr lang="en-US" altLang="zh-CN" sz="2000" dirty="0">
                <a:solidFill>
                  <a:schemeClr val="bg1"/>
                </a:solidFill>
              </a:rPr>
              <a:t>6</a:t>
            </a:r>
            <a:r>
              <a:rPr lang="zh-CN" altLang="en-US" sz="2000" dirty="0">
                <a:solidFill>
                  <a:schemeClr val="bg1"/>
                </a:solidFill>
              </a:rPr>
              <a:t>、与编制预算项目无缝联动。</a:t>
            </a:r>
            <a:endParaRPr lang="zh-CN" altLang="en-US" sz="20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531223" y="676008"/>
            <a:ext cx="9670700" cy="627858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nvPicPr>
        <p:blipFill>
          <a:blip r:embed="rId2" cstate="print"/>
          <a:stretch>
            <a:fillRect/>
          </a:stretch>
        </p:blipFill>
        <p:spPr>
          <a:xfrm>
            <a:off x="1850740" y="676008"/>
            <a:ext cx="9670700" cy="6278581"/>
          </a:xfrm>
          <a:prstGeom prst="rect">
            <a:avLst/>
          </a:prstGeom>
          <a:effectLst>
            <a:outerShdw blurRad="63500" sx="102000" sy="102000" algn="ctr" rotWithShape="0">
              <a:prstClr val="black">
                <a:alpha val="40000"/>
              </a:prstClr>
            </a:outerShdw>
          </a:effectLst>
        </p:spPr>
      </p:pic>
      <p:sp>
        <p:nvSpPr>
          <p:cNvPr id="2" name="标题 1"/>
          <p:cNvSpPr>
            <a:spLocks noGrp="1"/>
          </p:cNvSpPr>
          <p:nvPr>
            <p:ph type="title"/>
          </p:nvPr>
        </p:nvSpPr>
        <p:spPr/>
        <p:txBody>
          <a:bodyPr/>
          <a:lstStyle/>
          <a:p>
            <a:r>
              <a:rPr lang="zh-CN" altLang="en-US" dirty="0"/>
              <a:t>指标管理系统</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stretch>
            <a:fillRect/>
          </a:stretch>
        </p:blipFill>
        <p:spPr>
          <a:xfrm>
            <a:off x="705394" y="728002"/>
            <a:ext cx="9392026" cy="6097655"/>
          </a:xfrm>
          <a:prstGeom prst="rect">
            <a:avLst/>
          </a:prstGeom>
        </p:spPr>
      </p:pic>
      <p:pic>
        <p:nvPicPr>
          <p:cNvPr id="5" name="图片 4"/>
          <p:cNvPicPr>
            <a:picLocks noChangeAspect="1"/>
          </p:cNvPicPr>
          <p:nvPr/>
        </p:nvPicPr>
        <p:blipFill>
          <a:blip r:embed="rId2" cstate="print"/>
          <a:stretch>
            <a:fillRect/>
          </a:stretch>
        </p:blipFill>
        <p:spPr>
          <a:xfrm>
            <a:off x="1498418" y="2120424"/>
            <a:ext cx="6896100" cy="3676650"/>
          </a:xfrm>
          <a:prstGeom prst="rect">
            <a:avLst/>
          </a:prstGeom>
        </p:spPr>
      </p:pic>
      <p:pic>
        <p:nvPicPr>
          <p:cNvPr id="6" name="图片 5"/>
          <p:cNvPicPr>
            <a:picLocks noChangeAspect="1"/>
          </p:cNvPicPr>
          <p:nvPr/>
        </p:nvPicPr>
        <p:blipFill>
          <a:blip r:embed="rId3" cstate="print"/>
          <a:stretch>
            <a:fillRect/>
          </a:stretch>
        </p:blipFill>
        <p:spPr>
          <a:xfrm>
            <a:off x="3257804" y="1924255"/>
            <a:ext cx="8706394" cy="4234904"/>
          </a:xfrm>
          <a:prstGeom prst="rect">
            <a:avLst/>
          </a:prstGeom>
        </p:spPr>
      </p:pic>
      <p:sp>
        <p:nvSpPr>
          <p:cNvPr id="2" name="标题 1"/>
          <p:cNvSpPr>
            <a:spLocks noGrp="1"/>
          </p:cNvSpPr>
          <p:nvPr>
            <p:ph type="title"/>
          </p:nvPr>
        </p:nvSpPr>
        <p:spPr/>
        <p:txBody>
          <a:bodyPr/>
          <a:lstStyle/>
          <a:p>
            <a:r>
              <a:rPr lang="zh-CN" altLang="en-US" dirty="0"/>
              <a:t>指标管理系统</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757645" y="695802"/>
            <a:ext cx="9574906" cy="6216388"/>
          </a:xfrm>
          <a:prstGeom prst="rect">
            <a:avLst/>
          </a:prstGeom>
          <a:effectLst>
            <a:outerShdw blurRad="63500" sx="102000" sy="102000" algn="ctr" rotWithShape="0">
              <a:prstClr val="black">
                <a:alpha val="40000"/>
              </a:prstClr>
            </a:outerShdw>
          </a:effectLst>
        </p:spPr>
      </p:pic>
      <p:sp>
        <p:nvSpPr>
          <p:cNvPr id="3" name="标题 2"/>
          <p:cNvSpPr>
            <a:spLocks noGrp="1"/>
          </p:cNvSpPr>
          <p:nvPr>
            <p:ph type="title"/>
          </p:nvPr>
        </p:nvSpPr>
        <p:spPr/>
        <p:txBody>
          <a:bodyPr/>
          <a:lstStyle/>
          <a:p>
            <a:r>
              <a:rPr lang="zh-CN" altLang="en-US" dirty="0"/>
              <a:t>指标管理系统</a:t>
            </a:r>
            <a:endParaRPr lang="zh-CN" altLang="en-US" dirty="0"/>
          </a:p>
        </p:txBody>
      </p:sp>
      <p:pic>
        <p:nvPicPr>
          <p:cNvPr id="8" name="图片 7" descr="企业微信截图_16043064217982"/>
          <p:cNvPicPr>
            <a:picLocks noChangeAspect="1"/>
          </p:cNvPicPr>
          <p:nvPr/>
        </p:nvPicPr>
        <p:blipFill>
          <a:blip r:embed="rId2"/>
          <a:stretch>
            <a:fillRect/>
          </a:stretch>
        </p:blipFill>
        <p:spPr>
          <a:xfrm>
            <a:off x="1187450" y="695960"/>
            <a:ext cx="10058400" cy="6123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stretch>
            <a:fillRect/>
          </a:stretch>
        </p:blipFill>
        <p:spPr>
          <a:xfrm>
            <a:off x="763213" y="689149"/>
            <a:ext cx="9670700" cy="6278581"/>
          </a:xfrm>
          <a:prstGeom prst="rect">
            <a:avLst/>
          </a:prstGeom>
          <a:effectLst>
            <a:outerShdw blurRad="63500" sx="102000" sy="102000" algn="ctr" rotWithShape="0">
              <a:prstClr val="black">
                <a:alpha val="40000"/>
              </a:prstClr>
            </a:outerShdw>
          </a:effectLst>
        </p:spPr>
      </p:pic>
      <p:pic>
        <p:nvPicPr>
          <p:cNvPr id="2" name="图片 1"/>
          <p:cNvPicPr>
            <a:picLocks noChangeAspect="1"/>
          </p:cNvPicPr>
          <p:nvPr/>
        </p:nvPicPr>
        <p:blipFill>
          <a:blip r:embed="rId2" cstate="print"/>
          <a:stretch>
            <a:fillRect/>
          </a:stretch>
        </p:blipFill>
        <p:spPr>
          <a:xfrm>
            <a:off x="2185053" y="689149"/>
            <a:ext cx="9680207" cy="6284753"/>
          </a:xfrm>
          <a:prstGeom prst="rect">
            <a:avLst/>
          </a:prstGeom>
          <a:effectLst>
            <a:outerShdw blurRad="63500" sx="102000" sy="102000" algn="ctr" rotWithShape="0">
              <a:prstClr val="black">
                <a:alpha val="40000"/>
              </a:prstClr>
            </a:outerShdw>
          </a:effectLst>
        </p:spPr>
      </p:pic>
      <p:sp>
        <p:nvSpPr>
          <p:cNvPr id="3" name="标题 2"/>
          <p:cNvSpPr>
            <a:spLocks noGrp="1"/>
          </p:cNvSpPr>
          <p:nvPr>
            <p:ph type="title"/>
          </p:nvPr>
        </p:nvSpPr>
        <p:spPr/>
        <p:txBody>
          <a:bodyPr/>
          <a:lstStyle/>
          <a:p>
            <a:r>
              <a:rPr lang="zh-CN" altLang="en-US" dirty="0"/>
              <a:t>指标管理系统</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237252" y="1192592"/>
            <a:ext cx="2773847" cy="457419"/>
          </a:xfrm>
          <a:prstGeom prst="rect">
            <a:avLst/>
          </a:prstGeom>
        </p:spPr>
        <p:txBody>
          <a:bodyPr/>
          <a:lstStyle/>
          <a:p>
            <a:pPr algn="ctr">
              <a:spcBef>
                <a:spcPct val="0"/>
              </a:spcBef>
            </a:pPr>
            <a:r>
              <a:rPr lang="zh-CN" altLang="en-US" sz="3200" dirty="0">
                <a:solidFill>
                  <a:schemeClr val="bg1"/>
                </a:solidFill>
                <a:latin typeface="微软雅黑" panose="020B0503020204020204" charset="-122"/>
                <a:ea typeface="微软雅黑" panose="020B0503020204020204" charset="-122"/>
              </a:rPr>
              <a:t>主要解决困难</a:t>
            </a:r>
            <a:endParaRPr lang="zh-CN" altLang="en-US" sz="3200" dirty="0">
              <a:solidFill>
                <a:schemeClr val="bg1"/>
              </a:solidFill>
              <a:latin typeface="微软雅黑" panose="020B0503020204020204" charset="-122"/>
              <a:ea typeface="微软雅黑" panose="020B0503020204020204" charset="-122"/>
            </a:endParaRPr>
          </a:p>
        </p:txBody>
      </p:sp>
      <p:cxnSp>
        <p:nvCxnSpPr>
          <p:cNvPr id="3" name="直线连接符 10"/>
          <p:cNvCxnSpPr/>
          <p:nvPr/>
        </p:nvCxnSpPr>
        <p:spPr>
          <a:xfrm>
            <a:off x="446559" y="1849964"/>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线连接符 10"/>
          <p:cNvCxnSpPr/>
          <p:nvPr/>
        </p:nvCxnSpPr>
        <p:spPr>
          <a:xfrm>
            <a:off x="434203" y="1192592"/>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700402" y="1556806"/>
            <a:ext cx="1177082" cy="369332"/>
          </a:xfrm>
          <a:prstGeom prst="rect">
            <a:avLst/>
          </a:prstGeom>
          <a:noFill/>
        </p:spPr>
        <p:txBody>
          <a:bodyPr wrap="square" rtlCol="0">
            <a:spAutoFit/>
          </a:bodyPr>
          <a:lstStyle/>
          <a:p>
            <a:r>
              <a:rPr lang="zh-CN" altLang="en-US" b="1" dirty="0">
                <a:solidFill>
                  <a:schemeClr val="bg1"/>
                </a:solidFill>
              </a:rPr>
              <a:t>业务部门</a:t>
            </a:r>
            <a:endParaRPr lang="zh-CN" altLang="en-US" b="1" dirty="0">
              <a:solidFill>
                <a:schemeClr val="bg1"/>
              </a:solidFill>
            </a:endParaRPr>
          </a:p>
        </p:txBody>
      </p:sp>
      <p:sp>
        <p:nvSpPr>
          <p:cNvPr id="6" name="左大括号 5"/>
          <p:cNvSpPr/>
          <p:nvPr/>
        </p:nvSpPr>
        <p:spPr>
          <a:xfrm>
            <a:off x="4877484" y="1276539"/>
            <a:ext cx="360335" cy="1056065"/>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7" name="文本框 6"/>
          <p:cNvSpPr txBox="1"/>
          <p:nvPr/>
        </p:nvSpPr>
        <p:spPr>
          <a:xfrm>
            <a:off x="5403960" y="1216190"/>
            <a:ext cx="6166022" cy="338554"/>
          </a:xfrm>
          <a:prstGeom prst="rect">
            <a:avLst/>
          </a:prstGeom>
          <a:noFill/>
        </p:spPr>
        <p:txBody>
          <a:bodyPr wrap="square" rtlCol="0">
            <a:spAutoFit/>
          </a:bodyPr>
          <a:lstStyle/>
          <a:p>
            <a:r>
              <a:rPr lang="en-US" altLang="zh-CN" sz="1600" dirty="0">
                <a:solidFill>
                  <a:schemeClr val="bg1"/>
                </a:solidFill>
              </a:rPr>
              <a:t>1</a:t>
            </a:r>
            <a:r>
              <a:rPr lang="zh-CN" altLang="en-US" sz="1600" dirty="0">
                <a:solidFill>
                  <a:schemeClr val="bg1"/>
                </a:solidFill>
              </a:rPr>
              <a:t>、选择预算指标容易错误</a:t>
            </a:r>
            <a:endParaRPr lang="zh-CN" altLang="en-US" sz="1600" dirty="0">
              <a:solidFill>
                <a:schemeClr val="bg1"/>
              </a:solidFill>
            </a:endParaRPr>
          </a:p>
        </p:txBody>
      </p:sp>
      <p:sp>
        <p:nvSpPr>
          <p:cNvPr id="8" name="文本框 7"/>
          <p:cNvSpPr txBox="1"/>
          <p:nvPr/>
        </p:nvSpPr>
        <p:spPr>
          <a:xfrm>
            <a:off x="5403960" y="1617786"/>
            <a:ext cx="6166022" cy="338554"/>
          </a:xfrm>
          <a:prstGeom prst="rect">
            <a:avLst/>
          </a:prstGeom>
          <a:noFill/>
        </p:spPr>
        <p:txBody>
          <a:bodyPr wrap="square" rtlCol="0">
            <a:spAutoFit/>
          </a:bodyPr>
          <a:lstStyle/>
          <a:p>
            <a:r>
              <a:rPr lang="en-US" altLang="zh-CN" sz="1600" dirty="0">
                <a:solidFill>
                  <a:schemeClr val="bg1"/>
                </a:solidFill>
              </a:rPr>
              <a:t>2</a:t>
            </a:r>
            <a:r>
              <a:rPr lang="zh-CN" altLang="en-US" sz="1600" dirty="0">
                <a:solidFill>
                  <a:schemeClr val="bg1"/>
                </a:solidFill>
              </a:rPr>
              <a:t>、不清楚执行标准</a:t>
            </a:r>
            <a:endParaRPr lang="zh-CN" altLang="en-US" sz="1600" dirty="0">
              <a:solidFill>
                <a:schemeClr val="bg1"/>
              </a:solidFill>
            </a:endParaRPr>
          </a:p>
        </p:txBody>
      </p:sp>
      <p:sp>
        <p:nvSpPr>
          <p:cNvPr id="20" name="文本框 19"/>
          <p:cNvSpPr txBox="1"/>
          <p:nvPr/>
        </p:nvSpPr>
        <p:spPr>
          <a:xfrm>
            <a:off x="3659935" y="3614394"/>
            <a:ext cx="1177082" cy="369332"/>
          </a:xfrm>
          <a:prstGeom prst="rect">
            <a:avLst/>
          </a:prstGeom>
          <a:noFill/>
        </p:spPr>
        <p:txBody>
          <a:bodyPr wrap="square" rtlCol="0">
            <a:spAutoFit/>
          </a:bodyPr>
          <a:lstStyle/>
          <a:p>
            <a:r>
              <a:rPr lang="zh-CN" altLang="en-US" b="1" dirty="0">
                <a:solidFill>
                  <a:schemeClr val="bg1"/>
                </a:solidFill>
              </a:rPr>
              <a:t>财务部门</a:t>
            </a:r>
            <a:endParaRPr lang="zh-CN" altLang="en-US" b="1" dirty="0">
              <a:solidFill>
                <a:schemeClr val="bg1"/>
              </a:solidFill>
            </a:endParaRPr>
          </a:p>
        </p:txBody>
      </p:sp>
      <p:sp>
        <p:nvSpPr>
          <p:cNvPr id="21" name="左大括号 20"/>
          <p:cNvSpPr/>
          <p:nvPr/>
        </p:nvSpPr>
        <p:spPr>
          <a:xfrm>
            <a:off x="4837978" y="2838258"/>
            <a:ext cx="440386" cy="2413887"/>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22" name="文本框 21"/>
          <p:cNvSpPr txBox="1"/>
          <p:nvPr/>
        </p:nvSpPr>
        <p:spPr>
          <a:xfrm>
            <a:off x="5364861" y="2668982"/>
            <a:ext cx="6166022" cy="338554"/>
          </a:xfrm>
          <a:prstGeom prst="rect">
            <a:avLst/>
          </a:prstGeom>
          <a:noFill/>
        </p:spPr>
        <p:txBody>
          <a:bodyPr wrap="square" rtlCol="0">
            <a:spAutoFit/>
          </a:bodyPr>
          <a:lstStyle/>
          <a:p>
            <a:r>
              <a:rPr lang="en-US" altLang="zh-CN" sz="1600" dirty="0">
                <a:solidFill>
                  <a:schemeClr val="bg1"/>
                </a:solidFill>
              </a:rPr>
              <a:t>1</a:t>
            </a:r>
            <a:r>
              <a:rPr lang="zh-CN" altLang="en-US" sz="1600" dirty="0">
                <a:solidFill>
                  <a:schemeClr val="bg1"/>
                </a:solidFill>
              </a:rPr>
              <a:t>、制度要求、标准、执行规则实现自动控制</a:t>
            </a:r>
            <a:endParaRPr lang="zh-CN" altLang="en-US" sz="1600" dirty="0">
              <a:solidFill>
                <a:schemeClr val="bg1"/>
              </a:solidFill>
            </a:endParaRPr>
          </a:p>
        </p:txBody>
      </p:sp>
      <p:sp>
        <p:nvSpPr>
          <p:cNvPr id="23" name="文本框 22"/>
          <p:cNvSpPr txBox="1"/>
          <p:nvPr/>
        </p:nvSpPr>
        <p:spPr>
          <a:xfrm>
            <a:off x="5364861" y="3157077"/>
            <a:ext cx="6166022" cy="338554"/>
          </a:xfrm>
          <a:prstGeom prst="rect">
            <a:avLst/>
          </a:prstGeom>
          <a:noFill/>
        </p:spPr>
        <p:txBody>
          <a:bodyPr wrap="square" rtlCol="0">
            <a:spAutoFit/>
          </a:bodyPr>
          <a:lstStyle/>
          <a:p>
            <a:r>
              <a:rPr lang="en-US" altLang="zh-CN" sz="1600" dirty="0">
                <a:solidFill>
                  <a:schemeClr val="bg1"/>
                </a:solidFill>
              </a:rPr>
              <a:t>2</a:t>
            </a:r>
            <a:r>
              <a:rPr lang="zh-CN" altLang="en-US" sz="1600" dirty="0">
                <a:solidFill>
                  <a:schemeClr val="bg1"/>
                </a:solidFill>
              </a:rPr>
              <a:t>、报销票据需要验证、查重花费大量时间</a:t>
            </a:r>
            <a:endParaRPr lang="zh-CN" altLang="en-US" sz="1600" dirty="0">
              <a:solidFill>
                <a:schemeClr val="bg1"/>
              </a:solidFill>
            </a:endParaRPr>
          </a:p>
        </p:txBody>
      </p:sp>
      <p:sp>
        <p:nvSpPr>
          <p:cNvPr id="24" name="文本框 23"/>
          <p:cNvSpPr txBox="1"/>
          <p:nvPr/>
        </p:nvSpPr>
        <p:spPr>
          <a:xfrm>
            <a:off x="5364861" y="3645172"/>
            <a:ext cx="6166022" cy="338554"/>
          </a:xfrm>
          <a:prstGeom prst="rect">
            <a:avLst/>
          </a:prstGeom>
          <a:noFill/>
        </p:spPr>
        <p:txBody>
          <a:bodyPr wrap="square" rtlCol="0">
            <a:spAutoFit/>
          </a:bodyPr>
          <a:lstStyle/>
          <a:p>
            <a:r>
              <a:rPr lang="en-US" altLang="zh-CN" sz="1600" dirty="0">
                <a:solidFill>
                  <a:schemeClr val="bg1"/>
                </a:solidFill>
              </a:rPr>
              <a:t>3</a:t>
            </a:r>
            <a:r>
              <a:rPr lang="zh-CN" altLang="en-US" sz="1600" dirty="0">
                <a:solidFill>
                  <a:schemeClr val="bg1"/>
                </a:solidFill>
              </a:rPr>
              <a:t>、查询对应的审批单不够方便</a:t>
            </a:r>
            <a:endParaRPr lang="zh-CN" altLang="en-US" sz="1600" dirty="0">
              <a:solidFill>
                <a:schemeClr val="bg1"/>
              </a:solidFill>
            </a:endParaRPr>
          </a:p>
        </p:txBody>
      </p:sp>
      <p:sp>
        <p:nvSpPr>
          <p:cNvPr id="27" name="文本框 26"/>
          <p:cNvSpPr txBox="1"/>
          <p:nvPr/>
        </p:nvSpPr>
        <p:spPr>
          <a:xfrm>
            <a:off x="3623825" y="6028281"/>
            <a:ext cx="1177082" cy="369332"/>
          </a:xfrm>
          <a:prstGeom prst="rect">
            <a:avLst/>
          </a:prstGeom>
          <a:noFill/>
        </p:spPr>
        <p:txBody>
          <a:bodyPr wrap="square" rtlCol="0">
            <a:spAutoFit/>
          </a:bodyPr>
          <a:lstStyle/>
          <a:p>
            <a:r>
              <a:rPr lang="zh-CN" altLang="en-US" b="1" dirty="0">
                <a:solidFill>
                  <a:schemeClr val="bg1"/>
                </a:solidFill>
              </a:rPr>
              <a:t>单位领导</a:t>
            </a:r>
            <a:endParaRPr lang="zh-CN" altLang="en-US" b="1" dirty="0">
              <a:solidFill>
                <a:schemeClr val="bg1"/>
              </a:solidFill>
            </a:endParaRPr>
          </a:p>
        </p:txBody>
      </p:sp>
      <p:sp>
        <p:nvSpPr>
          <p:cNvPr id="28" name="左大括号 27"/>
          <p:cNvSpPr/>
          <p:nvPr/>
        </p:nvSpPr>
        <p:spPr>
          <a:xfrm>
            <a:off x="4800907" y="5954944"/>
            <a:ext cx="440386" cy="51600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29" name="文本框 28"/>
          <p:cNvSpPr txBox="1"/>
          <p:nvPr/>
        </p:nvSpPr>
        <p:spPr>
          <a:xfrm>
            <a:off x="5327790" y="5785666"/>
            <a:ext cx="6166022" cy="338554"/>
          </a:xfrm>
          <a:prstGeom prst="rect">
            <a:avLst/>
          </a:prstGeom>
          <a:noFill/>
        </p:spPr>
        <p:txBody>
          <a:bodyPr wrap="square" rtlCol="0">
            <a:spAutoFit/>
          </a:bodyPr>
          <a:lstStyle/>
          <a:p>
            <a:r>
              <a:rPr lang="en-US" altLang="zh-CN" sz="1600" dirty="0">
                <a:solidFill>
                  <a:schemeClr val="bg1"/>
                </a:solidFill>
              </a:rPr>
              <a:t>1</a:t>
            </a:r>
            <a:r>
              <a:rPr lang="zh-CN" altLang="en-US" sz="1600" dirty="0">
                <a:solidFill>
                  <a:schemeClr val="bg1"/>
                </a:solidFill>
              </a:rPr>
              <a:t>、审批不够方便。</a:t>
            </a:r>
            <a:endParaRPr lang="zh-CN" altLang="en-US" sz="1600" dirty="0">
              <a:solidFill>
                <a:schemeClr val="bg1"/>
              </a:solidFill>
            </a:endParaRPr>
          </a:p>
        </p:txBody>
      </p:sp>
      <p:sp>
        <p:nvSpPr>
          <p:cNvPr id="30" name="文本框 29"/>
          <p:cNvSpPr txBox="1"/>
          <p:nvPr/>
        </p:nvSpPr>
        <p:spPr>
          <a:xfrm>
            <a:off x="5327790" y="6273761"/>
            <a:ext cx="6166022" cy="338554"/>
          </a:xfrm>
          <a:prstGeom prst="rect">
            <a:avLst/>
          </a:prstGeom>
          <a:noFill/>
        </p:spPr>
        <p:txBody>
          <a:bodyPr wrap="square" rtlCol="0">
            <a:spAutoFit/>
          </a:bodyPr>
          <a:lstStyle/>
          <a:p>
            <a:r>
              <a:rPr lang="en-US" altLang="zh-CN" sz="1600" dirty="0">
                <a:solidFill>
                  <a:schemeClr val="bg1"/>
                </a:solidFill>
              </a:rPr>
              <a:t>2</a:t>
            </a:r>
            <a:r>
              <a:rPr lang="zh-CN" altLang="en-US" sz="1600" dirty="0">
                <a:solidFill>
                  <a:schemeClr val="bg1"/>
                </a:solidFill>
              </a:rPr>
              <a:t>、提供的单据不知道关键审批什么内容，关键风险是什么。</a:t>
            </a:r>
            <a:endParaRPr lang="zh-CN" altLang="en-US" sz="1600" dirty="0">
              <a:solidFill>
                <a:schemeClr val="bg1"/>
              </a:solidFill>
            </a:endParaRPr>
          </a:p>
        </p:txBody>
      </p:sp>
      <p:sp>
        <p:nvSpPr>
          <p:cNvPr id="11" name="文本框 10"/>
          <p:cNvSpPr txBox="1"/>
          <p:nvPr/>
        </p:nvSpPr>
        <p:spPr>
          <a:xfrm>
            <a:off x="602969" y="156140"/>
            <a:ext cx="3494867" cy="492443"/>
          </a:xfrm>
          <a:prstGeom prst="rect">
            <a:avLst/>
          </a:prstGeom>
          <a:noFill/>
        </p:spPr>
        <p:txBody>
          <a:bodyPr wrap="none" rtlCol="0">
            <a:spAutoFit/>
          </a:bodyPr>
          <a:lstStyle/>
          <a:p>
            <a:r>
              <a:rPr lang="zh-CN" altLang="en-US" sz="2600" b="1" noProof="1" smtClean="0">
                <a:solidFill>
                  <a:schemeClr val="tx2"/>
                </a:solidFill>
                <a:latin typeface="微软雅黑" panose="020B0503020204020204" charset="-122"/>
                <a:ea typeface="微软雅黑" panose="020B0503020204020204" charset="-122"/>
                <a:cs typeface="+mj-cs"/>
                <a:sym typeface="+mn-ea"/>
              </a:rPr>
              <a:t>预算支出（网上报销）</a:t>
            </a:r>
            <a:endParaRPr lang="zh-CN" altLang="en-US" sz="2600" b="1" noProof="1">
              <a:solidFill>
                <a:schemeClr val="tx2"/>
              </a:solidFill>
              <a:latin typeface="微软雅黑" panose="020B0503020204020204" charset="-122"/>
              <a:ea typeface="微软雅黑" panose="020B0503020204020204" charset="-122"/>
              <a:cs typeface="+mj-cs"/>
              <a:sym typeface="+mn-ea"/>
            </a:endParaRPr>
          </a:p>
        </p:txBody>
      </p:sp>
      <p:sp>
        <p:nvSpPr>
          <p:cNvPr id="31" name="文本框 30"/>
          <p:cNvSpPr txBox="1"/>
          <p:nvPr/>
        </p:nvSpPr>
        <p:spPr>
          <a:xfrm>
            <a:off x="5379246" y="4133267"/>
            <a:ext cx="6166022" cy="338554"/>
          </a:xfrm>
          <a:prstGeom prst="rect">
            <a:avLst/>
          </a:prstGeom>
          <a:noFill/>
        </p:spPr>
        <p:txBody>
          <a:bodyPr wrap="square" rtlCol="0">
            <a:spAutoFit/>
          </a:bodyPr>
          <a:lstStyle/>
          <a:p>
            <a:r>
              <a:rPr lang="en-US" altLang="zh-CN" sz="1600" dirty="0">
                <a:solidFill>
                  <a:schemeClr val="bg1"/>
                </a:solidFill>
              </a:rPr>
              <a:t>4</a:t>
            </a:r>
            <a:r>
              <a:rPr lang="zh-CN" altLang="en-US" sz="1600" dirty="0">
                <a:solidFill>
                  <a:schemeClr val="bg1"/>
                </a:solidFill>
              </a:rPr>
              <a:t>、报销完成后还要做账麻烦</a:t>
            </a:r>
            <a:endParaRPr lang="zh-CN" altLang="en-US" sz="1600" dirty="0">
              <a:solidFill>
                <a:schemeClr val="bg1"/>
              </a:solidFill>
            </a:endParaRPr>
          </a:p>
        </p:txBody>
      </p:sp>
      <p:sp>
        <p:nvSpPr>
          <p:cNvPr id="35" name="文本框 34"/>
          <p:cNvSpPr txBox="1"/>
          <p:nvPr/>
        </p:nvSpPr>
        <p:spPr>
          <a:xfrm>
            <a:off x="5403960" y="4593615"/>
            <a:ext cx="6166022" cy="338554"/>
          </a:xfrm>
          <a:prstGeom prst="rect">
            <a:avLst/>
          </a:prstGeom>
          <a:noFill/>
        </p:spPr>
        <p:txBody>
          <a:bodyPr wrap="square" rtlCol="0">
            <a:spAutoFit/>
          </a:bodyPr>
          <a:lstStyle/>
          <a:p>
            <a:r>
              <a:rPr lang="en-US" altLang="zh-CN" sz="1600" dirty="0">
                <a:solidFill>
                  <a:schemeClr val="bg1"/>
                </a:solidFill>
              </a:rPr>
              <a:t>5</a:t>
            </a:r>
            <a:r>
              <a:rPr lang="zh-CN" altLang="en-US" sz="1600" dirty="0">
                <a:solidFill>
                  <a:schemeClr val="bg1"/>
                </a:solidFill>
              </a:rPr>
              <a:t>、到年底了有多个预算都有剩余想一并执行，而且合规。</a:t>
            </a:r>
            <a:endParaRPr lang="zh-CN" altLang="en-US" sz="1600" dirty="0">
              <a:solidFill>
                <a:schemeClr val="bg1"/>
              </a:solidFill>
            </a:endParaRPr>
          </a:p>
        </p:txBody>
      </p:sp>
      <p:sp>
        <p:nvSpPr>
          <p:cNvPr id="36" name="文本框 35"/>
          <p:cNvSpPr txBox="1"/>
          <p:nvPr/>
        </p:nvSpPr>
        <p:spPr>
          <a:xfrm>
            <a:off x="5379246" y="5053963"/>
            <a:ext cx="6166022" cy="584775"/>
          </a:xfrm>
          <a:prstGeom prst="rect">
            <a:avLst/>
          </a:prstGeom>
          <a:noFill/>
        </p:spPr>
        <p:txBody>
          <a:bodyPr wrap="square" rtlCol="0">
            <a:spAutoFit/>
          </a:bodyPr>
          <a:lstStyle/>
          <a:p>
            <a:r>
              <a:rPr lang="en-US" altLang="zh-CN" sz="1600" dirty="0">
                <a:solidFill>
                  <a:schemeClr val="bg1"/>
                </a:solidFill>
              </a:rPr>
              <a:t>6</a:t>
            </a:r>
            <a:r>
              <a:rPr lang="zh-CN" altLang="en-US" sz="1600" dirty="0">
                <a:solidFill>
                  <a:schemeClr val="bg1"/>
                </a:solidFill>
              </a:rPr>
              <a:t>、审批完后才发现文件不全、预算使用错误、或需要退回到指定环节、加签等多种应用场景需要灵活性。</a:t>
            </a:r>
            <a:endParaRPr lang="zh-CN" altLang="en-US" sz="1600" dirty="0">
              <a:solidFill>
                <a:schemeClr val="bg1"/>
              </a:solidFill>
            </a:endParaRPr>
          </a:p>
        </p:txBody>
      </p:sp>
      <p:sp>
        <p:nvSpPr>
          <p:cNvPr id="26" name="文本框 25"/>
          <p:cNvSpPr txBox="1"/>
          <p:nvPr/>
        </p:nvSpPr>
        <p:spPr>
          <a:xfrm>
            <a:off x="5403960" y="2041142"/>
            <a:ext cx="6166022" cy="338554"/>
          </a:xfrm>
          <a:prstGeom prst="rect">
            <a:avLst/>
          </a:prstGeom>
          <a:noFill/>
        </p:spPr>
        <p:txBody>
          <a:bodyPr wrap="square" rtlCol="0">
            <a:spAutoFit/>
          </a:bodyPr>
          <a:lstStyle/>
          <a:p>
            <a:r>
              <a:rPr lang="en-US" altLang="zh-CN" sz="1600" dirty="0">
                <a:solidFill>
                  <a:schemeClr val="bg1"/>
                </a:solidFill>
              </a:rPr>
              <a:t>3</a:t>
            </a:r>
            <a:r>
              <a:rPr lang="zh-CN" altLang="en-US" sz="1600" dirty="0">
                <a:solidFill>
                  <a:schemeClr val="bg1"/>
                </a:solidFill>
              </a:rPr>
              <a:t>、不清楚审批流程及当前审批环节情况</a:t>
            </a:r>
            <a:endParaRPr lang="zh-CN" altLang="en-US" sz="16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90157" y="704336"/>
            <a:ext cx="12192000" cy="6153664"/>
            <a:chOff x="970606" y="993599"/>
            <a:chExt cx="10477394" cy="5814973"/>
          </a:xfrm>
        </p:grpSpPr>
        <p:grpSp>
          <p:nvGrpSpPr>
            <p:cNvPr id="2" name="组合 1"/>
            <p:cNvGrpSpPr/>
            <p:nvPr/>
          </p:nvGrpSpPr>
          <p:grpSpPr>
            <a:xfrm>
              <a:off x="1368000" y="993599"/>
              <a:ext cx="10080000" cy="5814973"/>
              <a:chOff x="1368000" y="993600"/>
              <a:chExt cx="10080000" cy="5031433"/>
            </a:xfrm>
          </p:grpSpPr>
          <p:pic>
            <p:nvPicPr>
              <p:cNvPr id="3" name="图片 2"/>
              <p:cNvPicPr>
                <a:picLocks noChangeAspect="1"/>
              </p:cNvPicPr>
              <p:nvPr/>
            </p:nvPicPr>
            <p:blipFill>
              <a:blip r:embed="rId1" cstate="screen"/>
              <a:stretch>
                <a:fillRect/>
              </a:stretch>
            </p:blipFill>
            <p:spPr>
              <a:xfrm>
                <a:off x="1368000" y="993600"/>
                <a:ext cx="10080000" cy="5031433"/>
              </a:xfrm>
              <a:prstGeom prst="rect">
                <a:avLst/>
              </a:prstGeom>
              <a:ln>
                <a:solidFill>
                  <a:schemeClr val="bg1">
                    <a:lumMod val="65000"/>
                  </a:schemeClr>
                </a:solidFill>
              </a:ln>
              <a:effectLst>
                <a:reflection blurRad="317500" endPos="38500" dist="127000" dir="5400000" sy="-100000" algn="bl" rotWithShape="0"/>
              </a:effectLst>
            </p:spPr>
          </p:pic>
          <p:grpSp>
            <p:nvGrpSpPr>
              <p:cNvPr id="4" name="组合 3"/>
              <p:cNvGrpSpPr/>
              <p:nvPr/>
            </p:nvGrpSpPr>
            <p:grpSpPr>
              <a:xfrm>
                <a:off x="1486627" y="1131983"/>
                <a:ext cx="9160860" cy="4728058"/>
                <a:chOff x="1431986" y="1427328"/>
                <a:chExt cx="9160860" cy="4728058"/>
              </a:xfrm>
            </p:grpSpPr>
            <p:sp>
              <p:nvSpPr>
                <p:cNvPr id="5" name="椭圆 4"/>
                <p:cNvSpPr/>
                <p:nvPr/>
              </p:nvSpPr>
              <p:spPr>
                <a:xfrm>
                  <a:off x="2254214" y="1753402"/>
                  <a:ext cx="1704267" cy="3125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000">
                    <a:solidFill>
                      <a:srgbClr val="004C00"/>
                    </a:solidFill>
                    <a:latin typeface="微软雅黑" panose="020B0503020204020204" charset="-122"/>
                    <a:ea typeface="微软雅黑" panose="020B0503020204020204" charset="-122"/>
                  </a:endParaRPr>
                </a:p>
              </p:txBody>
            </p:sp>
            <p:cxnSp>
              <p:nvCxnSpPr>
                <p:cNvPr id="6" name="直接箭头连接符 5"/>
                <p:cNvCxnSpPr>
                  <a:endCxn id="7" idx="1"/>
                </p:cNvCxnSpPr>
                <p:nvPr/>
              </p:nvCxnSpPr>
              <p:spPr>
                <a:xfrm>
                  <a:off x="3958481" y="1916438"/>
                  <a:ext cx="400453" cy="9262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4358934" y="1824400"/>
                  <a:ext cx="1569660" cy="369332"/>
                </a:xfrm>
                <a:prstGeom prst="rect">
                  <a:avLst/>
                </a:prstGeom>
                <a:noFill/>
                <a:ln>
                  <a:noFill/>
                </a:ln>
              </p:spPr>
              <p:txBody>
                <a:bodyPr wrap="none" rtlCol="0">
                  <a:spAutoFit/>
                </a:bodyPr>
                <a:lstStyle/>
                <a:p>
                  <a:pPr defTabSz="1219200" fontAlgn="base">
                    <a:spcBef>
                      <a:spcPct val="0"/>
                    </a:spcBef>
                    <a:spcAft>
                      <a:spcPct val="0"/>
                    </a:spcAft>
                  </a:pPr>
                  <a:r>
                    <a:rPr lang="zh-CN" altLang="en-US" b="1" dirty="0">
                      <a:solidFill>
                        <a:srgbClr val="FF0000"/>
                      </a:solidFill>
                      <a:latin typeface="微软雅黑" panose="020B0503020204020204" charset="-122"/>
                      <a:ea typeface="微软雅黑" panose="020B0503020204020204" charset="-122"/>
                    </a:rPr>
                    <a:t>报销方式控制</a:t>
                  </a:r>
                  <a:endParaRPr lang="zh-CN" altLang="en-US" b="1" dirty="0">
                    <a:solidFill>
                      <a:srgbClr val="FF0000"/>
                    </a:solidFill>
                    <a:latin typeface="微软雅黑" panose="020B0503020204020204" charset="-122"/>
                    <a:ea typeface="微软雅黑" panose="020B0503020204020204" charset="-122"/>
                  </a:endParaRPr>
                </a:p>
              </p:txBody>
            </p:sp>
            <p:sp>
              <p:nvSpPr>
                <p:cNvPr id="8" name="椭圆 7"/>
                <p:cNvSpPr/>
                <p:nvPr/>
              </p:nvSpPr>
              <p:spPr>
                <a:xfrm>
                  <a:off x="7380131" y="2582117"/>
                  <a:ext cx="1704267" cy="3125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000" dirty="0">
                    <a:solidFill>
                      <a:srgbClr val="004C00"/>
                    </a:solidFill>
                    <a:latin typeface="微软雅黑" panose="020B0503020204020204" charset="-122"/>
                    <a:ea typeface="微软雅黑" panose="020B0503020204020204" charset="-122"/>
                  </a:endParaRPr>
                </a:p>
              </p:txBody>
            </p:sp>
            <p:cxnSp>
              <p:nvCxnSpPr>
                <p:cNvPr id="9" name="直接箭头连接符 8"/>
                <p:cNvCxnSpPr/>
                <p:nvPr/>
              </p:nvCxnSpPr>
              <p:spPr>
                <a:xfrm flipV="1">
                  <a:off x="9084399" y="2465924"/>
                  <a:ext cx="400451" cy="27923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484850" y="2257635"/>
                  <a:ext cx="1107996" cy="369332"/>
                </a:xfrm>
                <a:prstGeom prst="rect">
                  <a:avLst/>
                </a:prstGeom>
                <a:noFill/>
                <a:ln>
                  <a:noFill/>
                </a:ln>
              </p:spPr>
              <p:txBody>
                <a:bodyPr wrap="none" rtlCol="0">
                  <a:spAutoFit/>
                </a:bodyPr>
                <a:lstStyle/>
                <a:p>
                  <a:pPr defTabSz="1219200" fontAlgn="base">
                    <a:spcBef>
                      <a:spcPct val="0"/>
                    </a:spcBef>
                    <a:spcAft>
                      <a:spcPct val="0"/>
                    </a:spcAft>
                  </a:pPr>
                  <a:r>
                    <a:rPr lang="zh-CN" altLang="en-US" b="1" dirty="0">
                      <a:solidFill>
                        <a:srgbClr val="FF0000"/>
                      </a:solidFill>
                      <a:latin typeface="微软雅黑" panose="020B0503020204020204" charset="-122"/>
                      <a:ea typeface="微软雅黑" panose="020B0503020204020204" charset="-122"/>
                    </a:rPr>
                    <a:t>组织管理</a:t>
                  </a:r>
                  <a:endParaRPr lang="zh-CN" altLang="en-US" b="1" dirty="0">
                    <a:solidFill>
                      <a:srgbClr val="FF0000"/>
                    </a:solidFill>
                    <a:latin typeface="微软雅黑" panose="020B0503020204020204" charset="-122"/>
                    <a:ea typeface="微软雅黑" panose="020B0503020204020204" charset="-122"/>
                  </a:endParaRPr>
                </a:p>
              </p:txBody>
            </p:sp>
            <p:sp>
              <p:nvSpPr>
                <p:cNvPr id="11" name="椭圆 10"/>
                <p:cNvSpPr/>
                <p:nvPr/>
              </p:nvSpPr>
              <p:spPr>
                <a:xfrm>
                  <a:off x="7225198" y="3234264"/>
                  <a:ext cx="1704267" cy="3125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000" dirty="0">
                    <a:solidFill>
                      <a:srgbClr val="FF0000"/>
                    </a:solidFill>
                    <a:latin typeface="微软雅黑" panose="020B0503020204020204" charset="-122"/>
                    <a:ea typeface="微软雅黑" panose="020B0503020204020204" charset="-122"/>
                  </a:endParaRPr>
                </a:p>
              </p:txBody>
            </p:sp>
            <p:cxnSp>
              <p:nvCxnSpPr>
                <p:cNvPr id="12" name="直接箭头连接符 11"/>
                <p:cNvCxnSpPr/>
                <p:nvPr/>
              </p:nvCxnSpPr>
              <p:spPr>
                <a:xfrm flipV="1">
                  <a:off x="8929466" y="3118069"/>
                  <a:ext cx="400451" cy="27923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9329917" y="2909781"/>
                  <a:ext cx="1107996" cy="369332"/>
                </a:xfrm>
                <a:prstGeom prst="rect">
                  <a:avLst/>
                </a:prstGeom>
                <a:noFill/>
                <a:ln>
                  <a:noFill/>
                </a:ln>
              </p:spPr>
              <p:txBody>
                <a:bodyPr wrap="none" rtlCol="0">
                  <a:spAutoFit/>
                </a:bodyPr>
                <a:lstStyle/>
                <a:p>
                  <a:pPr defTabSz="1219200" fontAlgn="base">
                    <a:spcBef>
                      <a:spcPct val="0"/>
                    </a:spcBef>
                    <a:spcAft>
                      <a:spcPct val="0"/>
                    </a:spcAft>
                  </a:pPr>
                  <a:r>
                    <a:rPr lang="zh-CN" altLang="en-US" b="1" dirty="0">
                      <a:solidFill>
                        <a:srgbClr val="FF0000"/>
                      </a:solidFill>
                      <a:latin typeface="微软雅黑" panose="020B0503020204020204" charset="-122"/>
                      <a:ea typeface="微软雅黑" panose="020B0503020204020204" charset="-122"/>
                    </a:rPr>
                    <a:t>银行代扣</a:t>
                  </a:r>
                  <a:endParaRPr lang="zh-CN" altLang="en-US" b="1" dirty="0">
                    <a:solidFill>
                      <a:srgbClr val="FF0000"/>
                    </a:solidFill>
                    <a:latin typeface="微软雅黑" panose="020B0503020204020204" charset="-122"/>
                    <a:ea typeface="微软雅黑" panose="020B0503020204020204" charset="-122"/>
                  </a:endParaRPr>
                </a:p>
              </p:txBody>
            </p:sp>
            <p:sp>
              <p:nvSpPr>
                <p:cNvPr id="14" name="椭圆 13"/>
                <p:cNvSpPr/>
                <p:nvPr/>
              </p:nvSpPr>
              <p:spPr>
                <a:xfrm>
                  <a:off x="2418167" y="3478818"/>
                  <a:ext cx="1704267" cy="3125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000">
                    <a:solidFill>
                      <a:srgbClr val="004C00"/>
                    </a:solidFill>
                    <a:latin typeface="微软雅黑" panose="020B0503020204020204" charset="-122"/>
                    <a:ea typeface="微软雅黑" panose="020B0503020204020204" charset="-122"/>
                  </a:endParaRPr>
                </a:p>
              </p:txBody>
            </p:sp>
            <p:cxnSp>
              <p:nvCxnSpPr>
                <p:cNvPr id="15" name="直接箭头连接符 14"/>
                <p:cNvCxnSpPr/>
                <p:nvPr/>
              </p:nvCxnSpPr>
              <p:spPr>
                <a:xfrm flipV="1">
                  <a:off x="4122434" y="3362624"/>
                  <a:ext cx="400451" cy="27923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4522886" y="3154336"/>
                  <a:ext cx="1107996" cy="369332"/>
                </a:xfrm>
                <a:prstGeom prst="rect">
                  <a:avLst/>
                </a:prstGeom>
                <a:noFill/>
                <a:ln>
                  <a:noFill/>
                </a:ln>
              </p:spPr>
              <p:txBody>
                <a:bodyPr wrap="none" rtlCol="0">
                  <a:spAutoFit/>
                </a:bodyPr>
                <a:lstStyle/>
                <a:p>
                  <a:pPr defTabSz="1219200" fontAlgn="base">
                    <a:spcBef>
                      <a:spcPct val="0"/>
                    </a:spcBef>
                    <a:spcAft>
                      <a:spcPct val="0"/>
                    </a:spcAft>
                  </a:pPr>
                  <a:r>
                    <a:rPr lang="zh-CN" altLang="en-US" b="1" dirty="0">
                      <a:solidFill>
                        <a:srgbClr val="FF0000"/>
                      </a:solidFill>
                      <a:latin typeface="微软雅黑" panose="020B0503020204020204" charset="-122"/>
                      <a:ea typeface="微软雅黑" panose="020B0503020204020204" charset="-122"/>
                    </a:rPr>
                    <a:t>范围控制</a:t>
                  </a:r>
                  <a:endParaRPr lang="zh-CN" altLang="en-US" b="1" dirty="0">
                    <a:solidFill>
                      <a:srgbClr val="FF0000"/>
                    </a:solidFill>
                    <a:latin typeface="微软雅黑" panose="020B0503020204020204" charset="-122"/>
                    <a:ea typeface="微软雅黑" panose="020B0503020204020204" charset="-122"/>
                  </a:endParaRPr>
                </a:p>
              </p:txBody>
            </p:sp>
            <p:sp>
              <p:nvSpPr>
                <p:cNvPr id="17" name="椭圆 16"/>
                <p:cNvSpPr/>
                <p:nvPr/>
              </p:nvSpPr>
              <p:spPr>
                <a:xfrm>
                  <a:off x="6239373" y="5842847"/>
                  <a:ext cx="1704267" cy="3125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000">
                    <a:solidFill>
                      <a:srgbClr val="004C00"/>
                    </a:solidFill>
                    <a:latin typeface="微软雅黑" panose="020B0503020204020204" charset="-122"/>
                    <a:ea typeface="微软雅黑" panose="020B0503020204020204" charset="-122"/>
                  </a:endParaRPr>
                </a:p>
              </p:txBody>
            </p:sp>
            <p:cxnSp>
              <p:nvCxnSpPr>
                <p:cNvPr id="18" name="直接箭头连接符 17"/>
                <p:cNvCxnSpPr/>
                <p:nvPr/>
              </p:nvCxnSpPr>
              <p:spPr>
                <a:xfrm flipV="1">
                  <a:off x="7943640" y="5726653"/>
                  <a:ext cx="400451" cy="27923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344091" y="5518365"/>
                  <a:ext cx="952174" cy="301978"/>
                </a:xfrm>
                <a:prstGeom prst="rect">
                  <a:avLst/>
                </a:prstGeom>
                <a:noFill/>
                <a:ln>
                  <a:noFill/>
                </a:ln>
              </p:spPr>
              <p:txBody>
                <a:bodyPr wrap="none" rtlCol="0">
                  <a:spAutoFit/>
                </a:bodyPr>
                <a:lstStyle/>
                <a:p>
                  <a:pPr defTabSz="1219200" fontAlgn="base">
                    <a:spcBef>
                      <a:spcPct val="0"/>
                    </a:spcBef>
                    <a:spcAft>
                      <a:spcPct val="0"/>
                    </a:spcAft>
                  </a:pPr>
                  <a:r>
                    <a:rPr lang="zh-CN" altLang="en-US" b="1" dirty="0">
                      <a:solidFill>
                        <a:srgbClr val="FF0000"/>
                      </a:solidFill>
                      <a:latin typeface="微软雅黑" panose="020B0503020204020204" charset="-122"/>
                      <a:ea typeface="微软雅黑" panose="020B0503020204020204" charset="-122"/>
                    </a:rPr>
                    <a:t>银行直联</a:t>
                  </a:r>
                  <a:endParaRPr lang="zh-CN" altLang="en-US" b="1" dirty="0">
                    <a:solidFill>
                      <a:srgbClr val="FF0000"/>
                    </a:solidFill>
                    <a:latin typeface="微软雅黑" panose="020B0503020204020204" charset="-122"/>
                    <a:ea typeface="微软雅黑" panose="020B0503020204020204" charset="-122"/>
                  </a:endParaRPr>
                </a:p>
              </p:txBody>
            </p:sp>
            <p:sp>
              <p:nvSpPr>
                <p:cNvPr id="20" name="椭圆 19"/>
                <p:cNvSpPr/>
                <p:nvPr/>
              </p:nvSpPr>
              <p:spPr>
                <a:xfrm>
                  <a:off x="2418167" y="4034321"/>
                  <a:ext cx="1704267" cy="3125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base">
                    <a:spcBef>
                      <a:spcPct val="0"/>
                    </a:spcBef>
                    <a:spcAft>
                      <a:spcPct val="0"/>
                    </a:spcAft>
                  </a:pPr>
                  <a:endParaRPr lang="zh-CN" altLang="en-US" sz="2000">
                    <a:solidFill>
                      <a:srgbClr val="FF0000"/>
                    </a:solidFill>
                    <a:latin typeface="微软雅黑" panose="020B0503020204020204" charset="-122"/>
                    <a:ea typeface="微软雅黑" panose="020B0503020204020204" charset="-122"/>
                  </a:endParaRPr>
                </a:p>
              </p:txBody>
            </p:sp>
            <p:cxnSp>
              <p:nvCxnSpPr>
                <p:cNvPr id="21" name="直接箭头连接符 20"/>
                <p:cNvCxnSpPr/>
                <p:nvPr/>
              </p:nvCxnSpPr>
              <p:spPr>
                <a:xfrm flipV="1">
                  <a:off x="4122434" y="3918127"/>
                  <a:ext cx="400451" cy="27923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522886" y="3709839"/>
                  <a:ext cx="1107996" cy="369332"/>
                </a:xfrm>
                <a:prstGeom prst="rect">
                  <a:avLst/>
                </a:prstGeom>
                <a:noFill/>
                <a:ln>
                  <a:noFill/>
                </a:ln>
              </p:spPr>
              <p:txBody>
                <a:bodyPr wrap="none" rtlCol="0">
                  <a:spAutoFit/>
                </a:bodyPr>
                <a:lstStyle/>
                <a:p>
                  <a:pPr defTabSz="1219200" fontAlgn="base">
                    <a:spcBef>
                      <a:spcPct val="0"/>
                    </a:spcBef>
                    <a:spcAft>
                      <a:spcPct val="0"/>
                    </a:spcAft>
                  </a:pPr>
                  <a:r>
                    <a:rPr lang="zh-CN" altLang="en-US" b="1" dirty="0">
                      <a:solidFill>
                        <a:srgbClr val="FF0000"/>
                      </a:solidFill>
                      <a:latin typeface="微软雅黑" panose="020B0503020204020204" charset="-122"/>
                      <a:ea typeface="微软雅黑" panose="020B0503020204020204" charset="-122"/>
                    </a:rPr>
                    <a:t>额度控制</a:t>
                  </a:r>
                  <a:endParaRPr lang="zh-CN" altLang="en-US" b="1" dirty="0">
                    <a:solidFill>
                      <a:srgbClr val="FF0000"/>
                    </a:solidFill>
                    <a:latin typeface="微软雅黑" panose="020B0503020204020204" charset="-122"/>
                    <a:ea typeface="微软雅黑" panose="020B0503020204020204" charset="-122"/>
                  </a:endParaRPr>
                </a:p>
              </p:txBody>
            </p:sp>
            <p:grpSp>
              <p:nvGrpSpPr>
                <p:cNvPr id="23" name="组合 22"/>
                <p:cNvGrpSpPr/>
                <p:nvPr/>
              </p:nvGrpSpPr>
              <p:grpSpPr>
                <a:xfrm>
                  <a:off x="1431986" y="1427328"/>
                  <a:ext cx="1489185" cy="1354975"/>
                  <a:chOff x="3646661" y="966731"/>
                  <a:chExt cx="1384249" cy="1196899"/>
                </a:xfrm>
              </p:grpSpPr>
              <p:sp>
                <p:nvSpPr>
                  <p:cNvPr id="24" name="椭圆 23"/>
                  <p:cNvSpPr/>
                  <p:nvPr/>
                </p:nvSpPr>
                <p:spPr bwMode="auto">
                  <a:xfrm>
                    <a:off x="4194929" y="966731"/>
                    <a:ext cx="835981" cy="31961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base">
                      <a:spcBef>
                        <a:spcPct val="0"/>
                      </a:spcBef>
                      <a:spcAft>
                        <a:spcPct val="0"/>
                      </a:spcAft>
                      <a:defRPr/>
                    </a:pPr>
                    <a:endParaRPr lang="zh-CN" altLang="en-US" sz="2000" dirty="0">
                      <a:solidFill>
                        <a:srgbClr val="004C00"/>
                      </a:solidFill>
                      <a:latin typeface="微软雅黑" panose="020B0503020204020204" charset="-122"/>
                      <a:ea typeface="微软雅黑" panose="020B0503020204020204" charset="-122"/>
                    </a:endParaRPr>
                  </a:p>
                </p:txBody>
              </p:sp>
              <p:sp>
                <p:nvSpPr>
                  <p:cNvPr id="25" name="TextBox 25"/>
                  <p:cNvSpPr txBox="1">
                    <a:spLocks noChangeArrowheads="1"/>
                  </p:cNvSpPr>
                  <p:nvPr/>
                </p:nvSpPr>
                <p:spPr bwMode="auto">
                  <a:xfrm>
                    <a:off x="3646661" y="1837386"/>
                    <a:ext cx="1232364" cy="32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200" eaLnBrk="1" fontAlgn="base" hangingPunct="1">
                      <a:spcBef>
                        <a:spcPct val="0"/>
                      </a:spcBef>
                      <a:spcAft>
                        <a:spcPct val="0"/>
                      </a:spcAft>
                    </a:pPr>
                    <a:r>
                      <a:rPr lang="zh-CN" altLang="en-US" b="1" dirty="0">
                        <a:solidFill>
                          <a:srgbClr val="0175C2"/>
                        </a:solidFill>
                        <a:latin typeface="微软雅黑" panose="020B0503020204020204" charset="-122"/>
                        <a:ea typeface="微软雅黑" panose="020B0503020204020204" charset="-122"/>
                      </a:rPr>
                      <a:t>附件控制</a:t>
                    </a:r>
                    <a:endParaRPr lang="zh-CN" altLang="en-US" b="1" dirty="0">
                      <a:solidFill>
                        <a:srgbClr val="0175C2"/>
                      </a:solidFill>
                      <a:latin typeface="微软雅黑" panose="020B0503020204020204" charset="-122"/>
                      <a:ea typeface="微软雅黑" panose="020B0503020204020204" charset="-122"/>
                    </a:endParaRPr>
                  </a:p>
                </p:txBody>
              </p:sp>
              <p:cxnSp>
                <p:nvCxnSpPr>
                  <p:cNvPr id="26" name="直接箭头连接符 25"/>
                  <p:cNvCxnSpPr>
                    <a:stCxn id="24" idx="3"/>
                    <a:endCxn id="25" idx="0"/>
                  </p:cNvCxnSpPr>
                  <p:nvPr/>
                </p:nvCxnSpPr>
                <p:spPr bwMode="auto">
                  <a:xfrm flipH="1">
                    <a:off x="4262843" y="1239535"/>
                    <a:ext cx="54513" cy="597851"/>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grpSp>
        </p:grpSp>
        <p:sp>
          <p:nvSpPr>
            <p:cNvPr id="27" name="矩形 26"/>
            <p:cNvSpPr/>
            <p:nvPr/>
          </p:nvSpPr>
          <p:spPr>
            <a:xfrm>
              <a:off x="987451" y="1024497"/>
              <a:ext cx="362311" cy="49343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fontAlgn="base">
                <a:spcBef>
                  <a:spcPct val="0"/>
                </a:spcBef>
                <a:spcAft>
                  <a:spcPct val="0"/>
                </a:spcAft>
              </a:pPr>
              <a:endParaRPr lang="zh-CN" altLang="en-US" sz="1865" dirty="0">
                <a:solidFill>
                  <a:srgbClr val="FFFFFF"/>
                </a:solidFill>
                <a:latin typeface="Arial" panose="020B0604020202020204"/>
                <a:ea typeface="微软雅黑" panose="020B0503020204020204" charset="-122"/>
              </a:endParaRPr>
            </a:p>
          </p:txBody>
        </p:sp>
        <p:sp>
          <p:nvSpPr>
            <p:cNvPr id="28" name="矩形 27"/>
            <p:cNvSpPr/>
            <p:nvPr/>
          </p:nvSpPr>
          <p:spPr>
            <a:xfrm>
              <a:off x="971562" y="1000014"/>
              <a:ext cx="394089" cy="1286757"/>
            </a:xfrm>
            <a:prstGeom prst="rect">
              <a:avLst/>
            </a:prstGeom>
            <a:solidFill>
              <a:schemeClr val="bg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1219200" fontAlgn="base">
                <a:spcBef>
                  <a:spcPct val="0"/>
                </a:spcBef>
                <a:spcAft>
                  <a:spcPct val="0"/>
                </a:spcAft>
              </a:pPr>
              <a:r>
                <a:rPr lang="zh-CN" altLang="en-US" sz="1200" b="1" dirty="0">
                  <a:solidFill>
                    <a:srgbClr val="FFFFFF"/>
                  </a:solidFill>
                  <a:latin typeface="Arial" panose="020B0604020202020204"/>
                  <a:ea typeface="微软雅黑" panose="020B0503020204020204" charset="-122"/>
                </a:rPr>
                <a:t>开支范围和标准</a:t>
              </a:r>
              <a:endParaRPr lang="zh-CN" altLang="en-US" sz="1200" b="1" dirty="0">
                <a:solidFill>
                  <a:srgbClr val="FFFFFF"/>
                </a:solidFill>
                <a:latin typeface="Arial" panose="020B0604020202020204"/>
                <a:ea typeface="微软雅黑" panose="020B0503020204020204" charset="-122"/>
              </a:endParaRPr>
            </a:p>
          </p:txBody>
        </p:sp>
        <p:sp>
          <p:nvSpPr>
            <p:cNvPr id="29" name="矩形 28"/>
            <p:cNvSpPr/>
            <p:nvPr/>
          </p:nvSpPr>
          <p:spPr>
            <a:xfrm>
              <a:off x="971562" y="2286772"/>
              <a:ext cx="394089" cy="1336010"/>
            </a:xfrm>
            <a:prstGeom prst="rect">
              <a:avLst/>
            </a:prstGeom>
            <a:solidFill>
              <a:schemeClr val="bg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1219200" fontAlgn="base">
                <a:spcBef>
                  <a:spcPct val="0"/>
                </a:spcBef>
                <a:spcAft>
                  <a:spcPct val="0"/>
                </a:spcAft>
              </a:pPr>
              <a:r>
                <a:rPr lang="zh-CN" altLang="en-US" sz="1200" b="1" dirty="0">
                  <a:solidFill>
                    <a:srgbClr val="FFFFFF"/>
                  </a:solidFill>
                  <a:latin typeface="Arial" panose="020B0604020202020204"/>
                  <a:ea typeface="微软雅黑" panose="020B0503020204020204" charset="-122"/>
                </a:rPr>
                <a:t>审批流程设置</a:t>
              </a:r>
              <a:endParaRPr lang="zh-CN" altLang="en-US" sz="1200" b="1" dirty="0">
                <a:solidFill>
                  <a:srgbClr val="FFFFFF"/>
                </a:solidFill>
                <a:latin typeface="Arial" panose="020B0604020202020204"/>
                <a:ea typeface="微软雅黑" panose="020B0503020204020204" charset="-122"/>
              </a:endParaRPr>
            </a:p>
          </p:txBody>
        </p:sp>
        <p:sp>
          <p:nvSpPr>
            <p:cNvPr id="30" name="矩形 29"/>
            <p:cNvSpPr/>
            <p:nvPr/>
          </p:nvSpPr>
          <p:spPr>
            <a:xfrm>
              <a:off x="970606" y="3622783"/>
              <a:ext cx="396000" cy="1201164"/>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1219200" fontAlgn="base">
                <a:spcBef>
                  <a:spcPct val="0"/>
                </a:spcBef>
                <a:spcAft>
                  <a:spcPct val="0"/>
                </a:spcAft>
              </a:pPr>
              <a:r>
                <a:rPr lang="zh-CN" altLang="en-US" sz="1200" b="1" dirty="0">
                  <a:solidFill>
                    <a:srgbClr val="FFFFFF"/>
                  </a:solidFill>
                  <a:latin typeface="Arial" panose="020B0604020202020204"/>
                  <a:ea typeface="微软雅黑" panose="020B0503020204020204" charset="-122"/>
                </a:rPr>
                <a:t> 事前申请审批</a:t>
              </a:r>
              <a:endParaRPr lang="zh-CN" altLang="en-US" sz="1200" b="1" dirty="0">
                <a:solidFill>
                  <a:srgbClr val="FFFFFF"/>
                </a:solidFill>
                <a:latin typeface="Arial" panose="020B0604020202020204"/>
                <a:ea typeface="微软雅黑" panose="020B0503020204020204" charset="-122"/>
              </a:endParaRPr>
            </a:p>
          </p:txBody>
        </p:sp>
        <p:sp>
          <p:nvSpPr>
            <p:cNvPr id="31" name="矩形 30"/>
            <p:cNvSpPr/>
            <p:nvPr/>
          </p:nvSpPr>
          <p:spPr>
            <a:xfrm>
              <a:off x="978106" y="4823946"/>
              <a:ext cx="381000" cy="1200922"/>
            </a:xfrm>
            <a:prstGeom prst="rect">
              <a:avLst/>
            </a:prstGeom>
            <a:solidFill>
              <a:srgbClr val="6EBA2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tIns="0" bIns="0" rtlCol="0" anchor="ctr" anchorCtr="0"/>
            <a:lstStyle/>
            <a:p>
              <a:pPr algn="ctr" defTabSz="1219200" fontAlgn="base">
                <a:spcBef>
                  <a:spcPct val="0"/>
                </a:spcBef>
                <a:spcAft>
                  <a:spcPct val="0"/>
                </a:spcAft>
              </a:pPr>
              <a:r>
                <a:rPr lang="zh-CN" altLang="en-US" sz="1200" b="1" dirty="0">
                  <a:solidFill>
                    <a:schemeClr val="bg1"/>
                  </a:solidFill>
                  <a:latin typeface="Arial" panose="020B0604020202020204"/>
                  <a:ea typeface="微软雅黑" panose="020B0503020204020204" charset="-122"/>
                </a:rPr>
                <a:t>网上报销</a:t>
              </a:r>
              <a:endParaRPr lang="zh-CN" altLang="en-US" sz="1200" b="1" dirty="0">
                <a:solidFill>
                  <a:schemeClr val="bg1"/>
                </a:solidFill>
                <a:latin typeface="Arial" panose="020B0604020202020204"/>
                <a:ea typeface="微软雅黑" panose="020B0503020204020204" charset="-122"/>
              </a:endParaRPr>
            </a:p>
          </p:txBody>
        </p:sp>
      </p:grpSp>
      <p:sp>
        <p:nvSpPr>
          <p:cNvPr id="34" name="标题 33"/>
          <p:cNvSpPr>
            <a:spLocks noGrp="1"/>
          </p:cNvSpPr>
          <p:nvPr>
            <p:ph type="title"/>
          </p:nvPr>
        </p:nvSpPr>
        <p:spPr>
          <a:xfrm>
            <a:off x="720000" y="36000"/>
            <a:ext cx="6802014" cy="582295"/>
          </a:xfrm>
        </p:spPr>
        <p:txBody>
          <a:bodyPr/>
          <a:lstStyle/>
          <a:p>
            <a:r>
              <a:rPr lang="zh-CN" altLang="en-US" dirty="0"/>
              <a:t>费用报销控制标准内置，实现自动控制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数据关联，单据穿透</a:t>
            </a:r>
            <a:endParaRPr lang="zh-CN" altLang="en-US"/>
          </a:p>
        </p:txBody>
      </p:sp>
      <p:grpSp>
        <p:nvGrpSpPr>
          <p:cNvPr id="65" name="组合 64"/>
          <p:cNvGrpSpPr/>
          <p:nvPr/>
        </p:nvGrpSpPr>
        <p:grpSpPr>
          <a:xfrm>
            <a:off x="294968" y="749673"/>
            <a:ext cx="137652" cy="221066"/>
            <a:chOff x="294968" y="749673"/>
            <a:chExt cx="137652" cy="221066"/>
          </a:xfrm>
        </p:grpSpPr>
        <p:sp>
          <p:nvSpPr>
            <p:cNvPr id="10" name="流程图: 接点 9"/>
            <p:cNvSpPr/>
            <p:nvPr/>
          </p:nvSpPr>
          <p:spPr>
            <a:xfrm>
              <a:off x="294968" y="833121"/>
              <a:ext cx="137652" cy="137618"/>
            </a:xfrm>
            <a:prstGeom prst="flowChartConnector">
              <a:avLst/>
            </a:prstGeom>
            <a:solidFill>
              <a:schemeClr val="accent1"/>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箭头: 下 58"/>
            <p:cNvSpPr/>
            <p:nvPr/>
          </p:nvSpPr>
          <p:spPr>
            <a:xfrm rot="10800000">
              <a:off x="337458" y="749673"/>
              <a:ext cx="52671" cy="69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7" name="流程图: 接点 136"/>
          <p:cNvSpPr/>
          <p:nvPr/>
        </p:nvSpPr>
        <p:spPr>
          <a:xfrm>
            <a:off x="271195" y="820268"/>
            <a:ext cx="185196" cy="185196"/>
          </a:xfrm>
          <a:prstGeom prst="flowChartConnector">
            <a:avLst/>
          </a:prstGeom>
          <a:solidFill>
            <a:schemeClr val="accent6"/>
          </a:solidFill>
          <a:ln>
            <a:solidFill>
              <a:schemeClr val="accent6"/>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cstate="print"/>
          <a:stretch>
            <a:fillRect/>
          </a:stretch>
        </p:blipFill>
        <p:spPr>
          <a:xfrm>
            <a:off x="0" y="1883244"/>
            <a:ext cx="12192000" cy="4635085"/>
          </a:xfrm>
          <a:prstGeom prst="rect">
            <a:avLst/>
          </a:prstGeom>
          <a:effectLst>
            <a:outerShdw blurRad="50800" dist="38100" dir="10800000" algn="r" rotWithShape="0">
              <a:prstClr val="black">
                <a:alpha val="40000"/>
              </a:prstClr>
            </a:outerShdw>
          </a:effectLst>
        </p:spPr>
      </p:pic>
      <p:pic>
        <p:nvPicPr>
          <p:cNvPr id="6" name="图片 5"/>
          <p:cNvPicPr>
            <a:picLocks noChangeAspect="1"/>
          </p:cNvPicPr>
          <p:nvPr/>
        </p:nvPicPr>
        <p:blipFill>
          <a:blip r:embed="rId2" cstate="print"/>
          <a:stretch>
            <a:fillRect/>
          </a:stretch>
        </p:blipFill>
        <p:spPr>
          <a:xfrm>
            <a:off x="1070170" y="2047368"/>
            <a:ext cx="8410575" cy="4600575"/>
          </a:xfrm>
          <a:prstGeom prst="rect">
            <a:avLst/>
          </a:prstGeom>
          <a:effectLst>
            <a:outerShdw blurRad="63500" sx="102000" sy="102000" algn="ctr" rotWithShape="0">
              <a:prstClr val="black">
                <a:alpha val="40000"/>
              </a:prstClr>
            </a:outerShdw>
          </a:effectLst>
        </p:spPr>
      </p:pic>
      <p:pic>
        <p:nvPicPr>
          <p:cNvPr id="7" name="图片 6"/>
          <p:cNvPicPr>
            <a:picLocks noChangeAspect="1"/>
          </p:cNvPicPr>
          <p:nvPr/>
        </p:nvPicPr>
        <p:blipFill>
          <a:blip r:embed="rId3" cstate="print"/>
          <a:stretch>
            <a:fillRect/>
          </a:stretch>
        </p:blipFill>
        <p:spPr>
          <a:xfrm>
            <a:off x="0" y="1687348"/>
            <a:ext cx="12192000" cy="5026876"/>
          </a:xfrm>
          <a:prstGeom prst="rect">
            <a:avLst/>
          </a:prstGeom>
          <a:effectLst>
            <a:outerShdw blurRad="63500" sx="102000" sy="102000" algn="ctr" rotWithShape="0">
              <a:prstClr val="black">
                <a:alpha val="40000"/>
              </a:prstClr>
            </a:outerShdw>
          </a:effectLst>
        </p:spPr>
      </p:pic>
      <p:pic>
        <p:nvPicPr>
          <p:cNvPr id="8" name="图片 7"/>
          <p:cNvPicPr>
            <a:picLocks noChangeAspect="1"/>
          </p:cNvPicPr>
          <p:nvPr/>
        </p:nvPicPr>
        <p:blipFill>
          <a:blip r:embed="rId4" cstate="print"/>
          <a:stretch>
            <a:fillRect/>
          </a:stretch>
        </p:blipFill>
        <p:spPr>
          <a:xfrm>
            <a:off x="122431" y="2473682"/>
            <a:ext cx="11759380" cy="3733539"/>
          </a:xfrm>
          <a:prstGeom prst="rect">
            <a:avLst/>
          </a:prstGeom>
          <a:effectLst>
            <a:outerShdw blurRad="63500" sx="102000" sy="102000" algn="ctr" rotWithShape="0">
              <a:prstClr val="black">
                <a:alpha val="40000"/>
              </a:prstClr>
            </a:outerShdw>
          </a:effectLst>
        </p:spPr>
      </p:pic>
      <p:pic>
        <p:nvPicPr>
          <p:cNvPr id="9" name="图片 8"/>
          <p:cNvPicPr>
            <a:picLocks noChangeAspect="1"/>
          </p:cNvPicPr>
          <p:nvPr/>
        </p:nvPicPr>
        <p:blipFill>
          <a:blip r:embed="rId5" cstate="print"/>
          <a:stretch>
            <a:fillRect/>
          </a:stretch>
        </p:blipFill>
        <p:spPr>
          <a:xfrm>
            <a:off x="915067" y="1675502"/>
            <a:ext cx="9515912" cy="5037836"/>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6" cstate="print"/>
          <a:stretch>
            <a:fillRect/>
          </a:stretch>
        </p:blipFill>
        <p:spPr>
          <a:xfrm>
            <a:off x="170287" y="2399161"/>
            <a:ext cx="11711524" cy="3882582"/>
          </a:xfrm>
          <a:prstGeom prst="rect">
            <a:avLst/>
          </a:prstGeom>
          <a:effectLst>
            <a:outerShdw blurRad="50800" dist="38100" dir="10800000" algn="r" rotWithShape="0">
              <a:prstClr val="black">
                <a:alpha val="40000"/>
              </a:prstClr>
            </a:outerShdw>
          </a:effectLst>
        </p:spPr>
      </p:pic>
      <p:pic>
        <p:nvPicPr>
          <p:cNvPr id="12" name="图片 11"/>
          <p:cNvPicPr>
            <a:picLocks noChangeAspect="1"/>
          </p:cNvPicPr>
          <p:nvPr/>
        </p:nvPicPr>
        <p:blipFill>
          <a:blip r:embed="rId7" cstate="print"/>
          <a:stretch>
            <a:fillRect/>
          </a:stretch>
        </p:blipFill>
        <p:spPr>
          <a:xfrm>
            <a:off x="340573" y="1817849"/>
            <a:ext cx="11711525" cy="4280193"/>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742526"/>
            <a:ext cx="12192000" cy="6203104"/>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042" y="1132878"/>
            <a:ext cx="9088118" cy="5725324"/>
          </a:xfrm>
          <a:prstGeom prst="rect">
            <a:avLst/>
          </a:prstGeom>
        </p:spPr>
      </p:pic>
      <p:sp>
        <p:nvSpPr>
          <p:cNvPr id="5" name="标题 4"/>
          <p:cNvSpPr>
            <a:spLocks noGrp="1"/>
          </p:cNvSpPr>
          <p:nvPr>
            <p:ph type="title"/>
          </p:nvPr>
        </p:nvSpPr>
        <p:spPr>
          <a:xfrm>
            <a:off x="720000" y="36000"/>
            <a:ext cx="7355054" cy="582295"/>
          </a:xfrm>
        </p:spPr>
        <p:txBody>
          <a:bodyPr/>
          <a:lstStyle/>
          <a:p>
            <a:r>
              <a:rPr lang="zh-CN" altLang="en-US" dirty="0"/>
              <a:t>方便填单，智能推荐指标、自动识别发票</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预算绩效管理政策演变</a:t>
            </a:r>
            <a:endParaRPr lang="zh-CN" altLang="en-US" dirty="0"/>
          </a:p>
        </p:txBody>
      </p:sp>
      <p:sp>
        <p:nvSpPr>
          <p:cNvPr id="35000" name="Freeform 43"/>
          <p:cNvSpPr/>
          <p:nvPr/>
        </p:nvSpPr>
        <p:spPr>
          <a:xfrm>
            <a:off x="6294755" y="5909310"/>
            <a:ext cx="0" cy="0"/>
          </a:xfrm>
          <a:custGeom>
            <a:avLst/>
            <a:gdLst>
              <a:gd name="txL" fmla="*/ 0 w 0"/>
              <a:gd name="txT" fmla="*/ 0 h 0"/>
              <a:gd name="txR" fmla="*/ 0 w 0"/>
              <a:gd name="txB" fmla="*/ 0 h 0"/>
            </a:gdLst>
            <a:ahLst/>
            <a:cxnLst>
              <a:cxn ang="0">
                <a:pos x="0" y="0"/>
              </a:cxn>
              <a:cxn ang="0">
                <a:pos x="0" y="0"/>
              </a:cxn>
              <a:cxn ang="0">
                <a:pos x="0" y="0"/>
              </a:cxn>
            </a:cxnLst>
            <a:rect l="txL" t="txT" r="txR" b="txB"/>
            <a:pathLst>
              <a:path>
                <a:moveTo>
                  <a:pt x="0" y="0"/>
                </a:moveTo>
                <a:cubicBezTo>
                  <a:pt x="0" y="0"/>
                  <a:pt x="0" y="0"/>
                  <a:pt x="0" y="0"/>
                </a:cubicBezTo>
                <a:cubicBezTo>
                  <a:pt x="0" y="0"/>
                  <a:pt x="0" y="0"/>
                  <a:pt x="0" y="0"/>
                </a:cubicBezTo>
                <a:close/>
              </a:path>
            </a:pathLst>
          </a:custGeom>
          <a:solidFill>
            <a:srgbClr val="E84E2D">
              <a:alpha val="100000"/>
            </a:srgbClr>
          </a:solidFill>
          <a:ln w="9525">
            <a:noFill/>
          </a:ln>
        </p:spPr>
        <p:txBody>
          <a:bodyPr/>
          <a:lstStyle/>
          <a:p>
            <a:endParaRPr lang="zh-CN" altLang="en-US">
              <a:solidFill>
                <a:srgbClr val="85888F"/>
              </a:solidFill>
              <a:latin typeface="微软雅黑" panose="020B0503020204020204" charset="-122"/>
              <a:ea typeface="微软雅黑" panose="020B0503020204020204" charset="-122"/>
            </a:endParaRPr>
          </a:p>
        </p:txBody>
      </p:sp>
      <p:sp>
        <p:nvSpPr>
          <p:cNvPr id="22" name="Freeform 4"/>
          <p:cNvSpPr/>
          <p:nvPr/>
        </p:nvSpPr>
        <p:spPr bwMode="gray">
          <a:xfrm>
            <a:off x="3291840" y="792480"/>
            <a:ext cx="8900160" cy="6122670"/>
          </a:xfrm>
          <a:custGeom>
            <a:avLst/>
            <a:gdLst>
              <a:gd name="T0" fmla="*/ 77907 w 7585674"/>
              <a:gd name="T1" fmla="*/ 5159209 h 5218028"/>
              <a:gd name="T2" fmla="*/ 130824 w 7585674"/>
              <a:gd name="T3" fmla="*/ 4841719 h 5218028"/>
              <a:gd name="T4" fmla="*/ 404226 w 7585674"/>
              <a:gd name="T5" fmla="*/ 4197920 h 5218028"/>
              <a:gd name="T6" fmla="*/ 792281 w 7585674"/>
              <a:gd name="T7" fmla="*/ 3598218 h 5218028"/>
              <a:gd name="T8" fmla="*/ 1206795 w 7585674"/>
              <a:gd name="T9" fmla="*/ 3077887 h 5218028"/>
              <a:gd name="T10" fmla="*/ 1691864 w 7585674"/>
              <a:gd name="T11" fmla="*/ 2575195 h 5218028"/>
              <a:gd name="T12" fmla="*/ 2229850 w 7585674"/>
              <a:gd name="T13" fmla="*/ 2160694 h 5218028"/>
              <a:gd name="T14" fmla="*/ 2794293 w 7585674"/>
              <a:gd name="T15" fmla="*/ 1781470 h 5218028"/>
              <a:gd name="T16" fmla="*/ 3314640 w 7585674"/>
              <a:gd name="T17" fmla="*/ 1481619 h 5218028"/>
              <a:gd name="T18" fmla="*/ 3843806 w 7585674"/>
              <a:gd name="T19" fmla="*/ 1208225 h 5218028"/>
              <a:gd name="T20" fmla="*/ 4540542 w 7585674"/>
              <a:gd name="T21" fmla="*/ 926012 h 5218028"/>
              <a:gd name="T22" fmla="*/ 5290195 w 7585674"/>
              <a:gd name="T23" fmla="*/ 643799 h 5218028"/>
              <a:gd name="T24" fmla="*/ 6286791 w 7585674"/>
              <a:gd name="T25" fmla="*/ 326309 h 5218028"/>
              <a:gd name="T26" fmla="*/ 7583248 w 7585674"/>
              <a:gd name="T27" fmla="*/ 0 h 5218028"/>
              <a:gd name="T28" fmla="*/ 7583248 w 7585674"/>
              <a:gd name="T29" fmla="*/ 79372 h 5218028"/>
              <a:gd name="T30" fmla="*/ 7574429 w 7585674"/>
              <a:gd name="T31" fmla="*/ 149926 h 5218028"/>
              <a:gd name="T32" fmla="*/ 7036443 w 7585674"/>
              <a:gd name="T33" fmla="*/ 335128 h 5218028"/>
              <a:gd name="T34" fmla="*/ 6410263 w 7585674"/>
              <a:gd name="T35" fmla="*/ 573245 h 5218028"/>
              <a:gd name="T36" fmla="*/ 5581235 w 7585674"/>
              <a:gd name="T37" fmla="*/ 952469 h 5218028"/>
              <a:gd name="T38" fmla="*/ 4787486 w 7585674"/>
              <a:gd name="T39" fmla="*/ 1446342 h 5218028"/>
              <a:gd name="T40" fmla="*/ 4240681 w 7585674"/>
              <a:gd name="T41" fmla="*/ 1904939 h 5218028"/>
              <a:gd name="T42" fmla="*/ 3817348 w 7585674"/>
              <a:gd name="T43" fmla="*/ 2407631 h 5218028"/>
              <a:gd name="T44" fmla="*/ 3561584 w 7585674"/>
              <a:gd name="T45" fmla="*/ 2901504 h 5218028"/>
              <a:gd name="T46" fmla="*/ 3429293 w 7585674"/>
              <a:gd name="T47" fmla="*/ 3439473 h 5218028"/>
              <a:gd name="T48" fmla="*/ 3411654 w 7585674"/>
              <a:gd name="T49" fmla="*/ 4056814 h 5218028"/>
              <a:gd name="T50" fmla="*/ 3491029 w 7585674"/>
              <a:gd name="T51" fmla="*/ 4612421 h 5218028"/>
              <a:gd name="T52" fmla="*/ 3658599 w 7585674"/>
              <a:gd name="T53" fmla="*/ 5168028 h 5218028"/>
              <a:gd name="T54" fmla="*/ 77907 w 7585674"/>
              <a:gd name="T55" fmla="*/ 5159209 h 52180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585674" h="5218028">
                <a:moveTo>
                  <a:pt x="77911" y="5159209"/>
                </a:moveTo>
                <a:cubicBezTo>
                  <a:pt x="0" y="5218028"/>
                  <a:pt x="76441" y="5001934"/>
                  <a:pt x="130830" y="4841719"/>
                </a:cubicBezTo>
                <a:cubicBezTo>
                  <a:pt x="185219" y="4681504"/>
                  <a:pt x="293998" y="4405170"/>
                  <a:pt x="404246" y="4197920"/>
                </a:cubicBezTo>
                <a:cubicBezTo>
                  <a:pt x="514494" y="3990670"/>
                  <a:pt x="658552" y="3784890"/>
                  <a:pt x="792320" y="3598218"/>
                </a:cubicBezTo>
                <a:cubicBezTo>
                  <a:pt x="926088" y="3411546"/>
                  <a:pt x="1056916" y="3248391"/>
                  <a:pt x="1206854" y="3077887"/>
                </a:cubicBezTo>
                <a:cubicBezTo>
                  <a:pt x="1356792" y="2907383"/>
                  <a:pt x="1521430" y="2728061"/>
                  <a:pt x="1691947" y="2575195"/>
                </a:cubicBezTo>
                <a:cubicBezTo>
                  <a:pt x="1862465" y="2422330"/>
                  <a:pt x="2046212" y="2292982"/>
                  <a:pt x="2229959" y="2160694"/>
                </a:cubicBezTo>
                <a:cubicBezTo>
                  <a:pt x="2413706" y="2028407"/>
                  <a:pt x="2613623" y="1894649"/>
                  <a:pt x="2794430" y="1781470"/>
                </a:cubicBezTo>
                <a:cubicBezTo>
                  <a:pt x="2975237" y="1668291"/>
                  <a:pt x="3139876" y="1577160"/>
                  <a:pt x="3314803" y="1481619"/>
                </a:cubicBezTo>
                <a:cubicBezTo>
                  <a:pt x="3489730" y="1386078"/>
                  <a:pt x="3639668" y="1300826"/>
                  <a:pt x="3843995" y="1208225"/>
                </a:cubicBezTo>
                <a:cubicBezTo>
                  <a:pt x="4048322" y="1115624"/>
                  <a:pt x="4299689" y="1020083"/>
                  <a:pt x="4540765" y="926012"/>
                </a:cubicBezTo>
                <a:cubicBezTo>
                  <a:pt x="4781841" y="831941"/>
                  <a:pt x="4999398" y="743749"/>
                  <a:pt x="5290454" y="643799"/>
                </a:cubicBezTo>
                <a:cubicBezTo>
                  <a:pt x="5581510" y="543849"/>
                  <a:pt x="5904905" y="433609"/>
                  <a:pt x="6287099" y="326309"/>
                </a:cubicBezTo>
                <a:cubicBezTo>
                  <a:pt x="6669293" y="219009"/>
                  <a:pt x="7367533" y="41156"/>
                  <a:pt x="7583620" y="0"/>
                </a:cubicBezTo>
                <a:cubicBezTo>
                  <a:pt x="7581440" y="87873"/>
                  <a:pt x="7585090" y="54384"/>
                  <a:pt x="7583620" y="79372"/>
                </a:cubicBezTo>
                <a:cubicBezTo>
                  <a:pt x="7582150" y="104360"/>
                  <a:pt x="7585674" y="103067"/>
                  <a:pt x="7574800" y="149926"/>
                </a:cubicBezTo>
                <a:cubicBezTo>
                  <a:pt x="7483661" y="192552"/>
                  <a:pt x="7230825" y="264575"/>
                  <a:pt x="7036788" y="335128"/>
                </a:cubicBezTo>
                <a:cubicBezTo>
                  <a:pt x="6842751" y="405681"/>
                  <a:pt x="6653123" y="470355"/>
                  <a:pt x="6410577" y="573245"/>
                </a:cubicBezTo>
                <a:cubicBezTo>
                  <a:pt x="6168031" y="676135"/>
                  <a:pt x="5851985" y="806953"/>
                  <a:pt x="5581509" y="952469"/>
                </a:cubicBezTo>
                <a:cubicBezTo>
                  <a:pt x="5311033" y="1097985"/>
                  <a:pt x="5011158" y="1287597"/>
                  <a:pt x="4787721" y="1446342"/>
                </a:cubicBezTo>
                <a:cubicBezTo>
                  <a:pt x="4564284" y="1605087"/>
                  <a:pt x="4402587" y="1744724"/>
                  <a:pt x="4240889" y="1904939"/>
                </a:cubicBezTo>
                <a:cubicBezTo>
                  <a:pt x="4079191" y="2065154"/>
                  <a:pt x="3930723" y="2241537"/>
                  <a:pt x="3817535" y="2407631"/>
                </a:cubicBezTo>
                <a:cubicBezTo>
                  <a:pt x="3704347" y="2573725"/>
                  <a:pt x="3626438" y="2729531"/>
                  <a:pt x="3561759" y="2901504"/>
                </a:cubicBezTo>
                <a:cubicBezTo>
                  <a:pt x="3497080" y="3073477"/>
                  <a:pt x="3454451" y="3246921"/>
                  <a:pt x="3429461" y="3439473"/>
                </a:cubicBezTo>
                <a:cubicBezTo>
                  <a:pt x="3404471" y="3632025"/>
                  <a:pt x="3401531" y="3861323"/>
                  <a:pt x="3411821" y="4056814"/>
                </a:cubicBezTo>
                <a:cubicBezTo>
                  <a:pt x="3422111" y="4252305"/>
                  <a:pt x="3450041" y="4427219"/>
                  <a:pt x="3491200" y="4612421"/>
                </a:cubicBezTo>
                <a:cubicBezTo>
                  <a:pt x="3532359" y="4797623"/>
                  <a:pt x="3516503" y="4706002"/>
                  <a:pt x="3658778" y="5168028"/>
                </a:cubicBezTo>
                <a:lnTo>
                  <a:pt x="77911" y="5159209"/>
                </a:lnTo>
                <a:close/>
              </a:path>
            </a:pathLst>
          </a:custGeom>
          <a:solidFill>
            <a:srgbClr val="CCECFF"/>
          </a:solidFill>
          <a:ln>
            <a:noFill/>
          </a:ln>
          <a:effectLst/>
        </p:spPr>
        <p:style>
          <a:lnRef idx="3">
            <a:schemeClr val="lt1"/>
          </a:lnRef>
          <a:fillRef idx="1">
            <a:schemeClr val="accent2"/>
          </a:fillRef>
          <a:effectRef idx="1">
            <a:schemeClr val="accent2"/>
          </a:effectRef>
          <a:fontRef idx="minor">
            <a:schemeClr val="lt1"/>
          </a:fontRef>
        </p:style>
        <p:txBody>
          <a:bodyPr vertOverflow="overflow" horzOverflow="overflow" vert="horz" wrap="none" numCol="1" spcCol="0" rtlCol="0" fromWordArt="0" anchor="ctr" anchorCtr="0" forceAA="0" compatLnSpc="1">
            <a:noAutofit/>
            <a:flatTx/>
          </a:bodyPr>
          <a:lstStyle/>
          <a:p>
            <a:pPr lvl="0" algn="l">
              <a:defRPr/>
            </a:pPr>
            <a:endParaRPr lang="zh-CN" altLang="en-US" sz="2400">
              <a:latin typeface="微软雅黑" panose="020B0503020204020204" charset="-122"/>
              <a:ea typeface="微软雅黑" panose="020B0503020204020204" charset="-122"/>
              <a:sym typeface="+mn-ea"/>
            </a:endParaRPr>
          </a:p>
        </p:txBody>
      </p:sp>
      <p:sp>
        <p:nvSpPr>
          <p:cNvPr id="38" name="Freeform 856"/>
          <p:cNvSpPr/>
          <p:nvPr/>
        </p:nvSpPr>
        <p:spPr bwMode="auto">
          <a:xfrm>
            <a:off x="5332029" y="822384"/>
            <a:ext cx="6824833" cy="5841343"/>
          </a:xfrm>
          <a:custGeom>
            <a:avLst/>
            <a:gdLst>
              <a:gd name="connsiteX0" fmla="*/ 0 w 5816600"/>
              <a:gd name="connsiteY0" fmla="*/ 4978400 h 4978400"/>
              <a:gd name="connsiteX1" fmla="*/ 38100 w 5816600"/>
              <a:gd name="connsiteY1" fmla="*/ 4521200 h 4978400"/>
              <a:gd name="connsiteX2" fmla="*/ 139700 w 5816600"/>
              <a:gd name="connsiteY2" fmla="*/ 4064000 h 4978400"/>
              <a:gd name="connsiteX3" fmla="*/ 304800 w 5816600"/>
              <a:gd name="connsiteY3" fmla="*/ 3568700 h 4978400"/>
              <a:gd name="connsiteX4" fmla="*/ 533400 w 5816600"/>
              <a:gd name="connsiteY4" fmla="*/ 3111500 h 4978400"/>
              <a:gd name="connsiteX5" fmla="*/ 825500 w 5816600"/>
              <a:gd name="connsiteY5" fmla="*/ 2667000 h 4978400"/>
              <a:gd name="connsiteX6" fmla="*/ 1155700 w 5816600"/>
              <a:gd name="connsiteY6" fmla="*/ 2260600 h 4978400"/>
              <a:gd name="connsiteX7" fmla="*/ 1524000 w 5816600"/>
              <a:gd name="connsiteY7" fmla="*/ 1917700 h 4978400"/>
              <a:gd name="connsiteX8" fmla="*/ 1866900 w 5816600"/>
              <a:gd name="connsiteY8" fmla="*/ 1651000 h 4978400"/>
              <a:gd name="connsiteX9" fmla="*/ 2260600 w 5816600"/>
              <a:gd name="connsiteY9" fmla="*/ 1384300 h 4978400"/>
              <a:gd name="connsiteX10" fmla="*/ 2641600 w 5816600"/>
              <a:gd name="connsiteY10" fmla="*/ 1168400 h 4978400"/>
              <a:gd name="connsiteX11" fmla="*/ 3111500 w 5816600"/>
              <a:gd name="connsiteY11" fmla="*/ 965200 h 4978400"/>
              <a:gd name="connsiteX12" fmla="*/ 3683000 w 5816600"/>
              <a:gd name="connsiteY12" fmla="*/ 723900 h 4978400"/>
              <a:gd name="connsiteX13" fmla="*/ 4635500 w 5816600"/>
              <a:gd name="connsiteY13" fmla="*/ 406400 h 4978400"/>
              <a:gd name="connsiteX14" fmla="*/ 5816600 w 5816600"/>
              <a:gd name="connsiteY14" fmla="*/ 0 h 4978400"/>
              <a:gd name="connsiteX0-1" fmla="*/ 0 w 5816600"/>
              <a:gd name="connsiteY0-2" fmla="*/ 4978400 h 4978400"/>
              <a:gd name="connsiteX1-3" fmla="*/ 38100 w 5816600"/>
              <a:gd name="connsiteY1-4" fmla="*/ 4521200 h 4978400"/>
              <a:gd name="connsiteX2-5" fmla="*/ 139700 w 5816600"/>
              <a:gd name="connsiteY2-6" fmla="*/ 4064000 h 4978400"/>
              <a:gd name="connsiteX3-7" fmla="*/ 304800 w 5816600"/>
              <a:gd name="connsiteY3-8" fmla="*/ 3568700 h 4978400"/>
              <a:gd name="connsiteX4-9" fmla="*/ 533400 w 5816600"/>
              <a:gd name="connsiteY4-10" fmla="*/ 3111500 h 4978400"/>
              <a:gd name="connsiteX5-11" fmla="*/ 825500 w 5816600"/>
              <a:gd name="connsiteY5-12" fmla="*/ 2667000 h 4978400"/>
              <a:gd name="connsiteX6-13" fmla="*/ 1155700 w 5816600"/>
              <a:gd name="connsiteY6-14" fmla="*/ 2260600 h 4978400"/>
              <a:gd name="connsiteX7-15" fmla="*/ 1524000 w 5816600"/>
              <a:gd name="connsiteY7-16" fmla="*/ 1917700 h 4978400"/>
              <a:gd name="connsiteX8-17" fmla="*/ 1866900 w 5816600"/>
              <a:gd name="connsiteY8-18" fmla="*/ 1651000 h 4978400"/>
              <a:gd name="connsiteX9-19" fmla="*/ 2260600 w 5816600"/>
              <a:gd name="connsiteY9-20" fmla="*/ 1384300 h 4978400"/>
              <a:gd name="connsiteX10-21" fmla="*/ 2641600 w 5816600"/>
              <a:gd name="connsiteY10-22" fmla="*/ 1168400 h 4978400"/>
              <a:gd name="connsiteX11-23" fmla="*/ 3111500 w 5816600"/>
              <a:gd name="connsiteY11-24" fmla="*/ 965200 h 4978400"/>
              <a:gd name="connsiteX12-25" fmla="*/ 3683000 w 5816600"/>
              <a:gd name="connsiteY12-26" fmla="*/ 723900 h 4978400"/>
              <a:gd name="connsiteX13-27" fmla="*/ 4635500 w 5816600"/>
              <a:gd name="connsiteY13-28" fmla="*/ 406400 h 4978400"/>
              <a:gd name="connsiteX14-29" fmla="*/ 5816600 w 5816600"/>
              <a:gd name="connsiteY14-30" fmla="*/ 0 h 4978400"/>
              <a:gd name="connsiteX0-31" fmla="*/ 0 w 5816600"/>
              <a:gd name="connsiteY0-32" fmla="*/ 4978400 h 4978400"/>
              <a:gd name="connsiteX1-33" fmla="*/ 38100 w 5816600"/>
              <a:gd name="connsiteY1-34" fmla="*/ 4521200 h 4978400"/>
              <a:gd name="connsiteX2-35" fmla="*/ 139700 w 5816600"/>
              <a:gd name="connsiteY2-36" fmla="*/ 4064000 h 4978400"/>
              <a:gd name="connsiteX3-37" fmla="*/ 304800 w 5816600"/>
              <a:gd name="connsiteY3-38" fmla="*/ 3568700 h 4978400"/>
              <a:gd name="connsiteX4-39" fmla="*/ 533400 w 5816600"/>
              <a:gd name="connsiteY4-40" fmla="*/ 3111500 h 4978400"/>
              <a:gd name="connsiteX5-41" fmla="*/ 825500 w 5816600"/>
              <a:gd name="connsiteY5-42" fmla="*/ 2667000 h 4978400"/>
              <a:gd name="connsiteX6-43" fmla="*/ 1155700 w 5816600"/>
              <a:gd name="connsiteY6-44" fmla="*/ 2260600 h 4978400"/>
              <a:gd name="connsiteX7-45" fmla="*/ 1524000 w 5816600"/>
              <a:gd name="connsiteY7-46" fmla="*/ 1917700 h 4978400"/>
              <a:gd name="connsiteX8-47" fmla="*/ 1866900 w 5816600"/>
              <a:gd name="connsiteY8-48" fmla="*/ 1651000 h 4978400"/>
              <a:gd name="connsiteX9-49" fmla="*/ 2260600 w 5816600"/>
              <a:gd name="connsiteY9-50" fmla="*/ 1384300 h 4978400"/>
              <a:gd name="connsiteX10-51" fmla="*/ 2641600 w 5816600"/>
              <a:gd name="connsiteY10-52" fmla="*/ 1168400 h 4978400"/>
              <a:gd name="connsiteX11-53" fmla="*/ 3111500 w 5816600"/>
              <a:gd name="connsiteY11-54" fmla="*/ 965200 h 4978400"/>
              <a:gd name="connsiteX12-55" fmla="*/ 3683000 w 5816600"/>
              <a:gd name="connsiteY12-56" fmla="*/ 723900 h 4978400"/>
              <a:gd name="connsiteX13-57" fmla="*/ 4635500 w 5816600"/>
              <a:gd name="connsiteY13-58" fmla="*/ 366650 h 4978400"/>
              <a:gd name="connsiteX14-59" fmla="*/ 5816600 w 5816600"/>
              <a:gd name="connsiteY14-60" fmla="*/ 0 h 4978400"/>
              <a:gd name="connsiteX0-61" fmla="*/ 0 w 5816600"/>
              <a:gd name="connsiteY0-62" fmla="*/ 4978400 h 4978400"/>
              <a:gd name="connsiteX1-63" fmla="*/ 38100 w 5816600"/>
              <a:gd name="connsiteY1-64" fmla="*/ 4521200 h 4978400"/>
              <a:gd name="connsiteX2-65" fmla="*/ 139700 w 5816600"/>
              <a:gd name="connsiteY2-66" fmla="*/ 4064000 h 4978400"/>
              <a:gd name="connsiteX3-67" fmla="*/ 304800 w 5816600"/>
              <a:gd name="connsiteY3-68" fmla="*/ 3568700 h 4978400"/>
              <a:gd name="connsiteX4-69" fmla="*/ 533400 w 5816600"/>
              <a:gd name="connsiteY4-70" fmla="*/ 3111500 h 4978400"/>
              <a:gd name="connsiteX5-71" fmla="*/ 825500 w 5816600"/>
              <a:gd name="connsiteY5-72" fmla="*/ 2667000 h 4978400"/>
              <a:gd name="connsiteX6-73" fmla="*/ 1155700 w 5816600"/>
              <a:gd name="connsiteY6-74" fmla="*/ 2260600 h 4978400"/>
              <a:gd name="connsiteX7-75" fmla="*/ 1524000 w 5816600"/>
              <a:gd name="connsiteY7-76" fmla="*/ 1917700 h 4978400"/>
              <a:gd name="connsiteX8-77" fmla="*/ 1866900 w 5816600"/>
              <a:gd name="connsiteY8-78" fmla="*/ 1651000 h 4978400"/>
              <a:gd name="connsiteX9-79" fmla="*/ 2260600 w 5816600"/>
              <a:gd name="connsiteY9-80" fmla="*/ 1384300 h 4978400"/>
              <a:gd name="connsiteX10-81" fmla="*/ 2641600 w 5816600"/>
              <a:gd name="connsiteY10-82" fmla="*/ 1168400 h 4978400"/>
              <a:gd name="connsiteX11-83" fmla="*/ 3111500 w 5816600"/>
              <a:gd name="connsiteY11-84" fmla="*/ 965200 h 4978400"/>
              <a:gd name="connsiteX12-85" fmla="*/ 3683000 w 5816600"/>
              <a:gd name="connsiteY12-86" fmla="*/ 723900 h 4978400"/>
              <a:gd name="connsiteX13-87" fmla="*/ 4635500 w 5816600"/>
              <a:gd name="connsiteY13-88" fmla="*/ 366650 h 4978400"/>
              <a:gd name="connsiteX14-89" fmla="*/ 5816600 w 5816600"/>
              <a:gd name="connsiteY14-90" fmla="*/ 0 h 4978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5816600" h="4978400">
                <a:moveTo>
                  <a:pt x="0" y="4978400"/>
                </a:moveTo>
                <a:cubicBezTo>
                  <a:pt x="7408" y="4826000"/>
                  <a:pt x="14817" y="4673600"/>
                  <a:pt x="38100" y="4521200"/>
                </a:cubicBezTo>
                <a:cubicBezTo>
                  <a:pt x="61383" y="4368800"/>
                  <a:pt x="95250" y="4222750"/>
                  <a:pt x="139700" y="4064000"/>
                </a:cubicBezTo>
                <a:cubicBezTo>
                  <a:pt x="184150" y="3905250"/>
                  <a:pt x="239183" y="3727450"/>
                  <a:pt x="304800" y="3568700"/>
                </a:cubicBezTo>
                <a:cubicBezTo>
                  <a:pt x="370417" y="3409950"/>
                  <a:pt x="446617" y="3261783"/>
                  <a:pt x="533400" y="3111500"/>
                </a:cubicBezTo>
                <a:cubicBezTo>
                  <a:pt x="620183" y="2961217"/>
                  <a:pt x="721783" y="2808817"/>
                  <a:pt x="825500" y="2667000"/>
                </a:cubicBezTo>
                <a:cubicBezTo>
                  <a:pt x="929217" y="2525183"/>
                  <a:pt x="1039283" y="2385483"/>
                  <a:pt x="1155700" y="2260600"/>
                </a:cubicBezTo>
                <a:cubicBezTo>
                  <a:pt x="1272117" y="2135717"/>
                  <a:pt x="1405467" y="2019300"/>
                  <a:pt x="1524000" y="1917700"/>
                </a:cubicBezTo>
                <a:cubicBezTo>
                  <a:pt x="1642533" y="1816100"/>
                  <a:pt x="1744133" y="1739900"/>
                  <a:pt x="1866900" y="1651000"/>
                </a:cubicBezTo>
                <a:cubicBezTo>
                  <a:pt x="1989667" y="1562100"/>
                  <a:pt x="2131483" y="1464733"/>
                  <a:pt x="2260600" y="1384300"/>
                </a:cubicBezTo>
                <a:cubicBezTo>
                  <a:pt x="2389717" y="1303867"/>
                  <a:pt x="2499783" y="1238250"/>
                  <a:pt x="2641600" y="1168400"/>
                </a:cubicBezTo>
                <a:cubicBezTo>
                  <a:pt x="2783417" y="1098550"/>
                  <a:pt x="3111500" y="965200"/>
                  <a:pt x="3111500" y="965200"/>
                </a:cubicBezTo>
                <a:cubicBezTo>
                  <a:pt x="3285067" y="891117"/>
                  <a:pt x="3429000" y="823658"/>
                  <a:pt x="3683000" y="723900"/>
                </a:cubicBezTo>
                <a:cubicBezTo>
                  <a:pt x="3937000" y="624142"/>
                  <a:pt x="4635500" y="366650"/>
                  <a:pt x="4635500" y="366650"/>
                </a:cubicBezTo>
                <a:lnTo>
                  <a:pt x="5816600" y="0"/>
                </a:lnTo>
              </a:path>
            </a:pathLst>
          </a:custGeom>
          <a:noFill/>
          <a:ln w="19050" cap="flat" cmpd="sng" algn="ctr">
            <a:solidFill>
              <a:srgbClr val="FFFFFF"/>
            </a:solidFill>
            <a:prstDash val="lgDash"/>
            <a:round/>
            <a:headEnd type="none" w="med" len="med"/>
            <a:tailEnd type="none" w="med" len="me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S PGothic" panose="020B0600070205080204" charset="-128"/>
            </a:endParaRPr>
          </a:p>
        </p:txBody>
      </p:sp>
      <p:sp>
        <p:nvSpPr>
          <p:cNvPr id="40" name="TextBox 155"/>
          <p:cNvSpPr txBox="1">
            <a:spLocks noChangeArrowheads="1"/>
          </p:cNvSpPr>
          <p:nvPr/>
        </p:nvSpPr>
        <p:spPr bwMode="auto">
          <a:xfrm>
            <a:off x="5708650" y="5680075"/>
            <a:ext cx="2394585" cy="74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charset="-128"/>
              </a:defRPr>
            </a:lvl1pPr>
            <a:lvl2pPr marL="742950" indent="-285750" eaLnBrk="0" hangingPunct="0">
              <a:defRPr>
                <a:solidFill>
                  <a:schemeClr val="tx1"/>
                </a:solidFill>
                <a:latin typeface="Calibri" panose="020F0502020204030204" pitchFamily="34" charset="0"/>
                <a:ea typeface="MS PGothic" panose="020B0600070205080204" charset="-128"/>
              </a:defRPr>
            </a:lvl2pPr>
            <a:lvl3pPr marL="1143000" indent="-228600" eaLnBrk="0" hangingPunct="0">
              <a:defRPr>
                <a:solidFill>
                  <a:schemeClr val="tx1"/>
                </a:solidFill>
                <a:latin typeface="Calibri" panose="020F0502020204030204" pitchFamily="34" charset="0"/>
                <a:ea typeface="MS PGothic" panose="020B0600070205080204" charset="-128"/>
              </a:defRPr>
            </a:lvl3pPr>
            <a:lvl4pPr marL="1600200" indent="-228600" eaLnBrk="0" hangingPunct="0">
              <a:defRPr>
                <a:solidFill>
                  <a:schemeClr val="tx1"/>
                </a:solidFill>
                <a:latin typeface="Calibri" panose="020F0502020204030204" pitchFamily="34" charset="0"/>
                <a:ea typeface="MS PGothic" panose="020B0600070205080204" charset="-128"/>
              </a:defRPr>
            </a:lvl4pPr>
            <a:lvl5pPr marL="2057400" indent="-228600" eaLnBrk="0" hangingPunct="0">
              <a:defRPr>
                <a:solidFill>
                  <a:schemeClr val="tx1"/>
                </a:solidFill>
                <a:latin typeface="Calibri" panose="020F050202020403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nb-NO" altLang="zh-CN" sz="426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rPr>
              <a:t>2020</a:t>
            </a:r>
            <a:endParaRPr kumimoji="0" lang="nb-NO" altLang="zh-CN" sz="426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44" name="TextBox 157"/>
          <p:cNvSpPr txBox="1">
            <a:spLocks noChangeArrowheads="1"/>
          </p:cNvSpPr>
          <p:nvPr/>
        </p:nvSpPr>
        <p:spPr bwMode="auto">
          <a:xfrm>
            <a:off x="5868035" y="5043170"/>
            <a:ext cx="19399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charset="-128"/>
              </a:defRPr>
            </a:lvl1pPr>
            <a:lvl2pPr marL="742950" indent="-285750" eaLnBrk="0" hangingPunct="0">
              <a:defRPr>
                <a:solidFill>
                  <a:schemeClr val="tx1"/>
                </a:solidFill>
                <a:latin typeface="Calibri" panose="020F0502020204030204" pitchFamily="34" charset="0"/>
                <a:ea typeface="MS PGothic" panose="020B0600070205080204" charset="-128"/>
              </a:defRPr>
            </a:lvl2pPr>
            <a:lvl3pPr marL="1143000" indent="-228600" eaLnBrk="0" hangingPunct="0">
              <a:defRPr>
                <a:solidFill>
                  <a:schemeClr val="tx1"/>
                </a:solidFill>
                <a:latin typeface="Calibri" panose="020F0502020204030204" pitchFamily="34" charset="0"/>
                <a:ea typeface="MS PGothic" panose="020B0600070205080204" charset="-128"/>
              </a:defRPr>
            </a:lvl3pPr>
            <a:lvl4pPr marL="1600200" indent="-228600" eaLnBrk="0" hangingPunct="0">
              <a:defRPr>
                <a:solidFill>
                  <a:schemeClr val="tx1"/>
                </a:solidFill>
                <a:latin typeface="Calibri" panose="020F0502020204030204" pitchFamily="34" charset="0"/>
                <a:ea typeface="MS PGothic" panose="020B0600070205080204" charset="-128"/>
              </a:defRPr>
            </a:lvl4pPr>
            <a:lvl5pPr marL="2057400" indent="-228600" eaLnBrk="0" hangingPunct="0">
              <a:defRPr>
                <a:solidFill>
                  <a:schemeClr val="tx1"/>
                </a:solidFill>
                <a:latin typeface="Calibri" panose="020F050202020403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nb-NO" altLang="zh-CN" sz="266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rPr>
              <a:t>2018</a:t>
            </a:r>
            <a:endParaRPr kumimoji="0" lang="nb-NO" altLang="zh-CN" sz="266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48" name="TextBox 158"/>
          <p:cNvSpPr txBox="1">
            <a:spLocks noChangeArrowheads="1"/>
          </p:cNvSpPr>
          <p:nvPr/>
        </p:nvSpPr>
        <p:spPr bwMode="auto">
          <a:xfrm>
            <a:off x="6054725" y="4413250"/>
            <a:ext cx="15309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charset="-128"/>
              </a:defRPr>
            </a:lvl1pPr>
            <a:lvl2pPr marL="742950" indent="-285750" eaLnBrk="0" hangingPunct="0">
              <a:defRPr>
                <a:solidFill>
                  <a:schemeClr val="tx1"/>
                </a:solidFill>
                <a:latin typeface="Calibri" panose="020F0502020204030204" pitchFamily="34" charset="0"/>
                <a:ea typeface="MS PGothic" panose="020B0600070205080204" charset="-128"/>
              </a:defRPr>
            </a:lvl2pPr>
            <a:lvl3pPr marL="1143000" indent="-228600" eaLnBrk="0" hangingPunct="0">
              <a:defRPr>
                <a:solidFill>
                  <a:schemeClr val="tx1"/>
                </a:solidFill>
                <a:latin typeface="Calibri" panose="020F0502020204030204" pitchFamily="34" charset="0"/>
                <a:ea typeface="MS PGothic" panose="020B0600070205080204" charset="-128"/>
              </a:defRPr>
            </a:lvl3pPr>
            <a:lvl4pPr marL="1600200" indent="-228600" eaLnBrk="0" hangingPunct="0">
              <a:defRPr>
                <a:solidFill>
                  <a:schemeClr val="tx1"/>
                </a:solidFill>
                <a:latin typeface="Calibri" panose="020F0502020204030204" pitchFamily="34" charset="0"/>
                <a:ea typeface="MS PGothic" panose="020B0600070205080204" charset="-128"/>
              </a:defRPr>
            </a:lvl4pPr>
            <a:lvl5pPr marL="2057400" indent="-228600" eaLnBrk="0" hangingPunct="0">
              <a:defRPr>
                <a:solidFill>
                  <a:schemeClr val="tx1"/>
                </a:solidFill>
                <a:latin typeface="Calibri" panose="020F050202020403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nb-NO" altLang="zh-CN" sz="2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rPr>
              <a:t>2017</a:t>
            </a:r>
            <a:endParaRPr kumimoji="0" lang="nb-NO" altLang="zh-CN" sz="2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52" name="TextBox 159"/>
          <p:cNvSpPr txBox="1">
            <a:spLocks noChangeArrowheads="1"/>
          </p:cNvSpPr>
          <p:nvPr/>
        </p:nvSpPr>
        <p:spPr bwMode="auto">
          <a:xfrm>
            <a:off x="6315075" y="3988435"/>
            <a:ext cx="1502410" cy="42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charset="-128"/>
              </a:defRPr>
            </a:lvl1pPr>
            <a:lvl2pPr marL="742950" indent="-285750" eaLnBrk="0" hangingPunct="0">
              <a:defRPr>
                <a:solidFill>
                  <a:schemeClr val="tx1"/>
                </a:solidFill>
                <a:latin typeface="Calibri" panose="020F0502020204030204" pitchFamily="34" charset="0"/>
                <a:ea typeface="MS PGothic" panose="020B0600070205080204" charset="-128"/>
              </a:defRPr>
            </a:lvl2pPr>
            <a:lvl3pPr marL="1143000" indent="-228600" eaLnBrk="0" hangingPunct="0">
              <a:defRPr>
                <a:solidFill>
                  <a:schemeClr val="tx1"/>
                </a:solidFill>
                <a:latin typeface="Calibri" panose="020F0502020204030204" pitchFamily="34" charset="0"/>
                <a:ea typeface="MS PGothic" panose="020B0600070205080204" charset="-128"/>
              </a:defRPr>
            </a:lvl3pPr>
            <a:lvl4pPr marL="1600200" indent="-228600" eaLnBrk="0" hangingPunct="0">
              <a:defRPr>
                <a:solidFill>
                  <a:schemeClr val="tx1"/>
                </a:solidFill>
                <a:latin typeface="Calibri" panose="020F0502020204030204" pitchFamily="34" charset="0"/>
                <a:ea typeface="MS PGothic" panose="020B0600070205080204" charset="-128"/>
              </a:defRPr>
            </a:lvl4pPr>
            <a:lvl5pPr marL="2057400" indent="-228600" eaLnBrk="0" hangingPunct="0">
              <a:defRPr>
                <a:solidFill>
                  <a:schemeClr val="tx1"/>
                </a:solidFill>
                <a:latin typeface="Calibri" panose="020F050202020403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nb-NO" altLang="zh-CN" sz="213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rPr>
              <a:t>2015</a:t>
            </a:r>
            <a:endParaRPr kumimoji="0" lang="nb-NO" altLang="zh-CN" sz="213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56" name="TextBox 160"/>
          <p:cNvSpPr txBox="1">
            <a:spLocks noChangeArrowheads="1"/>
          </p:cNvSpPr>
          <p:nvPr/>
        </p:nvSpPr>
        <p:spPr bwMode="auto">
          <a:xfrm>
            <a:off x="6574155" y="3556000"/>
            <a:ext cx="1072515" cy="37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charset="-128"/>
              </a:defRPr>
            </a:lvl1pPr>
            <a:lvl2pPr marL="742950" indent="-285750" eaLnBrk="0" hangingPunct="0">
              <a:defRPr>
                <a:solidFill>
                  <a:schemeClr val="tx1"/>
                </a:solidFill>
                <a:latin typeface="Calibri" panose="020F0502020204030204" pitchFamily="34" charset="0"/>
                <a:ea typeface="MS PGothic" panose="020B0600070205080204" charset="-128"/>
              </a:defRPr>
            </a:lvl2pPr>
            <a:lvl3pPr marL="1143000" indent="-228600" eaLnBrk="0" hangingPunct="0">
              <a:defRPr>
                <a:solidFill>
                  <a:schemeClr val="tx1"/>
                </a:solidFill>
                <a:latin typeface="Calibri" panose="020F0502020204030204" pitchFamily="34" charset="0"/>
                <a:ea typeface="MS PGothic" panose="020B0600070205080204" charset="-128"/>
              </a:defRPr>
            </a:lvl3pPr>
            <a:lvl4pPr marL="1600200" indent="-228600" eaLnBrk="0" hangingPunct="0">
              <a:defRPr>
                <a:solidFill>
                  <a:schemeClr val="tx1"/>
                </a:solidFill>
                <a:latin typeface="Calibri" panose="020F0502020204030204" pitchFamily="34" charset="0"/>
                <a:ea typeface="MS PGothic" panose="020B0600070205080204" charset="-128"/>
              </a:defRPr>
            </a:lvl4pPr>
            <a:lvl5pPr marL="2057400" indent="-228600" eaLnBrk="0" hangingPunct="0">
              <a:defRPr>
                <a:solidFill>
                  <a:schemeClr val="tx1"/>
                </a:solidFill>
                <a:latin typeface="Calibri" panose="020F050202020403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nb-NO" altLang="zh-CN" sz="186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rPr>
              <a:t>2012</a:t>
            </a:r>
            <a:endParaRPr kumimoji="0" lang="nb-NO" altLang="zh-CN" sz="186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60" name="TextBox 161"/>
          <p:cNvSpPr txBox="1">
            <a:spLocks noChangeArrowheads="1"/>
          </p:cNvSpPr>
          <p:nvPr/>
        </p:nvSpPr>
        <p:spPr bwMode="auto">
          <a:xfrm>
            <a:off x="6917055" y="3188970"/>
            <a:ext cx="106172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MS PGothic" panose="020B0600070205080204" charset="-128"/>
              </a:defRPr>
            </a:lvl1pPr>
            <a:lvl2pPr marL="742950" indent="-285750" eaLnBrk="0" hangingPunct="0">
              <a:defRPr>
                <a:solidFill>
                  <a:schemeClr val="tx1"/>
                </a:solidFill>
                <a:latin typeface="Calibri" panose="020F0502020204030204" pitchFamily="34" charset="0"/>
                <a:ea typeface="MS PGothic" panose="020B0600070205080204" charset="-128"/>
              </a:defRPr>
            </a:lvl2pPr>
            <a:lvl3pPr marL="1143000" indent="-228600" eaLnBrk="0" hangingPunct="0">
              <a:defRPr>
                <a:solidFill>
                  <a:schemeClr val="tx1"/>
                </a:solidFill>
                <a:latin typeface="Calibri" panose="020F0502020204030204" pitchFamily="34" charset="0"/>
                <a:ea typeface="MS PGothic" panose="020B0600070205080204" charset="-128"/>
              </a:defRPr>
            </a:lvl3pPr>
            <a:lvl4pPr marL="1600200" indent="-228600" eaLnBrk="0" hangingPunct="0">
              <a:defRPr>
                <a:solidFill>
                  <a:schemeClr val="tx1"/>
                </a:solidFill>
                <a:latin typeface="Calibri" panose="020F0502020204030204" pitchFamily="34" charset="0"/>
                <a:ea typeface="MS PGothic" panose="020B0600070205080204" charset="-128"/>
              </a:defRPr>
            </a:lvl4pPr>
            <a:lvl5pPr marL="2057400" indent="-228600" eaLnBrk="0" hangingPunct="0">
              <a:defRPr>
                <a:solidFill>
                  <a:schemeClr val="tx1"/>
                </a:solidFill>
                <a:latin typeface="Calibri" panose="020F050202020403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nb-NO" altLang="zh-CN"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rPr>
              <a:t>2010</a:t>
            </a:r>
            <a:endParaRPr kumimoji="0" lang="nb-NO" altLang="zh-CN" sz="16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64" name="TextBox 162"/>
          <p:cNvSpPr txBox="1">
            <a:spLocks noChangeArrowheads="1"/>
          </p:cNvSpPr>
          <p:nvPr/>
        </p:nvSpPr>
        <p:spPr bwMode="auto">
          <a:xfrm>
            <a:off x="7264400" y="2908300"/>
            <a:ext cx="1403985" cy="31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charset="-128"/>
              </a:defRPr>
            </a:lvl1pPr>
            <a:lvl2pPr marL="742950" indent="-285750" eaLnBrk="0" hangingPunct="0">
              <a:defRPr>
                <a:solidFill>
                  <a:schemeClr val="tx1"/>
                </a:solidFill>
                <a:latin typeface="Calibri" panose="020F0502020204030204" pitchFamily="34" charset="0"/>
                <a:ea typeface="MS PGothic" panose="020B0600070205080204" charset="-128"/>
              </a:defRPr>
            </a:lvl2pPr>
            <a:lvl3pPr marL="1143000" indent="-228600" eaLnBrk="0" hangingPunct="0">
              <a:defRPr>
                <a:solidFill>
                  <a:schemeClr val="tx1"/>
                </a:solidFill>
                <a:latin typeface="Calibri" panose="020F0502020204030204" pitchFamily="34" charset="0"/>
                <a:ea typeface="MS PGothic" panose="020B0600070205080204" charset="-128"/>
              </a:defRPr>
            </a:lvl3pPr>
            <a:lvl4pPr marL="1600200" indent="-228600" eaLnBrk="0" hangingPunct="0">
              <a:defRPr>
                <a:solidFill>
                  <a:schemeClr val="tx1"/>
                </a:solidFill>
                <a:latin typeface="Calibri" panose="020F0502020204030204" pitchFamily="34" charset="0"/>
                <a:ea typeface="MS PGothic" panose="020B0600070205080204" charset="-128"/>
              </a:defRPr>
            </a:lvl4pPr>
            <a:lvl5pPr marL="2057400" indent="-228600" eaLnBrk="0" hangingPunct="0">
              <a:defRPr>
                <a:solidFill>
                  <a:schemeClr val="tx1"/>
                </a:solidFill>
                <a:latin typeface="Calibri" panose="020F050202020403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nb-NO" altLang="zh-CN" sz="146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rPr>
              <a:t>2008</a:t>
            </a:r>
            <a:endParaRPr kumimoji="0" lang="nb-NO" altLang="zh-CN" sz="146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68" name="TextBox 163"/>
          <p:cNvSpPr txBox="1">
            <a:spLocks noChangeArrowheads="1"/>
          </p:cNvSpPr>
          <p:nvPr/>
        </p:nvSpPr>
        <p:spPr bwMode="auto">
          <a:xfrm>
            <a:off x="7566660" y="2637155"/>
            <a:ext cx="107251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charset="-128"/>
              </a:defRPr>
            </a:lvl1pPr>
            <a:lvl2pPr marL="742950" indent="-285750" eaLnBrk="0" hangingPunct="0">
              <a:defRPr>
                <a:solidFill>
                  <a:schemeClr val="tx1"/>
                </a:solidFill>
                <a:latin typeface="Calibri" panose="020F0502020204030204" pitchFamily="34" charset="0"/>
                <a:ea typeface="MS PGothic" panose="020B0600070205080204" charset="-128"/>
              </a:defRPr>
            </a:lvl2pPr>
            <a:lvl3pPr marL="1143000" indent="-228600" eaLnBrk="0" hangingPunct="0">
              <a:defRPr>
                <a:solidFill>
                  <a:schemeClr val="tx1"/>
                </a:solidFill>
                <a:latin typeface="Calibri" panose="020F0502020204030204" pitchFamily="34" charset="0"/>
                <a:ea typeface="MS PGothic" panose="020B0600070205080204" charset="-128"/>
              </a:defRPr>
            </a:lvl3pPr>
            <a:lvl4pPr marL="1600200" indent="-228600" eaLnBrk="0" hangingPunct="0">
              <a:defRPr>
                <a:solidFill>
                  <a:schemeClr val="tx1"/>
                </a:solidFill>
                <a:latin typeface="Calibri" panose="020F0502020204030204" pitchFamily="34" charset="0"/>
                <a:ea typeface="MS PGothic" panose="020B0600070205080204" charset="-128"/>
              </a:defRPr>
            </a:lvl4pPr>
            <a:lvl5pPr marL="2057400" indent="-228600" eaLnBrk="0" hangingPunct="0">
              <a:defRPr>
                <a:solidFill>
                  <a:schemeClr val="tx1"/>
                </a:solidFill>
                <a:latin typeface="Calibri" panose="020F050202020403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nb-NO"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rPr>
              <a:t>2005</a:t>
            </a:r>
            <a:endParaRPr kumimoji="0" lang="nb-NO" altLang="zh-CN" sz="14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72" name="TextBox 165"/>
          <p:cNvSpPr txBox="1">
            <a:spLocks noChangeArrowheads="1"/>
          </p:cNvSpPr>
          <p:nvPr/>
        </p:nvSpPr>
        <p:spPr bwMode="auto">
          <a:xfrm>
            <a:off x="8260080" y="2255520"/>
            <a:ext cx="527050" cy="21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charset="-128"/>
              </a:defRPr>
            </a:lvl1pPr>
            <a:lvl2pPr marL="742950" indent="-285750" eaLnBrk="0" hangingPunct="0">
              <a:defRPr>
                <a:solidFill>
                  <a:schemeClr val="tx1"/>
                </a:solidFill>
                <a:latin typeface="Calibri" panose="020F0502020204030204" pitchFamily="34" charset="0"/>
                <a:ea typeface="MS PGothic" panose="020B0600070205080204" charset="-128"/>
              </a:defRPr>
            </a:lvl2pPr>
            <a:lvl3pPr marL="1143000" indent="-228600" eaLnBrk="0" hangingPunct="0">
              <a:defRPr>
                <a:solidFill>
                  <a:schemeClr val="tx1"/>
                </a:solidFill>
                <a:latin typeface="Calibri" panose="020F0502020204030204" pitchFamily="34" charset="0"/>
                <a:ea typeface="MS PGothic" panose="020B0600070205080204" charset="-128"/>
              </a:defRPr>
            </a:lvl3pPr>
            <a:lvl4pPr marL="1600200" indent="-228600" eaLnBrk="0" hangingPunct="0">
              <a:defRPr>
                <a:solidFill>
                  <a:schemeClr val="tx1"/>
                </a:solidFill>
                <a:latin typeface="Calibri" panose="020F0502020204030204" pitchFamily="34" charset="0"/>
                <a:ea typeface="MS PGothic" panose="020B0600070205080204" charset="-128"/>
              </a:defRPr>
            </a:lvl4pPr>
            <a:lvl5pPr marL="2057400" indent="-228600" eaLnBrk="0" hangingPunct="0">
              <a:defRPr>
                <a:solidFill>
                  <a:schemeClr val="tx1"/>
                </a:solidFill>
                <a:latin typeface="Calibri" panose="020F050202020403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nb-NO" altLang="zh-CN" sz="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rPr>
              <a:t>2003</a:t>
            </a:r>
            <a:endParaRPr kumimoji="0" lang="nb-NO" altLang="zh-CN" sz="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80" name="TextBox 164"/>
          <p:cNvSpPr txBox="1">
            <a:spLocks noChangeArrowheads="1"/>
          </p:cNvSpPr>
          <p:nvPr/>
        </p:nvSpPr>
        <p:spPr bwMode="auto">
          <a:xfrm>
            <a:off x="7954645" y="2406650"/>
            <a:ext cx="744220" cy="29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charset="-128"/>
              </a:defRPr>
            </a:lvl1pPr>
            <a:lvl2pPr marL="742950" indent="-285750" eaLnBrk="0" hangingPunct="0">
              <a:defRPr>
                <a:solidFill>
                  <a:schemeClr val="tx1"/>
                </a:solidFill>
                <a:latin typeface="Calibri" panose="020F0502020204030204" pitchFamily="34" charset="0"/>
                <a:ea typeface="MS PGothic" panose="020B0600070205080204" charset="-128"/>
              </a:defRPr>
            </a:lvl2pPr>
            <a:lvl3pPr marL="1143000" indent="-228600" eaLnBrk="0" hangingPunct="0">
              <a:defRPr>
                <a:solidFill>
                  <a:schemeClr val="tx1"/>
                </a:solidFill>
                <a:latin typeface="Calibri" panose="020F0502020204030204" pitchFamily="34" charset="0"/>
                <a:ea typeface="MS PGothic" panose="020B0600070205080204" charset="-128"/>
              </a:defRPr>
            </a:lvl3pPr>
            <a:lvl4pPr marL="1600200" indent="-228600" eaLnBrk="0" hangingPunct="0">
              <a:defRPr>
                <a:solidFill>
                  <a:schemeClr val="tx1"/>
                </a:solidFill>
                <a:latin typeface="Calibri" panose="020F0502020204030204" pitchFamily="34" charset="0"/>
                <a:ea typeface="MS PGothic" panose="020B0600070205080204" charset="-128"/>
              </a:defRPr>
            </a:lvl4pPr>
            <a:lvl5pPr marL="2057400" indent="-228600" eaLnBrk="0" hangingPunct="0">
              <a:defRPr>
                <a:solidFill>
                  <a:schemeClr val="tx1"/>
                </a:solidFill>
                <a:latin typeface="Calibri" panose="020F050202020403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nb-NO" altLang="zh-CN" sz="133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rPr>
              <a:t>2004</a:t>
            </a:r>
            <a:endParaRPr kumimoji="0" lang="nb-NO" altLang="zh-CN" sz="133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6" name="文本框 5"/>
          <p:cNvSpPr txBox="1"/>
          <p:nvPr/>
        </p:nvSpPr>
        <p:spPr>
          <a:xfrm>
            <a:off x="720000" y="1075261"/>
            <a:ext cx="2320925" cy="400110"/>
          </a:xfrm>
          <a:prstGeom prst="rect">
            <a:avLst/>
          </a:prstGeom>
          <a:noFill/>
        </p:spPr>
        <p:txBody>
          <a:bodyPr wrap="square" rtlCol="0">
            <a:spAutoFit/>
          </a:bodyPr>
          <a:lstStyle/>
          <a:p>
            <a:pPr algn="l"/>
            <a:r>
              <a:rPr lang="zh-CN" altLang="en-US" sz="2000" dirty="0">
                <a:ln w="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预算、绩效、问责</a:t>
            </a:r>
            <a:endParaRPr lang="zh-CN" altLang="en-US" sz="2000" dirty="0">
              <a:ln w="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21" name="文本框 20"/>
          <p:cNvSpPr txBox="1"/>
          <p:nvPr/>
        </p:nvSpPr>
        <p:spPr>
          <a:xfrm>
            <a:off x="795338" y="1556361"/>
            <a:ext cx="10601325" cy="5026376"/>
          </a:xfrm>
          <a:prstGeom prst="rect">
            <a:avLst/>
          </a:prstGeom>
          <a:noFill/>
        </p:spPr>
        <p:txBody>
          <a:bodyPr wrap="square">
            <a:spAutoFit/>
          </a:bodyPr>
          <a:lstStyle/>
          <a:p>
            <a:pPr marL="285750" indent="-285750">
              <a:lnSpc>
                <a:spcPct val="150000"/>
              </a:lnSpc>
              <a:buFont typeface="Wingdings" panose="05000000000000000000" pitchFamily="2" charset="2"/>
              <a:buChar char="p"/>
            </a:pPr>
            <a:r>
              <a:rPr lang="en-US" altLang="zh-CN" dirty="0">
                <a:latin typeface="宋体" panose="02010600030101010101" pitchFamily="2" charset="-122"/>
                <a:ea typeface="Arial" panose="020B0604020202020204" pitchFamily="34" charset="0"/>
              </a:rPr>
              <a:t>2003</a:t>
            </a:r>
            <a:r>
              <a:rPr lang="zh-CN" altLang="en-US" dirty="0">
                <a:latin typeface="宋体" panose="02010600030101010101" pitchFamily="2" charset="-122"/>
                <a:ea typeface="Arial" panose="020B0604020202020204" pitchFamily="34" charset="0"/>
              </a:rPr>
              <a:t>年</a:t>
            </a:r>
            <a:r>
              <a:rPr lang="en-US" altLang="zh-CN" dirty="0">
                <a:latin typeface="宋体" panose="02010600030101010101" pitchFamily="2" charset="-122"/>
                <a:ea typeface="Arial" panose="020B0604020202020204" pitchFamily="34" charset="0"/>
              </a:rPr>
              <a:t>10</a:t>
            </a:r>
            <a:r>
              <a:rPr lang="zh-CN" altLang="en-US" dirty="0">
                <a:latin typeface="宋体" panose="02010600030101010101" pitchFamily="2" charset="-122"/>
                <a:ea typeface="Arial" panose="020B0604020202020204" pitchFamily="34" charset="0"/>
              </a:rPr>
              <a:t>月，党的十六届三中全会提出建立预算绩效评价体系。</a:t>
            </a:r>
            <a:endParaRPr lang="zh-CN" altLang="en-US" dirty="0">
              <a:latin typeface="宋体" panose="02010600030101010101" pitchFamily="2" charset="-122"/>
              <a:ea typeface="Arial" panose="020B0604020202020204" pitchFamily="34" charset="0"/>
            </a:endParaRPr>
          </a:p>
          <a:p>
            <a:pPr marL="285750" indent="-285750">
              <a:lnSpc>
                <a:spcPct val="150000"/>
              </a:lnSpc>
              <a:buFont typeface="Wingdings" panose="05000000000000000000" pitchFamily="2" charset="2"/>
              <a:buChar char="p"/>
            </a:pPr>
            <a:r>
              <a:rPr lang="en-US" altLang="zh-CN" dirty="0">
                <a:latin typeface="宋体" panose="02010600030101010101" pitchFamily="2" charset="-122"/>
                <a:ea typeface="Arial" panose="020B0604020202020204" pitchFamily="34" charset="0"/>
              </a:rPr>
              <a:t>2005</a:t>
            </a:r>
            <a:r>
              <a:rPr lang="zh-CN" altLang="en-US" dirty="0">
                <a:latin typeface="宋体" panose="02010600030101010101" pitchFamily="2" charset="-122"/>
                <a:ea typeface="Arial" panose="020B0604020202020204" pitchFamily="34" charset="0"/>
              </a:rPr>
              <a:t>年，国务院</a:t>
            </a:r>
            <a:r>
              <a:rPr lang="en-US" altLang="zh-CN" dirty="0">
                <a:latin typeface="宋体" panose="02010600030101010101" pitchFamily="2" charset="-122"/>
                <a:ea typeface="Arial" panose="020B0604020202020204" pitchFamily="34" charset="0"/>
              </a:rPr>
              <a:t>《2005</a:t>
            </a:r>
            <a:r>
              <a:rPr lang="zh-CN" altLang="en-US" dirty="0">
                <a:latin typeface="宋体" panose="02010600030101010101" pitchFamily="2" charset="-122"/>
                <a:ea typeface="Arial" panose="020B0604020202020204" pitchFamily="34" charset="0"/>
              </a:rPr>
              <a:t>年工作要点</a:t>
            </a:r>
            <a:r>
              <a:rPr lang="en-US" altLang="zh-CN" dirty="0">
                <a:latin typeface="宋体" panose="02010600030101010101" pitchFamily="2" charset="-122"/>
                <a:ea typeface="Arial" panose="020B0604020202020204" pitchFamily="34" charset="0"/>
              </a:rPr>
              <a:t>》</a:t>
            </a:r>
            <a:r>
              <a:rPr lang="zh-CN" altLang="en-US" dirty="0">
                <a:latin typeface="宋体" panose="02010600030101010101" pitchFamily="2" charset="-122"/>
                <a:ea typeface="Arial" panose="020B0604020202020204" pitchFamily="34" charset="0"/>
              </a:rPr>
              <a:t>中指出“探索建立科学的政府绩效评估体系和经济社会发展综合评价体系”，绩效评估从行政执行扩展到各级政府工作。</a:t>
            </a:r>
            <a:endParaRPr lang="zh-CN" altLang="en-US" dirty="0">
              <a:latin typeface="宋体" panose="02010600030101010101" pitchFamily="2" charset="-122"/>
              <a:ea typeface="Arial" panose="020B0604020202020204" pitchFamily="34" charset="0"/>
            </a:endParaRPr>
          </a:p>
          <a:p>
            <a:pPr marL="285750" indent="-285750">
              <a:lnSpc>
                <a:spcPct val="150000"/>
              </a:lnSpc>
              <a:buFont typeface="Wingdings" panose="05000000000000000000" pitchFamily="2" charset="2"/>
              <a:buChar char="p"/>
            </a:pPr>
            <a:r>
              <a:rPr lang="en-US" altLang="zh-CN" dirty="0">
                <a:latin typeface="宋体" panose="02010600030101010101" pitchFamily="2" charset="-122"/>
                <a:ea typeface="Arial" panose="020B0604020202020204" pitchFamily="34" charset="0"/>
              </a:rPr>
              <a:t>2008</a:t>
            </a:r>
            <a:r>
              <a:rPr lang="zh-CN" altLang="en-US" dirty="0">
                <a:latin typeface="宋体" panose="02010600030101010101" pitchFamily="2" charset="-122"/>
                <a:ea typeface="Arial" panose="020B0604020202020204" pitchFamily="34" charset="0"/>
              </a:rPr>
              <a:t>年</a:t>
            </a:r>
            <a:r>
              <a:rPr lang="en-US" altLang="zh-CN" dirty="0">
                <a:latin typeface="宋体" panose="02010600030101010101" pitchFamily="2" charset="-122"/>
                <a:ea typeface="Arial" panose="020B0604020202020204" pitchFamily="34" charset="0"/>
              </a:rPr>
              <a:t>2</a:t>
            </a:r>
            <a:r>
              <a:rPr lang="zh-CN" altLang="en-US" dirty="0">
                <a:latin typeface="宋体" panose="02010600030101010101" pitchFamily="2" charset="-122"/>
                <a:ea typeface="Arial" panose="020B0604020202020204" pitchFamily="34" charset="0"/>
              </a:rPr>
              <a:t>月，党的十七届二中全会提出推行政府绩效管理制度。</a:t>
            </a:r>
            <a:endParaRPr lang="zh-CN" altLang="en-US" dirty="0">
              <a:latin typeface="宋体" panose="02010600030101010101" pitchFamily="2" charset="-122"/>
              <a:ea typeface="Arial" panose="020B0604020202020204" pitchFamily="34" charset="0"/>
            </a:endParaRPr>
          </a:p>
          <a:p>
            <a:pPr marL="285750" indent="-285750">
              <a:lnSpc>
                <a:spcPct val="150000"/>
              </a:lnSpc>
              <a:buFont typeface="Wingdings" panose="05000000000000000000" pitchFamily="2" charset="2"/>
              <a:buChar char="p"/>
            </a:pPr>
            <a:r>
              <a:rPr lang="en-US" altLang="zh-CN" dirty="0">
                <a:latin typeface="宋体" panose="02010600030101010101" pitchFamily="2" charset="-122"/>
                <a:ea typeface="Arial" panose="020B0604020202020204" pitchFamily="34" charset="0"/>
              </a:rPr>
              <a:t>2010</a:t>
            </a:r>
            <a:r>
              <a:rPr lang="zh-CN" altLang="en-US" dirty="0">
                <a:latin typeface="宋体" panose="02010600030101010101" pitchFamily="2" charset="-122"/>
                <a:ea typeface="Arial" panose="020B0604020202020204" pitchFamily="34" charset="0"/>
              </a:rPr>
              <a:t>年，党的十七届五中全会提出行政问责机制。</a:t>
            </a:r>
            <a:endParaRPr lang="zh-CN" altLang="en-US" dirty="0">
              <a:latin typeface="宋体" panose="02010600030101010101" pitchFamily="2" charset="-122"/>
              <a:ea typeface="Arial" panose="020B0604020202020204" pitchFamily="34" charset="0"/>
            </a:endParaRPr>
          </a:p>
          <a:p>
            <a:pPr marL="285750" indent="-285750">
              <a:lnSpc>
                <a:spcPct val="150000"/>
              </a:lnSpc>
              <a:buFont typeface="Wingdings" panose="05000000000000000000" pitchFamily="2" charset="2"/>
              <a:buChar char="p"/>
            </a:pPr>
            <a:r>
              <a:rPr lang="en-US" altLang="zh-CN" dirty="0">
                <a:latin typeface="宋体" panose="02010600030101010101" pitchFamily="2" charset="-122"/>
                <a:ea typeface="Arial" panose="020B0604020202020204" pitchFamily="34" charset="0"/>
              </a:rPr>
              <a:t>2012</a:t>
            </a:r>
            <a:r>
              <a:rPr lang="zh-CN" altLang="en-US" dirty="0">
                <a:latin typeface="宋体" panose="02010600030101010101" pitchFamily="2" charset="-122"/>
                <a:ea typeface="Arial" panose="020B0604020202020204" pitchFamily="34" charset="0"/>
              </a:rPr>
              <a:t>年，党的十八大在财税体制改革中特别明确了预算绩效管理的论述和部署。</a:t>
            </a:r>
            <a:endParaRPr lang="zh-CN" altLang="en-US" dirty="0">
              <a:latin typeface="宋体" panose="02010600030101010101" pitchFamily="2" charset="-122"/>
              <a:ea typeface="Arial" panose="020B0604020202020204" pitchFamily="34" charset="0"/>
            </a:endParaRPr>
          </a:p>
          <a:p>
            <a:pPr marL="285750" indent="-285750">
              <a:lnSpc>
                <a:spcPct val="150000"/>
              </a:lnSpc>
              <a:buFont typeface="Wingdings" panose="05000000000000000000" pitchFamily="2" charset="2"/>
              <a:buChar char="p"/>
            </a:pPr>
            <a:r>
              <a:rPr lang="en-US" altLang="zh-CN" dirty="0">
                <a:latin typeface="宋体" panose="02010600030101010101" pitchFamily="2" charset="-122"/>
                <a:ea typeface="Arial" panose="020B0604020202020204" pitchFamily="34" charset="0"/>
              </a:rPr>
              <a:t>2015</a:t>
            </a:r>
            <a:r>
              <a:rPr lang="zh-CN" altLang="en-US" dirty="0">
                <a:latin typeface="宋体" panose="02010600030101010101" pitchFamily="2" charset="-122"/>
                <a:ea typeface="Arial" panose="020B0604020202020204" pitchFamily="34" charset="0"/>
              </a:rPr>
              <a:t>年新</a:t>
            </a:r>
            <a:r>
              <a:rPr lang="en-US" altLang="zh-CN" dirty="0">
                <a:latin typeface="宋体" panose="02010600030101010101" pitchFamily="2" charset="-122"/>
                <a:ea typeface="Arial" panose="020B0604020202020204" pitchFamily="34" charset="0"/>
              </a:rPr>
              <a:t>《</a:t>
            </a:r>
            <a:r>
              <a:rPr lang="zh-CN" altLang="en-US" dirty="0">
                <a:latin typeface="宋体" panose="02010600030101010101" pitchFamily="2" charset="-122"/>
                <a:ea typeface="Arial" panose="020B0604020202020204" pitchFamily="34" charset="0"/>
              </a:rPr>
              <a:t>预算法</a:t>
            </a:r>
            <a:r>
              <a:rPr lang="en-US" altLang="zh-CN" dirty="0">
                <a:latin typeface="宋体" panose="02010600030101010101" pitchFamily="2" charset="-122"/>
                <a:ea typeface="Arial" panose="020B0604020202020204" pitchFamily="34" charset="0"/>
              </a:rPr>
              <a:t>》 </a:t>
            </a:r>
            <a:r>
              <a:rPr lang="zh-CN" altLang="en-US" dirty="0">
                <a:latin typeface="宋体" panose="02010600030101010101" pitchFamily="2" charset="-122"/>
                <a:ea typeface="Arial" panose="020B0604020202020204" pitchFamily="34" charset="0"/>
              </a:rPr>
              <a:t>共</a:t>
            </a:r>
            <a:r>
              <a:rPr lang="en-US" altLang="zh-CN" dirty="0">
                <a:latin typeface="宋体" panose="02010600030101010101" pitchFamily="2" charset="-122"/>
                <a:ea typeface="Arial" panose="020B0604020202020204" pitchFamily="34" charset="0"/>
              </a:rPr>
              <a:t>6</a:t>
            </a:r>
            <a:r>
              <a:rPr lang="zh-CN" altLang="en-US" dirty="0">
                <a:latin typeface="宋体" panose="02010600030101010101" pitchFamily="2" charset="-122"/>
                <a:ea typeface="Arial" panose="020B0604020202020204" pitchFamily="34" charset="0"/>
              </a:rPr>
              <a:t>处对绩效管理作出规定。</a:t>
            </a:r>
            <a:endParaRPr lang="zh-CN" altLang="en-US" dirty="0">
              <a:latin typeface="宋体" panose="02010600030101010101" pitchFamily="2" charset="-122"/>
              <a:ea typeface="Arial" panose="020B0604020202020204" pitchFamily="34" charset="0"/>
            </a:endParaRPr>
          </a:p>
          <a:p>
            <a:pPr marL="285750" indent="-285750">
              <a:lnSpc>
                <a:spcPct val="150000"/>
              </a:lnSpc>
              <a:buFont typeface="Wingdings" panose="05000000000000000000" pitchFamily="2" charset="2"/>
              <a:buChar char="p"/>
            </a:pPr>
            <a:r>
              <a:rPr lang="en-US" altLang="zh-CN" dirty="0">
                <a:latin typeface="宋体" panose="02010600030101010101" pitchFamily="2" charset="-122"/>
                <a:ea typeface="Arial" panose="020B0604020202020204" pitchFamily="34" charset="0"/>
              </a:rPr>
              <a:t>2017</a:t>
            </a:r>
            <a:r>
              <a:rPr lang="zh-CN" altLang="en-US" dirty="0">
                <a:latin typeface="宋体" panose="02010600030101010101" pitchFamily="2" charset="-122"/>
                <a:ea typeface="Arial" panose="020B0604020202020204" pitchFamily="34" charset="0"/>
              </a:rPr>
              <a:t>年，十九大提出全面实施绩效管理。</a:t>
            </a:r>
            <a:endParaRPr lang="zh-CN" altLang="en-US" dirty="0">
              <a:latin typeface="宋体" panose="02010600030101010101" pitchFamily="2" charset="-122"/>
              <a:ea typeface="Arial" panose="020B0604020202020204" pitchFamily="34" charset="0"/>
            </a:endParaRPr>
          </a:p>
          <a:p>
            <a:pPr marL="285750" indent="-285750">
              <a:lnSpc>
                <a:spcPct val="150000"/>
              </a:lnSpc>
              <a:buFont typeface="Wingdings" panose="05000000000000000000" pitchFamily="2" charset="2"/>
              <a:buChar char="p"/>
            </a:pPr>
            <a:r>
              <a:rPr lang="en-US" altLang="zh-CN" dirty="0">
                <a:latin typeface="宋体" panose="02010600030101010101" pitchFamily="2" charset="-122"/>
                <a:ea typeface="Arial" panose="020B0604020202020204" pitchFamily="34" charset="0"/>
              </a:rPr>
              <a:t>2018</a:t>
            </a:r>
            <a:r>
              <a:rPr lang="zh-CN" altLang="en-US" dirty="0">
                <a:latin typeface="宋体" panose="02010600030101010101" pitchFamily="2" charset="-122"/>
                <a:ea typeface="Arial" panose="020B0604020202020204" pitchFamily="34" charset="0"/>
              </a:rPr>
              <a:t>年</a:t>
            </a:r>
            <a:r>
              <a:rPr lang="en-US" altLang="zh-CN" dirty="0">
                <a:latin typeface="宋体" panose="02010600030101010101" pitchFamily="2" charset="-122"/>
                <a:ea typeface="Arial" panose="020B0604020202020204" pitchFamily="34" charset="0"/>
              </a:rPr>
              <a:t>7</a:t>
            </a:r>
            <a:r>
              <a:rPr lang="zh-CN" altLang="en-US" dirty="0">
                <a:latin typeface="宋体" panose="02010600030101010101" pitchFamily="2" charset="-122"/>
                <a:ea typeface="Arial" panose="020B0604020202020204" pitchFamily="34" charset="0"/>
              </a:rPr>
              <a:t>月，中央全面深化改革委员会第三次会议审议通过</a:t>
            </a:r>
            <a:r>
              <a:rPr lang="en-US" altLang="zh-CN" dirty="0">
                <a:latin typeface="宋体" panose="02010600030101010101" pitchFamily="2" charset="-122"/>
                <a:ea typeface="Arial" panose="020B0604020202020204" pitchFamily="34" charset="0"/>
              </a:rPr>
              <a:t>《</a:t>
            </a:r>
            <a:r>
              <a:rPr lang="zh-CN" altLang="en-US" dirty="0">
                <a:latin typeface="宋体" panose="02010600030101010101" pitchFamily="2" charset="-122"/>
                <a:ea typeface="Arial" panose="020B0604020202020204" pitchFamily="34" charset="0"/>
              </a:rPr>
              <a:t>关于全面实施预算绩效管理的意见</a:t>
            </a:r>
            <a:r>
              <a:rPr lang="en-US" altLang="zh-CN" dirty="0">
                <a:latin typeface="宋体" panose="02010600030101010101" pitchFamily="2" charset="-122"/>
                <a:ea typeface="Arial" panose="020B0604020202020204" pitchFamily="34" charset="0"/>
              </a:rPr>
              <a:t>》</a:t>
            </a:r>
            <a:r>
              <a:rPr lang="zh-CN" altLang="en-US" dirty="0">
                <a:latin typeface="宋体" panose="02010600030101010101" pitchFamily="2" charset="-122"/>
                <a:ea typeface="Arial" panose="020B0604020202020204" pitchFamily="34" charset="0"/>
              </a:rPr>
              <a:t>提出通过全方位、全过程、全覆盖实施预算绩效管理，实现预算和绩效管理一体化。</a:t>
            </a:r>
            <a:endParaRPr lang="zh-CN" altLang="en-US" dirty="0">
              <a:latin typeface="宋体" panose="02010600030101010101" pitchFamily="2" charset="-122"/>
              <a:ea typeface="Arial" panose="020B0604020202020204" pitchFamily="34" charset="0"/>
            </a:endParaRPr>
          </a:p>
          <a:p>
            <a:pPr marL="285750" indent="-285750">
              <a:lnSpc>
                <a:spcPct val="150000"/>
              </a:lnSpc>
              <a:buFont typeface="Wingdings" panose="05000000000000000000" pitchFamily="2" charset="2"/>
              <a:buChar char="p"/>
            </a:pPr>
            <a:r>
              <a:rPr lang="en-US" altLang="zh-CN" dirty="0">
                <a:latin typeface="宋体" panose="02010600030101010101" pitchFamily="2" charset="-122"/>
                <a:ea typeface="Arial" panose="020B0604020202020204" pitchFamily="34" charset="0"/>
              </a:rPr>
              <a:t>2018</a:t>
            </a:r>
            <a:r>
              <a:rPr lang="zh-CN" altLang="en-US" dirty="0">
                <a:latin typeface="宋体" panose="02010600030101010101" pitchFamily="2" charset="-122"/>
                <a:ea typeface="Arial" panose="020B0604020202020204" pitchFamily="34" charset="0"/>
              </a:rPr>
              <a:t>年</a:t>
            </a:r>
            <a:r>
              <a:rPr lang="en-US" altLang="zh-CN" dirty="0">
                <a:latin typeface="宋体" panose="02010600030101010101" pitchFamily="2" charset="-122"/>
                <a:ea typeface="Arial" panose="020B0604020202020204" pitchFamily="34" charset="0"/>
              </a:rPr>
              <a:t>9</a:t>
            </a:r>
            <a:r>
              <a:rPr lang="zh-CN" altLang="en-US" dirty="0">
                <a:latin typeface="宋体" panose="02010600030101010101" pitchFamily="2" charset="-122"/>
                <a:ea typeface="Arial" panose="020B0604020202020204" pitchFamily="34" charset="0"/>
              </a:rPr>
              <a:t>月党中央印发了</a:t>
            </a:r>
            <a:r>
              <a:rPr lang="en-US" altLang="zh-CN" dirty="0">
                <a:latin typeface="宋体" panose="02010600030101010101" pitchFamily="2" charset="-122"/>
                <a:ea typeface="Arial" panose="020B0604020202020204" pitchFamily="34" charset="0"/>
              </a:rPr>
              <a:t>《</a:t>
            </a:r>
            <a:r>
              <a:rPr lang="zh-CN" altLang="en-US" dirty="0">
                <a:latin typeface="宋体" panose="02010600030101010101" pitchFamily="2" charset="-122"/>
                <a:ea typeface="Arial" panose="020B0604020202020204" pitchFamily="34" charset="0"/>
              </a:rPr>
              <a:t>中共中央国务院关于全面实施预算绩效管理的意见</a:t>
            </a:r>
            <a:r>
              <a:rPr lang="en-US" altLang="zh-CN" dirty="0">
                <a:latin typeface="宋体" panose="02010600030101010101" pitchFamily="2" charset="-122"/>
                <a:ea typeface="Arial" panose="020B0604020202020204" pitchFamily="34" charset="0"/>
              </a:rPr>
              <a:t>》</a:t>
            </a:r>
            <a:r>
              <a:rPr lang="zh-CN" altLang="en-US" dirty="0">
                <a:latin typeface="宋体" panose="02010600030101010101" pitchFamily="2" charset="-122"/>
                <a:ea typeface="Arial" panose="020B0604020202020204" pitchFamily="34" charset="0"/>
              </a:rPr>
              <a:t>（中发</a:t>
            </a:r>
            <a:r>
              <a:rPr lang="en-US" altLang="zh-CN" dirty="0">
                <a:latin typeface="宋体" panose="02010600030101010101" pitchFamily="2" charset="-122"/>
                <a:ea typeface="Arial" panose="020B0604020202020204" pitchFamily="34" charset="0"/>
              </a:rPr>
              <a:t>〔2018〕34</a:t>
            </a:r>
            <a:r>
              <a:rPr lang="zh-CN" altLang="en-US" dirty="0">
                <a:latin typeface="宋体" panose="02010600030101010101" pitchFamily="2" charset="-122"/>
                <a:ea typeface="Arial" panose="020B0604020202020204" pitchFamily="34" charset="0"/>
              </a:rPr>
              <a:t>号），明确提出全面实施预算绩效管理的具体要求和实现路径。</a:t>
            </a:r>
            <a:endParaRPr lang="zh-CN" altLang="en-US" dirty="0">
              <a:latin typeface="宋体" panose="02010600030101010101" pitchFamily="2" charset="-122"/>
              <a:ea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bldLst>
      <p:bldP spid="38"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流程图: 接点 76"/>
          <p:cNvSpPr/>
          <p:nvPr/>
        </p:nvSpPr>
        <p:spPr>
          <a:xfrm>
            <a:off x="10188905" y="782064"/>
            <a:ext cx="185196" cy="185196"/>
          </a:xfrm>
          <a:prstGeom prst="flowChartConnector">
            <a:avLst/>
          </a:prstGeom>
          <a:solidFill>
            <a:schemeClr val="accent6"/>
          </a:solidFill>
          <a:ln>
            <a:solidFill>
              <a:schemeClr val="accent6"/>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cstate="print"/>
          <a:stretch>
            <a:fillRect/>
          </a:stretch>
        </p:blipFill>
        <p:spPr>
          <a:xfrm>
            <a:off x="0" y="1839218"/>
            <a:ext cx="12192000" cy="4130405"/>
          </a:xfrm>
          <a:prstGeom prst="rect">
            <a:avLst/>
          </a:prstGeom>
          <a:effectLst>
            <a:outerShdw blurRad="63500" sx="102000" sy="102000" algn="ctr" rotWithShape="0">
              <a:prstClr val="black">
                <a:alpha val="40000"/>
              </a:prstClr>
            </a:outerShdw>
          </a:effectLst>
        </p:spPr>
      </p:pic>
      <p:pic>
        <p:nvPicPr>
          <p:cNvPr id="3" name="图片 2"/>
          <p:cNvPicPr>
            <a:picLocks noChangeAspect="1"/>
          </p:cNvPicPr>
          <p:nvPr/>
        </p:nvPicPr>
        <p:blipFill>
          <a:blip r:embed="rId2" cstate="print"/>
          <a:stretch>
            <a:fillRect/>
          </a:stretch>
        </p:blipFill>
        <p:spPr>
          <a:xfrm>
            <a:off x="3348355" y="782320"/>
            <a:ext cx="5793740" cy="5917565"/>
          </a:xfrm>
          <a:prstGeom prst="rect">
            <a:avLst/>
          </a:prstGeom>
          <a:effectLst>
            <a:outerShdw blurRad="63500" sx="102000" sy="102000" algn="ctr" rotWithShape="0">
              <a:prstClr val="black">
                <a:alpha val="40000"/>
              </a:prstClr>
            </a:outerShdw>
          </a:effectLst>
        </p:spPr>
      </p:pic>
      <p:sp>
        <p:nvSpPr>
          <p:cNvPr id="4" name="文本框 3"/>
          <p:cNvSpPr txBox="1"/>
          <p:nvPr/>
        </p:nvSpPr>
        <p:spPr>
          <a:xfrm>
            <a:off x="401320" y="0"/>
            <a:ext cx="3513455" cy="368300"/>
          </a:xfrm>
          <a:prstGeom prst="rect">
            <a:avLst/>
          </a:prstGeom>
          <a:noFill/>
        </p:spPr>
        <p:txBody>
          <a:bodyPr wrap="square" rtlCol="0">
            <a:spAutoFit/>
          </a:bodyPr>
          <a:p>
            <a:pPr algn="l">
              <a:lnSpc>
                <a:spcPts val="4200"/>
              </a:lnSpc>
              <a:buClrTx/>
              <a:buSzTx/>
              <a:buFontTx/>
            </a:pPr>
            <a:r>
              <a:rPr lang="zh-CN" altLang="en-US" sz="2600" b="1" dirty="0">
                <a:solidFill>
                  <a:schemeClr val="tx2"/>
                </a:solidFill>
                <a:latin typeface="微软雅黑" panose="020B0503020204020204" charset="-122"/>
                <a:ea typeface="微软雅黑" panose="020B0503020204020204" charset="-122"/>
                <a:cs typeface="+mj-cs"/>
              </a:rPr>
              <a:t>自动生成双分录凭证</a:t>
            </a:r>
            <a:endParaRPr lang="zh-CN" altLang="en-US" sz="2600" b="1" dirty="0">
              <a:solidFill>
                <a:schemeClr val="tx2"/>
              </a:solidFill>
              <a:latin typeface="微软雅黑" panose="020B0503020204020204" charset="-122"/>
              <a:ea typeface="微软雅黑" panose="020B0503020204020204"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a:t>预算支出管理</a:t>
            </a:r>
            <a:endParaRPr lang="zh-CN" altLang="en-US"/>
          </a:p>
        </p:txBody>
      </p:sp>
      <p:pic>
        <p:nvPicPr>
          <p:cNvPr id="2" name="图片 1"/>
          <p:cNvPicPr>
            <a:picLocks noChangeAspect="1"/>
          </p:cNvPicPr>
          <p:nvPr/>
        </p:nvPicPr>
        <p:blipFill>
          <a:blip r:embed="rId1" cstate="print"/>
          <a:stretch>
            <a:fillRect/>
          </a:stretch>
        </p:blipFill>
        <p:spPr>
          <a:xfrm>
            <a:off x="792480" y="624973"/>
            <a:ext cx="9452986" cy="6137233"/>
          </a:xfrm>
          <a:prstGeom prst="rect">
            <a:avLst/>
          </a:prstGeom>
          <a:effectLst>
            <a:outerShdw blurRad="63500" sx="102000" sy="102000" algn="ctr" rotWithShape="0">
              <a:prstClr val="black">
                <a:alpha val="40000"/>
              </a:prstClr>
            </a:outerShdw>
          </a:effectLst>
        </p:spPr>
      </p:pic>
      <p:pic>
        <p:nvPicPr>
          <p:cNvPr id="3" name="图片 2"/>
          <p:cNvPicPr>
            <a:picLocks noChangeAspect="1"/>
          </p:cNvPicPr>
          <p:nvPr/>
        </p:nvPicPr>
        <p:blipFill>
          <a:blip r:embed="rId2" cstate="print"/>
          <a:stretch>
            <a:fillRect/>
          </a:stretch>
        </p:blipFill>
        <p:spPr>
          <a:xfrm>
            <a:off x="2251334" y="624973"/>
            <a:ext cx="9452986" cy="6137233"/>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03300" y="931891"/>
            <a:ext cx="11288700" cy="5649113"/>
          </a:xfrm>
          <a:prstGeom prst="rect">
            <a:avLst/>
          </a:prstGeom>
        </p:spPr>
      </p:pic>
      <p:sp>
        <p:nvSpPr>
          <p:cNvPr id="5" name="标题 4"/>
          <p:cNvSpPr>
            <a:spLocks noGrp="1"/>
          </p:cNvSpPr>
          <p:nvPr>
            <p:ph type="title"/>
          </p:nvPr>
        </p:nvSpPr>
        <p:spPr/>
        <p:txBody>
          <a:bodyPr/>
          <a:lstStyle/>
          <a:p>
            <a:r>
              <a:rPr lang="zh-CN" altLang="en-US" dirty="0"/>
              <a:t>可视化审批流程、预制审批要素</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237252" y="1192592"/>
            <a:ext cx="2773847" cy="457419"/>
          </a:xfrm>
          <a:prstGeom prst="rect">
            <a:avLst/>
          </a:prstGeom>
        </p:spPr>
        <p:txBody>
          <a:bodyPr/>
          <a:lstStyle/>
          <a:p>
            <a:pPr algn="ctr">
              <a:spcBef>
                <a:spcPct val="0"/>
              </a:spcBef>
            </a:pPr>
            <a:r>
              <a:rPr lang="zh-CN" altLang="en-US" sz="3200" dirty="0">
                <a:solidFill>
                  <a:schemeClr val="bg1"/>
                </a:solidFill>
                <a:latin typeface="微软雅黑" panose="020B0503020204020204" charset="-122"/>
                <a:ea typeface="微软雅黑" panose="020B0503020204020204" charset="-122"/>
              </a:rPr>
              <a:t>主要解决困难</a:t>
            </a:r>
            <a:endParaRPr lang="zh-CN" altLang="en-US" sz="3200" dirty="0">
              <a:solidFill>
                <a:schemeClr val="bg1"/>
              </a:solidFill>
              <a:latin typeface="微软雅黑" panose="020B0503020204020204" charset="-122"/>
              <a:ea typeface="微软雅黑" panose="020B0503020204020204" charset="-122"/>
            </a:endParaRPr>
          </a:p>
        </p:txBody>
      </p:sp>
      <p:cxnSp>
        <p:nvCxnSpPr>
          <p:cNvPr id="3" name="直线连接符 10"/>
          <p:cNvCxnSpPr/>
          <p:nvPr/>
        </p:nvCxnSpPr>
        <p:spPr>
          <a:xfrm>
            <a:off x="446559" y="1849964"/>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线连接符 10"/>
          <p:cNvCxnSpPr/>
          <p:nvPr/>
        </p:nvCxnSpPr>
        <p:spPr>
          <a:xfrm>
            <a:off x="434203" y="1192592"/>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846246" y="965327"/>
            <a:ext cx="1177082" cy="369332"/>
          </a:xfrm>
          <a:prstGeom prst="rect">
            <a:avLst/>
          </a:prstGeom>
          <a:noFill/>
        </p:spPr>
        <p:txBody>
          <a:bodyPr wrap="square" rtlCol="0">
            <a:spAutoFit/>
          </a:bodyPr>
          <a:lstStyle/>
          <a:p>
            <a:r>
              <a:rPr lang="zh-CN" altLang="en-US" b="1" dirty="0">
                <a:solidFill>
                  <a:schemeClr val="bg1"/>
                </a:solidFill>
              </a:rPr>
              <a:t>业务部门</a:t>
            </a:r>
            <a:endParaRPr lang="zh-CN" altLang="en-US" b="1" dirty="0">
              <a:solidFill>
                <a:schemeClr val="bg1"/>
              </a:solidFill>
            </a:endParaRPr>
          </a:p>
        </p:txBody>
      </p:sp>
      <p:sp>
        <p:nvSpPr>
          <p:cNvPr id="6" name="左大括号 5"/>
          <p:cNvSpPr/>
          <p:nvPr/>
        </p:nvSpPr>
        <p:spPr>
          <a:xfrm>
            <a:off x="4987218" y="962419"/>
            <a:ext cx="440386" cy="40159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7" name="文本框 6"/>
          <p:cNvSpPr txBox="1"/>
          <p:nvPr/>
        </p:nvSpPr>
        <p:spPr>
          <a:xfrm>
            <a:off x="5514101" y="793141"/>
            <a:ext cx="6166022" cy="400110"/>
          </a:xfrm>
          <a:prstGeom prst="rect">
            <a:avLst/>
          </a:prstGeom>
          <a:noFill/>
        </p:spPr>
        <p:txBody>
          <a:bodyPr wrap="square" rtlCol="0">
            <a:spAutoFit/>
          </a:bodyPr>
          <a:lstStyle/>
          <a:p>
            <a:r>
              <a:rPr lang="en-US" altLang="zh-CN" sz="2000" dirty="0">
                <a:solidFill>
                  <a:schemeClr val="bg1"/>
                </a:solidFill>
              </a:rPr>
              <a:t>1</a:t>
            </a:r>
            <a:r>
              <a:rPr lang="zh-CN" altLang="en-US" sz="2000" dirty="0">
                <a:solidFill>
                  <a:schemeClr val="bg1"/>
                </a:solidFill>
              </a:rPr>
              <a:t>、自我管理部门的资产</a:t>
            </a:r>
            <a:endParaRPr lang="zh-CN" altLang="en-US" sz="2000" dirty="0">
              <a:solidFill>
                <a:schemeClr val="bg1"/>
              </a:solidFill>
            </a:endParaRPr>
          </a:p>
        </p:txBody>
      </p:sp>
      <p:sp>
        <p:nvSpPr>
          <p:cNvPr id="8" name="文本框 7"/>
          <p:cNvSpPr txBox="1"/>
          <p:nvPr/>
        </p:nvSpPr>
        <p:spPr>
          <a:xfrm>
            <a:off x="5514101" y="1194737"/>
            <a:ext cx="6166022" cy="400110"/>
          </a:xfrm>
          <a:prstGeom prst="rect">
            <a:avLst/>
          </a:prstGeom>
          <a:noFill/>
        </p:spPr>
        <p:txBody>
          <a:bodyPr wrap="square" rtlCol="0">
            <a:spAutoFit/>
          </a:bodyPr>
          <a:lstStyle/>
          <a:p>
            <a:r>
              <a:rPr lang="en-US" altLang="zh-CN" sz="2000" dirty="0">
                <a:solidFill>
                  <a:schemeClr val="bg1"/>
                </a:solidFill>
              </a:rPr>
              <a:t>2</a:t>
            </a:r>
            <a:r>
              <a:rPr lang="zh-CN" altLang="en-US" sz="2000" dirty="0">
                <a:solidFill>
                  <a:schemeClr val="bg1"/>
                </a:solidFill>
              </a:rPr>
              <a:t>、领用和退还资产方便</a:t>
            </a:r>
            <a:endParaRPr lang="zh-CN" altLang="en-US" sz="2000" dirty="0">
              <a:solidFill>
                <a:schemeClr val="bg1"/>
              </a:solidFill>
            </a:endParaRPr>
          </a:p>
        </p:txBody>
      </p:sp>
      <p:sp>
        <p:nvSpPr>
          <p:cNvPr id="20" name="文本框 19"/>
          <p:cNvSpPr txBox="1"/>
          <p:nvPr/>
        </p:nvSpPr>
        <p:spPr>
          <a:xfrm>
            <a:off x="3810136" y="4078006"/>
            <a:ext cx="1177082" cy="369332"/>
          </a:xfrm>
          <a:prstGeom prst="rect">
            <a:avLst/>
          </a:prstGeom>
          <a:noFill/>
        </p:spPr>
        <p:txBody>
          <a:bodyPr wrap="square" rtlCol="0">
            <a:spAutoFit/>
          </a:bodyPr>
          <a:lstStyle/>
          <a:p>
            <a:r>
              <a:rPr lang="zh-CN" altLang="en-US" b="1" dirty="0">
                <a:solidFill>
                  <a:schemeClr val="bg1"/>
                </a:solidFill>
              </a:rPr>
              <a:t>财务部门</a:t>
            </a:r>
            <a:endParaRPr lang="zh-CN" altLang="en-US" b="1" dirty="0">
              <a:solidFill>
                <a:schemeClr val="bg1"/>
              </a:solidFill>
            </a:endParaRPr>
          </a:p>
        </p:txBody>
      </p:sp>
      <p:sp>
        <p:nvSpPr>
          <p:cNvPr id="21" name="左大括号 20"/>
          <p:cNvSpPr/>
          <p:nvPr/>
        </p:nvSpPr>
        <p:spPr>
          <a:xfrm>
            <a:off x="4987218" y="3717190"/>
            <a:ext cx="440386" cy="1354970"/>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22" name="文本框 21"/>
          <p:cNvSpPr txBox="1"/>
          <p:nvPr/>
        </p:nvSpPr>
        <p:spPr>
          <a:xfrm>
            <a:off x="5514101" y="3547913"/>
            <a:ext cx="6166022" cy="400110"/>
          </a:xfrm>
          <a:prstGeom prst="rect">
            <a:avLst/>
          </a:prstGeom>
          <a:noFill/>
        </p:spPr>
        <p:txBody>
          <a:bodyPr wrap="square" rtlCol="0">
            <a:spAutoFit/>
          </a:bodyPr>
          <a:lstStyle/>
          <a:p>
            <a:r>
              <a:rPr lang="en-US" altLang="zh-CN" sz="2000" dirty="0">
                <a:solidFill>
                  <a:schemeClr val="bg1"/>
                </a:solidFill>
              </a:rPr>
              <a:t>1</a:t>
            </a:r>
            <a:r>
              <a:rPr lang="zh-CN" altLang="en-US" sz="2000" dirty="0">
                <a:solidFill>
                  <a:schemeClr val="bg1"/>
                </a:solidFill>
              </a:rPr>
              <a:t>、资产的变动情况能够直接与财务关联</a:t>
            </a:r>
            <a:endParaRPr lang="zh-CN" altLang="en-US" sz="2000" dirty="0">
              <a:solidFill>
                <a:schemeClr val="bg1"/>
              </a:solidFill>
            </a:endParaRPr>
          </a:p>
        </p:txBody>
      </p:sp>
      <p:sp>
        <p:nvSpPr>
          <p:cNvPr id="23" name="文本框 22"/>
          <p:cNvSpPr txBox="1"/>
          <p:nvPr/>
        </p:nvSpPr>
        <p:spPr>
          <a:xfrm>
            <a:off x="5514101" y="3980760"/>
            <a:ext cx="6166022" cy="400110"/>
          </a:xfrm>
          <a:prstGeom prst="rect">
            <a:avLst/>
          </a:prstGeom>
          <a:noFill/>
        </p:spPr>
        <p:txBody>
          <a:bodyPr wrap="square" rtlCol="0">
            <a:spAutoFit/>
          </a:bodyPr>
          <a:lstStyle/>
          <a:p>
            <a:r>
              <a:rPr lang="en-US" altLang="zh-CN" sz="2000" dirty="0">
                <a:solidFill>
                  <a:schemeClr val="bg1"/>
                </a:solidFill>
              </a:rPr>
              <a:t>2</a:t>
            </a:r>
            <a:r>
              <a:rPr lang="zh-CN" altLang="en-US" sz="2000" dirty="0">
                <a:solidFill>
                  <a:schemeClr val="bg1"/>
                </a:solidFill>
              </a:rPr>
              <a:t>、资产的折旧能够自动计提和生成凭证。</a:t>
            </a:r>
            <a:endParaRPr lang="zh-CN" altLang="en-US" sz="2000" dirty="0">
              <a:solidFill>
                <a:schemeClr val="bg1"/>
              </a:solidFill>
            </a:endParaRPr>
          </a:p>
        </p:txBody>
      </p:sp>
      <p:sp>
        <p:nvSpPr>
          <p:cNvPr id="24" name="文本框 23"/>
          <p:cNvSpPr txBox="1"/>
          <p:nvPr/>
        </p:nvSpPr>
        <p:spPr>
          <a:xfrm>
            <a:off x="5514101" y="4413608"/>
            <a:ext cx="6166022" cy="400110"/>
          </a:xfrm>
          <a:prstGeom prst="rect">
            <a:avLst/>
          </a:prstGeom>
          <a:noFill/>
        </p:spPr>
        <p:txBody>
          <a:bodyPr wrap="square" rtlCol="0">
            <a:spAutoFit/>
          </a:bodyPr>
          <a:lstStyle/>
          <a:p>
            <a:r>
              <a:rPr lang="en-US" altLang="zh-CN" sz="2000" dirty="0">
                <a:solidFill>
                  <a:schemeClr val="bg1"/>
                </a:solidFill>
              </a:rPr>
              <a:t>3</a:t>
            </a:r>
            <a:r>
              <a:rPr lang="zh-CN" altLang="en-US" sz="2000" dirty="0">
                <a:solidFill>
                  <a:schemeClr val="bg1"/>
                </a:solidFill>
              </a:rPr>
              <a:t>、可以从资产系统中获取财务报表需信息。</a:t>
            </a:r>
            <a:endParaRPr lang="zh-CN" altLang="en-US" sz="2000" dirty="0">
              <a:solidFill>
                <a:schemeClr val="bg1"/>
              </a:solidFill>
            </a:endParaRPr>
          </a:p>
        </p:txBody>
      </p:sp>
      <p:sp>
        <p:nvSpPr>
          <p:cNvPr id="27" name="文本框 26"/>
          <p:cNvSpPr txBox="1"/>
          <p:nvPr/>
        </p:nvSpPr>
        <p:spPr>
          <a:xfrm>
            <a:off x="3824521" y="5887321"/>
            <a:ext cx="1177082" cy="369332"/>
          </a:xfrm>
          <a:prstGeom prst="rect">
            <a:avLst/>
          </a:prstGeom>
          <a:noFill/>
        </p:spPr>
        <p:txBody>
          <a:bodyPr wrap="square" rtlCol="0">
            <a:spAutoFit/>
          </a:bodyPr>
          <a:lstStyle/>
          <a:p>
            <a:r>
              <a:rPr lang="zh-CN" altLang="en-US" b="1" dirty="0">
                <a:solidFill>
                  <a:schemeClr val="bg1"/>
                </a:solidFill>
              </a:rPr>
              <a:t>单位领导</a:t>
            </a:r>
            <a:endParaRPr lang="zh-CN" altLang="en-US" b="1" dirty="0">
              <a:solidFill>
                <a:schemeClr val="bg1"/>
              </a:solidFill>
            </a:endParaRPr>
          </a:p>
        </p:txBody>
      </p:sp>
      <p:sp>
        <p:nvSpPr>
          <p:cNvPr id="28" name="左大括号 27"/>
          <p:cNvSpPr/>
          <p:nvPr/>
        </p:nvSpPr>
        <p:spPr>
          <a:xfrm>
            <a:off x="5001603" y="5813984"/>
            <a:ext cx="440386" cy="51600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29" name="文本框 28"/>
          <p:cNvSpPr txBox="1"/>
          <p:nvPr/>
        </p:nvSpPr>
        <p:spPr>
          <a:xfrm>
            <a:off x="5492376" y="5668702"/>
            <a:ext cx="6166022" cy="400110"/>
          </a:xfrm>
          <a:prstGeom prst="rect">
            <a:avLst/>
          </a:prstGeom>
          <a:noFill/>
        </p:spPr>
        <p:txBody>
          <a:bodyPr wrap="square" rtlCol="0">
            <a:spAutoFit/>
          </a:bodyPr>
          <a:lstStyle/>
          <a:p>
            <a:r>
              <a:rPr lang="en-US" altLang="zh-CN" sz="2000" dirty="0">
                <a:solidFill>
                  <a:schemeClr val="bg1"/>
                </a:solidFill>
              </a:rPr>
              <a:t>1</a:t>
            </a:r>
            <a:r>
              <a:rPr lang="zh-CN" altLang="en-US" sz="2000" dirty="0">
                <a:solidFill>
                  <a:schemeClr val="bg1"/>
                </a:solidFill>
              </a:rPr>
              <a:t>、单位资产情况。</a:t>
            </a:r>
            <a:endParaRPr lang="zh-CN" altLang="en-US" sz="2000" dirty="0">
              <a:solidFill>
                <a:schemeClr val="bg1"/>
              </a:solidFill>
            </a:endParaRPr>
          </a:p>
        </p:txBody>
      </p:sp>
      <p:sp>
        <p:nvSpPr>
          <p:cNvPr id="30" name="文本框 29"/>
          <p:cNvSpPr txBox="1"/>
          <p:nvPr/>
        </p:nvSpPr>
        <p:spPr>
          <a:xfrm>
            <a:off x="5528486" y="6132801"/>
            <a:ext cx="6166022" cy="400110"/>
          </a:xfrm>
          <a:prstGeom prst="rect">
            <a:avLst/>
          </a:prstGeom>
          <a:noFill/>
        </p:spPr>
        <p:txBody>
          <a:bodyPr wrap="square" rtlCol="0">
            <a:spAutoFit/>
          </a:bodyPr>
          <a:lstStyle/>
          <a:p>
            <a:r>
              <a:rPr lang="en-US" altLang="zh-CN" sz="2000" dirty="0">
                <a:solidFill>
                  <a:schemeClr val="bg1"/>
                </a:solidFill>
              </a:rPr>
              <a:t>2</a:t>
            </a:r>
            <a:r>
              <a:rPr lang="zh-CN" altLang="en-US" sz="2000" dirty="0">
                <a:solidFill>
                  <a:schemeClr val="bg1"/>
                </a:solidFill>
              </a:rPr>
              <a:t>、人均资产的情况等</a:t>
            </a:r>
            <a:endParaRPr lang="zh-CN" altLang="en-US" sz="2000" dirty="0">
              <a:solidFill>
                <a:schemeClr val="bg1"/>
              </a:solidFill>
            </a:endParaRPr>
          </a:p>
        </p:txBody>
      </p:sp>
      <p:sp>
        <p:nvSpPr>
          <p:cNvPr id="11" name="文本框 10"/>
          <p:cNvSpPr txBox="1"/>
          <p:nvPr/>
        </p:nvSpPr>
        <p:spPr>
          <a:xfrm>
            <a:off x="769342" y="153736"/>
            <a:ext cx="1924963" cy="492443"/>
          </a:xfrm>
          <a:prstGeom prst="rect">
            <a:avLst/>
          </a:prstGeom>
          <a:noFill/>
        </p:spPr>
        <p:txBody>
          <a:bodyPr wrap="square" rtlCol="0">
            <a:spAutoFit/>
          </a:bodyPr>
          <a:lstStyle/>
          <a:p>
            <a:r>
              <a:rPr lang="zh-CN" altLang="en-US" sz="2600" b="1" noProof="1" smtClean="0">
                <a:solidFill>
                  <a:schemeClr val="tx2"/>
                </a:solidFill>
                <a:latin typeface="微软雅黑" panose="020B0503020204020204" charset="-122"/>
                <a:ea typeface="微软雅黑" panose="020B0503020204020204" charset="-122"/>
                <a:cs typeface="+mj-cs"/>
                <a:sym typeface="+mn-ea"/>
              </a:rPr>
              <a:t>资产系统</a:t>
            </a:r>
            <a:endParaRPr lang="zh-CN" altLang="en-US" sz="2600" b="1" noProof="1">
              <a:solidFill>
                <a:schemeClr val="tx2"/>
              </a:solidFill>
              <a:latin typeface="微软雅黑" panose="020B0503020204020204" charset="-122"/>
              <a:ea typeface="微软雅黑" panose="020B0503020204020204" charset="-122"/>
              <a:cs typeface="+mj-cs"/>
              <a:sym typeface="+mn-ea"/>
            </a:endParaRPr>
          </a:p>
        </p:txBody>
      </p:sp>
      <p:sp>
        <p:nvSpPr>
          <p:cNvPr id="26" name="文本框 25"/>
          <p:cNvSpPr txBox="1"/>
          <p:nvPr/>
        </p:nvSpPr>
        <p:spPr>
          <a:xfrm>
            <a:off x="3320017" y="1926439"/>
            <a:ext cx="1703311" cy="369332"/>
          </a:xfrm>
          <a:prstGeom prst="rect">
            <a:avLst/>
          </a:prstGeom>
          <a:noFill/>
        </p:spPr>
        <p:txBody>
          <a:bodyPr wrap="square" rtlCol="0">
            <a:spAutoFit/>
          </a:bodyPr>
          <a:lstStyle/>
          <a:p>
            <a:r>
              <a:rPr lang="zh-CN" altLang="en-US" b="1" dirty="0">
                <a:solidFill>
                  <a:schemeClr val="bg1"/>
                </a:solidFill>
              </a:rPr>
              <a:t>资产管理人员</a:t>
            </a:r>
            <a:endParaRPr lang="zh-CN" altLang="en-US" b="1" dirty="0">
              <a:solidFill>
                <a:schemeClr val="bg1"/>
              </a:solidFill>
            </a:endParaRPr>
          </a:p>
        </p:txBody>
      </p:sp>
      <p:sp>
        <p:nvSpPr>
          <p:cNvPr id="31" name="左大括号 30"/>
          <p:cNvSpPr/>
          <p:nvPr/>
        </p:nvSpPr>
        <p:spPr>
          <a:xfrm>
            <a:off x="4987218" y="1923530"/>
            <a:ext cx="440386" cy="1378339"/>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32" name="文本框 31"/>
          <p:cNvSpPr txBox="1"/>
          <p:nvPr/>
        </p:nvSpPr>
        <p:spPr>
          <a:xfrm>
            <a:off x="5514101" y="1754253"/>
            <a:ext cx="6166022" cy="400110"/>
          </a:xfrm>
          <a:prstGeom prst="rect">
            <a:avLst/>
          </a:prstGeom>
          <a:noFill/>
        </p:spPr>
        <p:txBody>
          <a:bodyPr wrap="square" rtlCol="0">
            <a:spAutoFit/>
          </a:bodyPr>
          <a:lstStyle/>
          <a:p>
            <a:r>
              <a:rPr lang="en-US" altLang="zh-CN" sz="2000" dirty="0">
                <a:solidFill>
                  <a:schemeClr val="bg1"/>
                </a:solidFill>
              </a:rPr>
              <a:t>1</a:t>
            </a:r>
            <a:r>
              <a:rPr lang="zh-CN" altLang="en-US" sz="2000" dirty="0">
                <a:solidFill>
                  <a:schemeClr val="bg1"/>
                </a:solidFill>
              </a:rPr>
              <a:t>、方便资产变动管理</a:t>
            </a:r>
            <a:endParaRPr lang="zh-CN" altLang="en-US" sz="2000" dirty="0">
              <a:solidFill>
                <a:schemeClr val="bg1"/>
              </a:solidFill>
            </a:endParaRPr>
          </a:p>
        </p:txBody>
      </p:sp>
      <p:sp>
        <p:nvSpPr>
          <p:cNvPr id="34" name="文本框 33"/>
          <p:cNvSpPr txBox="1"/>
          <p:nvPr/>
        </p:nvSpPr>
        <p:spPr>
          <a:xfrm>
            <a:off x="5514101" y="2155849"/>
            <a:ext cx="6166022" cy="400110"/>
          </a:xfrm>
          <a:prstGeom prst="rect">
            <a:avLst/>
          </a:prstGeom>
          <a:noFill/>
        </p:spPr>
        <p:txBody>
          <a:bodyPr wrap="square" rtlCol="0">
            <a:spAutoFit/>
          </a:bodyPr>
          <a:lstStyle/>
          <a:p>
            <a:r>
              <a:rPr lang="en-US" altLang="zh-CN" sz="2000" dirty="0">
                <a:solidFill>
                  <a:schemeClr val="bg1"/>
                </a:solidFill>
              </a:rPr>
              <a:t>2</a:t>
            </a:r>
            <a:r>
              <a:rPr lang="zh-CN" altLang="en-US" sz="2000" dirty="0">
                <a:solidFill>
                  <a:schemeClr val="bg1"/>
                </a:solidFill>
              </a:rPr>
              <a:t>、方便资产的报废处理</a:t>
            </a:r>
            <a:endParaRPr lang="zh-CN" altLang="en-US" sz="2000" dirty="0">
              <a:solidFill>
                <a:schemeClr val="bg1"/>
              </a:solidFill>
            </a:endParaRPr>
          </a:p>
        </p:txBody>
      </p:sp>
      <p:sp>
        <p:nvSpPr>
          <p:cNvPr id="35" name="文本框 34"/>
          <p:cNvSpPr txBox="1"/>
          <p:nvPr/>
        </p:nvSpPr>
        <p:spPr>
          <a:xfrm>
            <a:off x="5514101" y="2548126"/>
            <a:ext cx="6166022" cy="400110"/>
          </a:xfrm>
          <a:prstGeom prst="rect">
            <a:avLst/>
          </a:prstGeom>
          <a:noFill/>
        </p:spPr>
        <p:txBody>
          <a:bodyPr wrap="square" rtlCol="0">
            <a:spAutoFit/>
          </a:bodyPr>
          <a:lstStyle/>
          <a:p>
            <a:r>
              <a:rPr lang="en-US" altLang="zh-CN" sz="2000" dirty="0">
                <a:solidFill>
                  <a:schemeClr val="bg1"/>
                </a:solidFill>
              </a:rPr>
              <a:t>3</a:t>
            </a:r>
            <a:r>
              <a:rPr lang="zh-CN" altLang="en-US" sz="2000" dirty="0">
                <a:solidFill>
                  <a:schemeClr val="bg1"/>
                </a:solidFill>
              </a:rPr>
              <a:t>、对资产使用期限预警</a:t>
            </a:r>
            <a:endParaRPr lang="zh-CN" altLang="en-US" sz="2000" dirty="0">
              <a:solidFill>
                <a:schemeClr val="bg1"/>
              </a:solidFill>
            </a:endParaRPr>
          </a:p>
        </p:txBody>
      </p:sp>
      <p:sp>
        <p:nvSpPr>
          <p:cNvPr id="36" name="文本框 35"/>
          <p:cNvSpPr txBox="1"/>
          <p:nvPr/>
        </p:nvSpPr>
        <p:spPr>
          <a:xfrm>
            <a:off x="5514101" y="2987342"/>
            <a:ext cx="6166022" cy="400110"/>
          </a:xfrm>
          <a:prstGeom prst="rect">
            <a:avLst/>
          </a:prstGeom>
          <a:noFill/>
        </p:spPr>
        <p:txBody>
          <a:bodyPr wrap="square" rtlCol="0">
            <a:spAutoFit/>
          </a:bodyPr>
          <a:lstStyle/>
          <a:p>
            <a:r>
              <a:rPr lang="en-US" altLang="zh-CN" sz="2000" dirty="0">
                <a:solidFill>
                  <a:schemeClr val="bg1"/>
                </a:solidFill>
              </a:rPr>
              <a:t>4</a:t>
            </a:r>
            <a:r>
              <a:rPr lang="zh-CN" altLang="en-US" sz="2000" dirty="0">
                <a:solidFill>
                  <a:schemeClr val="bg1"/>
                </a:solidFill>
              </a:rPr>
              <a:t>、可以跟踪所有资产的变动情况。</a:t>
            </a:r>
            <a:endParaRPr lang="zh-CN" altLang="en-US" sz="2000" dirty="0">
              <a:solidFill>
                <a:schemeClr val="bg1"/>
              </a:solidFill>
            </a:endParaRPr>
          </a:p>
        </p:txBody>
      </p:sp>
      <p:sp>
        <p:nvSpPr>
          <p:cNvPr id="37" name="文本框 36"/>
          <p:cNvSpPr txBox="1"/>
          <p:nvPr/>
        </p:nvSpPr>
        <p:spPr>
          <a:xfrm>
            <a:off x="5514101" y="4836315"/>
            <a:ext cx="6166022" cy="400110"/>
          </a:xfrm>
          <a:prstGeom prst="rect">
            <a:avLst/>
          </a:prstGeom>
          <a:noFill/>
        </p:spPr>
        <p:txBody>
          <a:bodyPr wrap="square" rtlCol="0">
            <a:spAutoFit/>
          </a:bodyPr>
          <a:lstStyle/>
          <a:p>
            <a:r>
              <a:rPr lang="en-US" altLang="zh-CN" sz="2000" dirty="0">
                <a:solidFill>
                  <a:schemeClr val="bg1"/>
                </a:solidFill>
              </a:rPr>
              <a:t>4</a:t>
            </a:r>
            <a:r>
              <a:rPr lang="zh-CN" altLang="en-US" sz="2000" dirty="0">
                <a:solidFill>
                  <a:schemeClr val="bg1"/>
                </a:solidFill>
              </a:rPr>
              <a:t>、高效的资产盘点清查。</a:t>
            </a:r>
            <a:endParaRPr lang="zh-CN" altLang="en-US" sz="20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低值易耗品管理</a:t>
            </a:r>
            <a:endParaRPr lang="zh-CN" altLang="en-US" dirty="0"/>
          </a:p>
        </p:txBody>
      </p:sp>
      <p:pic>
        <p:nvPicPr>
          <p:cNvPr id="6" name="图片 5"/>
          <p:cNvPicPr>
            <a:picLocks noChangeAspect="1"/>
          </p:cNvPicPr>
          <p:nvPr/>
        </p:nvPicPr>
        <p:blipFill>
          <a:blip r:embed="rId1" cstate="print"/>
          <a:stretch>
            <a:fillRect/>
          </a:stretch>
        </p:blipFill>
        <p:spPr>
          <a:xfrm>
            <a:off x="409303" y="624974"/>
            <a:ext cx="9379131" cy="6089283"/>
          </a:xfrm>
          <a:prstGeom prst="rect">
            <a:avLst/>
          </a:prstGeom>
          <a:effectLst>
            <a:outerShdw blurRad="63500" sx="102000" sy="102000" algn="ctr" rotWithShape="0">
              <a:prstClr val="black">
                <a:alpha val="40000"/>
              </a:prstClr>
            </a:outerShdw>
          </a:effectLst>
        </p:spPr>
      </p:pic>
      <p:pic>
        <p:nvPicPr>
          <p:cNvPr id="7" name="图片 6"/>
          <p:cNvPicPr>
            <a:picLocks noChangeAspect="1"/>
          </p:cNvPicPr>
          <p:nvPr/>
        </p:nvPicPr>
        <p:blipFill>
          <a:blip r:embed="rId2" cstate="print"/>
          <a:stretch>
            <a:fillRect/>
          </a:stretch>
        </p:blipFill>
        <p:spPr>
          <a:xfrm>
            <a:off x="1212583" y="624974"/>
            <a:ext cx="9379132" cy="6089284"/>
          </a:xfrm>
          <a:prstGeom prst="rect">
            <a:avLst/>
          </a:prstGeom>
          <a:effectLst>
            <a:outerShdw blurRad="63500" sx="102000" sy="102000" algn="ctr" rotWithShape="0">
              <a:prstClr val="black">
                <a:alpha val="40000"/>
              </a:prstClr>
            </a:outerShdw>
          </a:effectLst>
        </p:spPr>
      </p:pic>
      <p:pic>
        <p:nvPicPr>
          <p:cNvPr id="8" name="图片 7"/>
          <p:cNvPicPr>
            <a:picLocks noChangeAspect="1"/>
          </p:cNvPicPr>
          <p:nvPr/>
        </p:nvPicPr>
        <p:blipFill>
          <a:blip r:embed="rId3" cstate="print"/>
          <a:stretch>
            <a:fillRect/>
          </a:stretch>
        </p:blipFill>
        <p:spPr>
          <a:xfrm>
            <a:off x="2186771" y="624973"/>
            <a:ext cx="9379132" cy="6089284"/>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54896"/>
            <a:ext cx="12192000" cy="6203104"/>
          </a:xfrm>
          <a:prstGeom prst="rect">
            <a:avLst/>
          </a:prstGeom>
        </p:spPr>
      </p:pic>
      <p:sp>
        <p:nvSpPr>
          <p:cNvPr id="4" name="标题 3"/>
          <p:cNvSpPr>
            <a:spLocks noGrp="1"/>
          </p:cNvSpPr>
          <p:nvPr>
            <p:ph type="title"/>
          </p:nvPr>
        </p:nvSpPr>
        <p:spPr/>
        <p:txBody>
          <a:bodyPr/>
          <a:lstStyle/>
          <a:p>
            <a:r>
              <a:rPr lang="zh-CN" altLang="en-US" dirty="0"/>
              <a:t>资产与财务核算的打通</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237252" y="1192592"/>
            <a:ext cx="2773847" cy="457419"/>
          </a:xfrm>
          <a:prstGeom prst="rect">
            <a:avLst/>
          </a:prstGeom>
        </p:spPr>
        <p:txBody>
          <a:bodyPr/>
          <a:lstStyle/>
          <a:p>
            <a:pPr algn="ctr">
              <a:spcBef>
                <a:spcPct val="0"/>
              </a:spcBef>
            </a:pPr>
            <a:r>
              <a:rPr lang="zh-CN" altLang="en-US" sz="3200" dirty="0">
                <a:solidFill>
                  <a:schemeClr val="bg1"/>
                </a:solidFill>
                <a:latin typeface="微软雅黑" panose="020B0503020204020204" charset="-122"/>
                <a:ea typeface="微软雅黑" panose="020B0503020204020204" charset="-122"/>
              </a:rPr>
              <a:t>主要解决困难</a:t>
            </a:r>
            <a:endParaRPr lang="zh-CN" altLang="en-US" sz="3200" dirty="0">
              <a:solidFill>
                <a:schemeClr val="bg1"/>
              </a:solidFill>
              <a:latin typeface="微软雅黑" panose="020B0503020204020204" charset="-122"/>
              <a:ea typeface="微软雅黑" panose="020B0503020204020204" charset="-122"/>
            </a:endParaRPr>
          </a:p>
        </p:txBody>
      </p:sp>
      <p:cxnSp>
        <p:nvCxnSpPr>
          <p:cNvPr id="3" name="直线连接符 10"/>
          <p:cNvCxnSpPr/>
          <p:nvPr/>
        </p:nvCxnSpPr>
        <p:spPr>
          <a:xfrm>
            <a:off x="446559" y="1849964"/>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线连接符 10"/>
          <p:cNvCxnSpPr/>
          <p:nvPr/>
        </p:nvCxnSpPr>
        <p:spPr>
          <a:xfrm>
            <a:off x="434203" y="1192592"/>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277464" y="1518669"/>
            <a:ext cx="1951867" cy="461665"/>
          </a:xfrm>
          <a:prstGeom prst="rect">
            <a:avLst/>
          </a:prstGeom>
          <a:noFill/>
        </p:spPr>
        <p:txBody>
          <a:bodyPr wrap="square" rtlCol="0">
            <a:spAutoFit/>
          </a:bodyPr>
          <a:lstStyle/>
          <a:p>
            <a:r>
              <a:rPr lang="zh-CN" altLang="en-US" sz="2400" b="1" dirty="0">
                <a:solidFill>
                  <a:schemeClr val="bg1"/>
                </a:solidFill>
              </a:rPr>
              <a:t>业务部门</a:t>
            </a:r>
            <a:endParaRPr lang="zh-CN" altLang="en-US" sz="2400" b="1" dirty="0">
              <a:solidFill>
                <a:schemeClr val="bg1"/>
              </a:solidFill>
            </a:endParaRPr>
          </a:p>
        </p:txBody>
      </p:sp>
      <p:sp>
        <p:nvSpPr>
          <p:cNvPr id="6" name="左大括号 5"/>
          <p:cNvSpPr/>
          <p:nvPr/>
        </p:nvSpPr>
        <p:spPr>
          <a:xfrm>
            <a:off x="4948581" y="1084770"/>
            <a:ext cx="440386" cy="1410943"/>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1"/>
              </a:solidFill>
            </a:endParaRPr>
          </a:p>
        </p:txBody>
      </p:sp>
      <p:sp>
        <p:nvSpPr>
          <p:cNvPr id="7" name="文本框 6"/>
          <p:cNvSpPr txBox="1"/>
          <p:nvPr/>
        </p:nvSpPr>
        <p:spPr>
          <a:xfrm>
            <a:off x="5475464" y="915493"/>
            <a:ext cx="6166022" cy="400110"/>
          </a:xfrm>
          <a:prstGeom prst="rect">
            <a:avLst/>
          </a:prstGeom>
          <a:noFill/>
        </p:spPr>
        <p:txBody>
          <a:bodyPr wrap="square" rtlCol="0">
            <a:spAutoFit/>
          </a:bodyPr>
          <a:lstStyle/>
          <a:p>
            <a:r>
              <a:rPr lang="en-US" altLang="zh-CN" sz="2000" dirty="0">
                <a:solidFill>
                  <a:schemeClr val="bg1"/>
                </a:solidFill>
              </a:rPr>
              <a:t>1</a:t>
            </a:r>
            <a:r>
              <a:rPr lang="zh-CN" altLang="en-US" sz="2000" dirty="0">
                <a:solidFill>
                  <a:schemeClr val="bg1"/>
                </a:solidFill>
              </a:rPr>
              <a:t>、合同分散无法集中管理</a:t>
            </a:r>
            <a:endParaRPr lang="zh-CN" altLang="en-US" sz="2000" dirty="0">
              <a:solidFill>
                <a:schemeClr val="bg1"/>
              </a:solidFill>
            </a:endParaRPr>
          </a:p>
        </p:txBody>
      </p:sp>
      <p:sp>
        <p:nvSpPr>
          <p:cNvPr id="8" name="文本框 7"/>
          <p:cNvSpPr txBox="1"/>
          <p:nvPr/>
        </p:nvSpPr>
        <p:spPr>
          <a:xfrm>
            <a:off x="5475464" y="1317089"/>
            <a:ext cx="6166022" cy="400110"/>
          </a:xfrm>
          <a:prstGeom prst="rect">
            <a:avLst/>
          </a:prstGeom>
          <a:noFill/>
        </p:spPr>
        <p:txBody>
          <a:bodyPr wrap="square" rtlCol="0">
            <a:spAutoFit/>
          </a:bodyPr>
          <a:lstStyle/>
          <a:p>
            <a:r>
              <a:rPr lang="en-US" altLang="zh-CN" sz="2000" dirty="0">
                <a:solidFill>
                  <a:schemeClr val="bg1"/>
                </a:solidFill>
              </a:rPr>
              <a:t>2</a:t>
            </a:r>
            <a:r>
              <a:rPr lang="zh-CN" altLang="en-US" sz="2000" dirty="0">
                <a:solidFill>
                  <a:schemeClr val="bg1"/>
                </a:solidFill>
              </a:rPr>
              <a:t>、合同到期无法提醒负责人员</a:t>
            </a:r>
            <a:endParaRPr lang="zh-CN" altLang="en-US" sz="2000" dirty="0">
              <a:solidFill>
                <a:schemeClr val="bg1"/>
              </a:solidFill>
            </a:endParaRPr>
          </a:p>
        </p:txBody>
      </p:sp>
      <p:sp>
        <p:nvSpPr>
          <p:cNvPr id="20" name="文本框 19"/>
          <p:cNvSpPr txBox="1"/>
          <p:nvPr/>
        </p:nvSpPr>
        <p:spPr>
          <a:xfrm>
            <a:off x="3277260" y="3779733"/>
            <a:ext cx="1951867" cy="461665"/>
          </a:xfrm>
          <a:prstGeom prst="rect">
            <a:avLst/>
          </a:prstGeom>
          <a:noFill/>
        </p:spPr>
        <p:txBody>
          <a:bodyPr wrap="square" rtlCol="0">
            <a:spAutoFit/>
          </a:bodyPr>
          <a:lstStyle/>
          <a:p>
            <a:r>
              <a:rPr lang="zh-CN" altLang="en-US" sz="2400" b="1" dirty="0">
                <a:solidFill>
                  <a:schemeClr val="bg1"/>
                </a:solidFill>
              </a:rPr>
              <a:t>财务部门</a:t>
            </a:r>
            <a:endParaRPr lang="zh-CN" altLang="en-US" sz="2400" b="1" dirty="0">
              <a:solidFill>
                <a:schemeClr val="bg1"/>
              </a:solidFill>
            </a:endParaRPr>
          </a:p>
        </p:txBody>
      </p:sp>
      <p:sp>
        <p:nvSpPr>
          <p:cNvPr id="21" name="左大括号 20"/>
          <p:cNvSpPr/>
          <p:nvPr/>
        </p:nvSpPr>
        <p:spPr>
          <a:xfrm>
            <a:off x="4862084" y="3019180"/>
            <a:ext cx="440386" cy="2224412"/>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1"/>
              </a:solidFill>
            </a:endParaRPr>
          </a:p>
        </p:txBody>
      </p:sp>
      <p:sp>
        <p:nvSpPr>
          <p:cNvPr id="22" name="文本框 21"/>
          <p:cNvSpPr txBox="1"/>
          <p:nvPr/>
        </p:nvSpPr>
        <p:spPr>
          <a:xfrm>
            <a:off x="5388967" y="2849903"/>
            <a:ext cx="6166022" cy="400110"/>
          </a:xfrm>
          <a:prstGeom prst="rect">
            <a:avLst/>
          </a:prstGeom>
          <a:noFill/>
        </p:spPr>
        <p:txBody>
          <a:bodyPr wrap="square" rtlCol="0">
            <a:spAutoFit/>
          </a:bodyPr>
          <a:lstStyle/>
          <a:p>
            <a:r>
              <a:rPr lang="en-US" altLang="zh-CN" sz="2000" dirty="0">
                <a:solidFill>
                  <a:schemeClr val="bg1"/>
                </a:solidFill>
              </a:rPr>
              <a:t>1</a:t>
            </a:r>
            <a:r>
              <a:rPr lang="zh-CN" altLang="en-US" sz="2000" dirty="0">
                <a:solidFill>
                  <a:schemeClr val="bg1"/>
                </a:solidFill>
              </a:rPr>
              <a:t>、没有统一的合同管理，要查询都没有地方</a:t>
            </a:r>
            <a:endParaRPr lang="zh-CN" altLang="en-US" sz="2000" dirty="0">
              <a:solidFill>
                <a:schemeClr val="bg1"/>
              </a:solidFill>
            </a:endParaRPr>
          </a:p>
        </p:txBody>
      </p:sp>
      <p:sp>
        <p:nvSpPr>
          <p:cNvPr id="23" name="文本框 22"/>
          <p:cNvSpPr txBox="1"/>
          <p:nvPr/>
        </p:nvSpPr>
        <p:spPr>
          <a:xfrm>
            <a:off x="5388967" y="3282750"/>
            <a:ext cx="6166022" cy="400110"/>
          </a:xfrm>
          <a:prstGeom prst="rect">
            <a:avLst/>
          </a:prstGeom>
          <a:noFill/>
        </p:spPr>
        <p:txBody>
          <a:bodyPr wrap="square" rtlCol="0">
            <a:spAutoFit/>
          </a:bodyPr>
          <a:lstStyle/>
          <a:p>
            <a:r>
              <a:rPr lang="en-US" altLang="zh-CN" sz="2000" dirty="0">
                <a:solidFill>
                  <a:schemeClr val="bg1"/>
                </a:solidFill>
              </a:rPr>
              <a:t>2</a:t>
            </a:r>
            <a:r>
              <a:rPr lang="zh-CN" altLang="en-US" sz="2000" dirty="0">
                <a:solidFill>
                  <a:schemeClr val="bg1"/>
                </a:solidFill>
              </a:rPr>
              <a:t>、合同的支付情况需要查询不方便</a:t>
            </a:r>
            <a:endParaRPr lang="zh-CN" altLang="en-US" sz="2000" dirty="0">
              <a:solidFill>
                <a:schemeClr val="bg1"/>
              </a:solidFill>
            </a:endParaRPr>
          </a:p>
        </p:txBody>
      </p:sp>
      <p:sp>
        <p:nvSpPr>
          <p:cNvPr id="24" name="文本框 23"/>
          <p:cNvSpPr txBox="1"/>
          <p:nvPr/>
        </p:nvSpPr>
        <p:spPr>
          <a:xfrm>
            <a:off x="5388967" y="3715598"/>
            <a:ext cx="6166022" cy="400110"/>
          </a:xfrm>
          <a:prstGeom prst="rect">
            <a:avLst/>
          </a:prstGeom>
          <a:noFill/>
        </p:spPr>
        <p:txBody>
          <a:bodyPr wrap="square" rtlCol="0">
            <a:spAutoFit/>
          </a:bodyPr>
          <a:lstStyle/>
          <a:p>
            <a:r>
              <a:rPr lang="en-US" altLang="zh-CN" sz="2000" dirty="0">
                <a:solidFill>
                  <a:schemeClr val="bg1"/>
                </a:solidFill>
              </a:rPr>
              <a:t>3</a:t>
            </a:r>
            <a:r>
              <a:rPr lang="zh-CN" altLang="en-US" sz="2000" dirty="0">
                <a:solidFill>
                  <a:schemeClr val="bg1"/>
                </a:solidFill>
              </a:rPr>
              <a:t>、合同支付往往发现没有预算可用</a:t>
            </a:r>
            <a:endParaRPr lang="zh-CN" altLang="en-US" sz="2000" dirty="0">
              <a:solidFill>
                <a:schemeClr val="bg1"/>
              </a:solidFill>
            </a:endParaRPr>
          </a:p>
        </p:txBody>
      </p:sp>
      <p:sp>
        <p:nvSpPr>
          <p:cNvPr id="27" name="文本框 26"/>
          <p:cNvSpPr txBox="1"/>
          <p:nvPr/>
        </p:nvSpPr>
        <p:spPr>
          <a:xfrm>
            <a:off x="3277260" y="5949820"/>
            <a:ext cx="1951867" cy="461665"/>
          </a:xfrm>
          <a:prstGeom prst="rect">
            <a:avLst/>
          </a:prstGeom>
          <a:noFill/>
        </p:spPr>
        <p:txBody>
          <a:bodyPr wrap="square" rtlCol="0">
            <a:spAutoFit/>
          </a:bodyPr>
          <a:lstStyle/>
          <a:p>
            <a:r>
              <a:rPr lang="zh-CN" altLang="en-US" sz="2400" b="1" dirty="0">
                <a:solidFill>
                  <a:schemeClr val="bg1"/>
                </a:solidFill>
              </a:rPr>
              <a:t>单位领导</a:t>
            </a:r>
            <a:endParaRPr lang="zh-CN" altLang="en-US" sz="2400" b="1" dirty="0">
              <a:solidFill>
                <a:schemeClr val="bg1"/>
              </a:solidFill>
            </a:endParaRPr>
          </a:p>
        </p:txBody>
      </p:sp>
      <p:sp>
        <p:nvSpPr>
          <p:cNvPr id="28" name="左大括号 27"/>
          <p:cNvSpPr/>
          <p:nvPr/>
        </p:nvSpPr>
        <p:spPr>
          <a:xfrm>
            <a:off x="4962966" y="5936336"/>
            <a:ext cx="440386" cy="51600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1"/>
              </a:solidFill>
            </a:endParaRPr>
          </a:p>
        </p:txBody>
      </p:sp>
      <p:sp>
        <p:nvSpPr>
          <p:cNvPr id="29" name="文本框 28"/>
          <p:cNvSpPr txBox="1"/>
          <p:nvPr/>
        </p:nvSpPr>
        <p:spPr>
          <a:xfrm>
            <a:off x="5475464" y="6009673"/>
            <a:ext cx="6166022" cy="400110"/>
          </a:xfrm>
          <a:prstGeom prst="rect">
            <a:avLst/>
          </a:prstGeom>
          <a:noFill/>
        </p:spPr>
        <p:txBody>
          <a:bodyPr wrap="square" rtlCol="0">
            <a:spAutoFit/>
          </a:bodyPr>
          <a:lstStyle/>
          <a:p>
            <a:r>
              <a:rPr lang="en-US" altLang="zh-CN" sz="2000" dirty="0">
                <a:solidFill>
                  <a:schemeClr val="bg1"/>
                </a:solidFill>
              </a:rPr>
              <a:t>1</a:t>
            </a:r>
            <a:r>
              <a:rPr lang="zh-CN" altLang="en-US" sz="2000" dirty="0">
                <a:solidFill>
                  <a:schemeClr val="bg1"/>
                </a:solidFill>
              </a:rPr>
              <a:t>、所有合同的执行情况如何。</a:t>
            </a:r>
            <a:endParaRPr lang="zh-CN" altLang="en-US" sz="2000" dirty="0">
              <a:solidFill>
                <a:schemeClr val="bg1"/>
              </a:solidFill>
            </a:endParaRPr>
          </a:p>
        </p:txBody>
      </p:sp>
      <p:sp>
        <p:nvSpPr>
          <p:cNvPr id="11" name="文本框 10"/>
          <p:cNvSpPr txBox="1"/>
          <p:nvPr/>
        </p:nvSpPr>
        <p:spPr>
          <a:xfrm>
            <a:off x="589636" y="185587"/>
            <a:ext cx="1527921" cy="492443"/>
          </a:xfrm>
          <a:prstGeom prst="rect">
            <a:avLst/>
          </a:prstGeom>
          <a:noFill/>
        </p:spPr>
        <p:txBody>
          <a:bodyPr wrap="square" rtlCol="0">
            <a:spAutoFit/>
          </a:bodyPr>
          <a:lstStyle/>
          <a:p>
            <a:r>
              <a:rPr lang="zh-CN" altLang="en-US" sz="2600" b="1" noProof="1" smtClean="0">
                <a:solidFill>
                  <a:schemeClr val="tx2"/>
                </a:solidFill>
                <a:latin typeface="微软雅黑" panose="020B0503020204020204" charset="-122"/>
                <a:ea typeface="微软雅黑" panose="020B0503020204020204" charset="-122"/>
                <a:cs typeface="+mj-cs"/>
                <a:sym typeface="+mn-ea"/>
              </a:rPr>
              <a:t>合同系统</a:t>
            </a:r>
            <a:endParaRPr lang="zh-CN" altLang="en-US" sz="2600" b="1" noProof="1">
              <a:solidFill>
                <a:schemeClr val="tx2"/>
              </a:solidFill>
              <a:latin typeface="微软雅黑" panose="020B0503020204020204" charset="-122"/>
              <a:ea typeface="微软雅黑" panose="020B0503020204020204" charset="-122"/>
              <a:cs typeface="+mj-cs"/>
              <a:sym typeface="+mn-ea"/>
            </a:endParaRPr>
          </a:p>
        </p:txBody>
      </p:sp>
      <p:sp>
        <p:nvSpPr>
          <p:cNvPr id="37" name="文本框 36"/>
          <p:cNvSpPr txBox="1"/>
          <p:nvPr/>
        </p:nvSpPr>
        <p:spPr>
          <a:xfrm>
            <a:off x="5388967" y="4138305"/>
            <a:ext cx="6166022" cy="400110"/>
          </a:xfrm>
          <a:prstGeom prst="rect">
            <a:avLst/>
          </a:prstGeom>
          <a:noFill/>
        </p:spPr>
        <p:txBody>
          <a:bodyPr wrap="square" rtlCol="0">
            <a:spAutoFit/>
          </a:bodyPr>
          <a:lstStyle/>
          <a:p>
            <a:r>
              <a:rPr lang="en-US" altLang="zh-CN" sz="2000" dirty="0">
                <a:solidFill>
                  <a:schemeClr val="bg1"/>
                </a:solidFill>
              </a:rPr>
              <a:t>4</a:t>
            </a:r>
            <a:r>
              <a:rPr lang="zh-CN" altLang="en-US" sz="2000" dirty="0">
                <a:solidFill>
                  <a:schemeClr val="bg1"/>
                </a:solidFill>
              </a:rPr>
              <a:t>、合同支付</a:t>
            </a:r>
            <a:r>
              <a:rPr lang="zh-CN" altLang="en-US" sz="2000" dirty="0" smtClean="0">
                <a:solidFill>
                  <a:schemeClr val="bg1"/>
                </a:solidFill>
              </a:rPr>
              <a:t>后不能够</a:t>
            </a:r>
            <a:r>
              <a:rPr lang="zh-CN" altLang="en-US" sz="2000" dirty="0">
                <a:solidFill>
                  <a:schemeClr val="bg1"/>
                </a:solidFill>
              </a:rPr>
              <a:t>直接生成凭证。</a:t>
            </a:r>
            <a:endParaRPr lang="zh-CN" altLang="en-US" sz="2000" dirty="0">
              <a:solidFill>
                <a:schemeClr val="bg1"/>
              </a:solidFill>
            </a:endParaRPr>
          </a:p>
        </p:txBody>
      </p:sp>
      <p:sp>
        <p:nvSpPr>
          <p:cNvPr id="33" name="文本框 32"/>
          <p:cNvSpPr txBox="1"/>
          <p:nvPr/>
        </p:nvSpPr>
        <p:spPr>
          <a:xfrm>
            <a:off x="5475464" y="1717512"/>
            <a:ext cx="6166022" cy="400110"/>
          </a:xfrm>
          <a:prstGeom prst="rect">
            <a:avLst/>
          </a:prstGeom>
          <a:noFill/>
        </p:spPr>
        <p:txBody>
          <a:bodyPr wrap="square" rtlCol="0">
            <a:spAutoFit/>
          </a:bodyPr>
          <a:lstStyle/>
          <a:p>
            <a:r>
              <a:rPr lang="en-US" altLang="zh-CN" sz="2000" dirty="0">
                <a:solidFill>
                  <a:schemeClr val="bg1"/>
                </a:solidFill>
              </a:rPr>
              <a:t>3</a:t>
            </a:r>
            <a:r>
              <a:rPr lang="zh-CN" altLang="en-US" sz="2000" dirty="0">
                <a:solidFill>
                  <a:schemeClr val="bg1"/>
                </a:solidFill>
              </a:rPr>
              <a:t>、合同支付时财务要的资料很多</a:t>
            </a:r>
            <a:endParaRPr lang="zh-CN" altLang="en-US" sz="2000" dirty="0">
              <a:solidFill>
                <a:schemeClr val="bg1"/>
              </a:solidFill>
            </a:endParaRPr>
          </a:p>
        </p:txBody>
      </p:sp>
      <p:sp>
        <p:nvSpPr>
          <p:cNvPr id="38" name="文本框 37"/>
          <p:cNvSpPr txBox="1"/>
          <p:nvPr/>
        </p:nvSpPr>
        <p:spPr>
          <a:xfrm>
            <a:off x="5475464" y="2117935"/>
            <a:ext cx="6166022" cy="400110"/>
          </a:xfrm>
          <a:prstGeom prst="rect">
            <a:avLst/>
          </a:prstGeom>
          <a:noFill/>
        </p:spPr>
        <p:txBody>
          <a:bodyPr wrap="square" rtlCol="0">
            <a:spAutoFit/>
          </a:bodyPr>
          <a:lstStyle/>
          <a:p>
            <a:r>
              <a:rPr lang="en-US" altLang="zh-CN" sz="2000" dirty="0">
                <a:solidFill>
                  <a:schemeClr val="bg1"/>
                </a:solidFill>
              </a:rPr>
              <a:t>4</a:t>
            </a:r>
            <a:r>
              <a:rPr lang="zh-CN" altLang="en-US" sz="2000" dirty="0">
                <a:solidFill>
                  <a:schemeClr val="bg1"/>
                </a:solidFill>
              </a:rPr>
              <a:t>、部门负责的合同进展情况如何</a:t>
            </a:r>
            <a:endParaRPr lang="zh-CN" altLang="en-US" sz="2000" dirty="0">
              <a:solidFill>
                <a:schemeClr val="bg1"/>
              </a:solidFill>
            </a:endParaRPr>
          </a:p>
        </p:txBody>
      </p:sp>
      <p:sp>
        <p:nvSpPr>
          <p:cNvPr id="39" name="文本框 38"/>
          <p:cNvSpPr txBox="1"/>
          <p:nvPr/>
        </p:nvSpPr>
        <p:spPr>
          <a:xfrm>
            <a:off x="5403352" y="4559080"/>
            <a:ext cx="6166022" cy="400110"/>
          </a:xfrm>
          <a:prstGeom prst="rect">
            <a:avLst/>
          </a:prstGeom>
          <a:noFill/>
        </p:spPr>
        <p:txBody>
          <a:bodyPr wrap="square" rtlCol="0">
            <a:spAutoFit/>
          </a:bodyPr>
          <a:lstStyle/>
          <a:p>
            <a:r>
              <a:rPr lang="en-US" altLang="zh-CN" sz="2000" dirty="0">
                <a:solidFill>
                  <a:schemeClr val="bg1"/>
                </a:solidFill>
              </a:rPr>
              <a:t>5</a:t>
            </a:r>
            <a:r>
              <a:rPr lang="zh-CN" altLang="en-US" sz="2000" dirty="0">
                <a:solidFill>
                  <a:schemeClr val="bg1"/>
                </a:solidFill>
              </a:rPr>
              <a:t>、需要有个统一的合同台帐管理收入、支出</a:t>
            </a:r>
            <a:endParaRPr lang="zh-CN" altLang="en-US" sz="2000" dirty="0">
              <a:solidFill>
                <a:schemeClr val="bg1"/>
              </a:solidFill>
            </a:endParaRPr>
          </a:p>
        </p:txBody>
      </p:sp>
      <p:sp>
        <p:nvSpPr>
          <p:cNvPr id="40" name="文本框 39"/>
          <p:cNvSpPr txBox="1"/>
          <p:nvPr/>
        </p:nvSpPr>
        <p:spPr>
          <a:xfrm>
            <a:off x="5403352" y="5006004"/>
            <a:ext cx="6166022" cy="400110"/>
          </a:xfrm>
          <a:prstGeom prst="rect">
            <a:avLst/>
          </a:prstGeom>
          <a:noFill/>
        </p:spPr>
        <p:txBody>
          <a:bodyPr wrap="square" rtlCol="0">
            <a:spAutoFit/>
          </a:bodyPr>
          <a:lstStyle/>
          <a:p>
            <a:r>
              <a:rPr lang="en-US" altLang="zh-CN" sz="2000" dirty="0">
                <a:solidFill>
                  <a:schemeClr val="bg1"/>
                </a:solidFill>
              </a:rPr>
              <a:t>6</a:t>
            </a:r>
            <a:r>
              <a:rPr lang="zh-CN" altLang="en-US" sz="2000" dirty="0">
                <a:solidFill>
                  <a:schemeClr val="bg1"/>
                </a:solidFill>
              </a:rPr>
              <a:t>、对于收入和支出合同应该包含往来账的管理</a:t>
            </a:r>
            <a:endParaRPr lang="zh-CN" altLang="en-US" sz="20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a:solidFill>
                  <a:schemeClr val="tx2"/>
                </a:solidFill>
                <a:sym typeface="+mn-ea"/>
              </a:rPr>
              <a:t>合同管理</a:t>
            </a:r>
            <a:r>
              <a:rPr lang="en-US" altLang="zh-CN">
                <a:solidFill>
                  <a:schemeClr val="tx2"/>
                </a:solidFill>
                <a:sym typeface="+mn-ea"/>
              </a:rPr>
              <a:t>-</a:t>
            </a:r>
            <a:r>
              <a:rPr>
                <a:solidFill>
                  <a:schemeClr val="tx2"/>
                </a:solidFill>
                <a:sym typeface="+mn-ea"/>
              </a:rPr>
              <a:t>台账</a:t>
            </a:r>
            <a:endParaRPr>
              <a:solidFill>
                <a:schemeClr val="tx2"/>
              </a:solidFill>
              <a:sym typeface="+mn-ea"/>
            </a:endParaRPr>
          </a:p>
        </p:txBody>
      </p:sp>
      <p:pic>
        <p:nvPicPr>
          <p:cNvPr id="6" name="图片 5"/>
          <p:cNvPicPr>
            <a:picLocks noChangeAspect="1"/>
          </p:cNvPicPr>
          <p:nvPr/>
        </p:nvPicPr>
        <p:blipFill>
          <a:blip r:embed="rId1" cstate="print"/>
          <a:stretch>
            <a:fillRect/>
          </a:stretch>
        </p:blipFill>
        <p:spPr>
          <a:xfrm>
            <a:off x="1236618" y="672796"/>
            <a:ext cx="9339774" cy="6063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a:solidFill>
                  <a:schemeClr val="tx2"/>
                </a:solidFill>
                <a:sym typeface="+mn-ea"/>
              </a:rPr>
              <a:t>合同管理</a:t>
            </a:r>
            <a:r>
              <a:rPr lang="en-US" altLang="zh-CN">
                <a:solidFill>
                  <a:schemeClr val="tx2"/>
                </a:solidFill>
                <a:sym typeface="+mn-ea"/>
              </a:rPr>
              <a:t>-</a:t>
            </a:r>
            <a:r>
              <a:rPr>
                <a:solidFill>
                  <a:schemeClr val="tx2"/>
                </a:solidFill>
                <a:sym typeface="+mn-ea"/>
              </a:rPr>
              <a:t>保证金</a:t>
            </a:r>
            <a:endParaRPr lang="zh-CN" altLang="en-US">
              <a:solidFill>
                <a:schemeClr val="tx2"/>
              </a:solidFill>
              <a:sym typeface="+mn-ea"/>
            </a:endParaRPr>
          </a:p>
        </p:txBody>
      </p:sp>
      <p:sp>
        <p:nvSpPr>
          <p:cNvPr id="19" name="文本框 18"/>
          <p:cNvSpPr txBox="1"/>
          <p:nvPr/>
        </p:nvSpPr>
        <p:spPr>
          <a:xfrm>
            <a:off x="5864610" y="68162"/>
            <a:ext cx="309880" cy="521970"/>
          </a:xfrm>
          <a:prstGeom prst="rect">
            <a:avLst/>
          </a:prstGeom>
          <a:noFill/>
        </p:spPr>
        <p:txBody>
          <a:bodyPr wrap="none" rtlCol="0">
            <a:spAutoFit/>
          </a:bodyPr>
          <a:lstStyle/>
          <a:p>
            <a:pPr algn="ctr"/>
            <a:endParaRPr lang="zh-CN" altLang="en-US" sz="2800" dirty="0">
              <a:solidFill>
                <a:schemeClr val="bg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cstate="print"/>
          <a:stretch>
            <a:fillRect/>
          </a:stretch>
        </p:blipFill>
        <p:spPr>
          <a:xfrm>
            <a:off x="1353449" y="686123"/>
            <a:ext cx="9130769" cy="59280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dirty="0" err="1">
                <a:solidFill>
                  <a:schemeClr val="tx2"/>
                </a:solidFill>
                <a:sym typeface="+mn-ea"/>
              </a:rPr>
              <a:t>合同管理</a:t>
            </a:r>
            <a:r>
              <a:rPr lang="en-US" altLang="zh-CN" dirty="0" err="1">
                <a:solidFill>
                  <a:schemeClr val="tx2"/>
                </a:solidFill>
                <a:sym typeface="+mn-ea"/>
              </a:rPr>
              <a:t>-</a:t>
            </a:r>
            <a:r>
              <a:rPr dirty="0" err="1">
                <a:solidFill>
                  <a:schemeClr val="tx2"/>
                </a:solidFill>
                <a:sym typeface="+mn-ea"/>
              </a:rPr>
              <a:t>支付</a:t>
            </a:r>
            <a:endParaRPr lang="zh-CN" altLang="en-US" dirty="0">
              <a:solidFill>
                <a:schemeClr val="tx2"/>
              </a:solidFill>
              <a:sym typeface="+mn-ea"/>
            </a:endParaRPr>
          </a:p>
        </p:txBody>
      </p:sp>
      <p:pic>
        <p:nvPicPr>
          <p:cNvPr id="3" name="图片 2"/>
          <p:cNvPicPr>
            <a:picLocks noChangeAspect="1"/>
          </p:cNvPicPr>
          <p:nvPr/>
        </p:nvPicPr>
        <p:blipFill>
          <a:blip r:embed="rId1" cstate="print"/>
          <a:stretch>
            <a:fillRect/>
          </a:stretch>
        </p:blipFill>
        <p:spPr>
          <a:xfrm>
            <a:off x="476011" y="624973"/>
            <a:ext cx="9418151" cy="6114617"/>
          </a:xfrm>
          <a:prstGeom prst="rect">
            <a:avLst/>
          </a:prstGeom>
          <a:effectLst>
            <a:outerShdw blurRad="63500" sx="102000" sy="102000" algn="ctr" rotWithShape="0">
              <a:prstClr val="black">
                <a:alpha val="40000"/>
              </a:prstClr>
            </a:outerShdw>
          </a:effectLst>
        </p:spPr>
      </p:pic>
      <p:pic>
        <p:nvPicPr>
          <p:cNvPr id="4" name="图片 3"/>
          <p:cNvPicPr>
            <a:picLocks noChangeAspect="1"/>
          </p:cNvPicPr>
          <p:nvPr/>
        </p:nvPicPr>
        <p:blipFill>
          <a:blip r:embed="rId2" cstate="print"/>
          <a:stretch>
            <a:fillRect/>
          </a:stretch>
        </p:blipFill>
        <p:spPr>
          <a:xfrm>
            <a:off x="1821828" y="952070"/>
            <a:ext cx="9894161" cy="5460421"/>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预算绩效管理实施阶段演变</a:t>
            </a:r>
            <a:endParaRPr lang="zh-CN" altLang="en-US" dirty="0"/>
          </a:p>
        </p:txBody>
      </p:sp>
      <p:sp>
        <p:nvSpPr>
          <p:cNvPr id="35000" name="Freeform 43"/>
          <p:cNvSpPr/>
          <p:nvPr/>
        </p:nvSpPr>
        <p:spPr>
          <a:xfrm>
            <a:off x="6294755" y="5909310"/>
            <a:ext cx="0" cy="0"/>
          </a:xfrm>
          <a:custGeom>
            <a:avLst/>
            <a:gdLst>
              <a:gd name="txL" fmla="*/ 0 w 0"/>
              <a:gd name="txT" fmla="*/ 0 h 0"/>
              <a:gd name="txR" fmla="*/ 0 w 0"/>
              <a:gd name="txB" fmla="*/ 0 h 0"/>
            </a:gdLst>
            <a:ahLst/>
            <a:cxnLst>
              <a:cxn ang="0">
                <a:pos x="0" y="0"/>
              </a:cxn>
              <a:cxn ang="0">
                <a:pos x="0" y="0"/>
              </a:cxn>
              <a:cxn ang="0">
                <a:pos x="0" y="0"/>
              </a:cxn>
            </a:cxnLst>
            <a:rect l="txL" t="txT" r="txR" b="txB"/>
            <a:pathLst>
              <a:path>
                <a:moveTo>
                  <a:pt x="0" y="0"/>
                </a:moveTo>
                <a:cubicBezTo>
                  <a:pt x="0" y="0"/>
                  <a:pt x="0" y="0"/>
                  <a:pt x="0" y="0"/>
                </a:cubicBezTo>
                <a:cubicBezTo>
                  <a:pt x="0" y="0"/>
                  <a:pt x="0" y="0"/>
                  <a:pt x="0" y="0"/>
                </a:cubicBezTo>
                <a:close/>
              </a:path>
            </a:pathLst>
          </a:custGeom>
          <a:solidFill>
            <a:srgbClr val="E84E2D">
              <a:alpha val="100000"/>
            </a:srgbClr>
          </a:solidFill>
          <a:ln w="9525">
            <a:noFill/>
          </a:ln>
        </p:spPr>
        <p:txBody>
          <a:bodyPr/>
          <a:lstStyle/>
          <a:p>
            <a:endParaRPr lang="zh-CN" altLang="en-US">
              <a:solidFill>
                <a:srgbClr val="85888F"/>
              </a:solidFill>
            </a:endParaRPr>
          </a:p>
        </p:txBody>
      </p:sp>
      <p:sp>
        <p:nvSpPr>
          <p:cNvPr id="5" name="Freeform 11"/>
          <p:cNvSpPr/>
          <p:nvPr/>
        </p:nvSpPr>
        <p:spPr bwMode="auto">
          <a:xfrm>
            <a:off x="5374440" y="4392234"/>
            <a:ext cx="1872673" cy="2480733"/>
          </a:xfrm>
          <a:custGeom>
            <a:avLst/>
            <a:gdLst/>
            <a:ahLst/>
            <a:cxnLst>
              <a:cxn ang="0">
                <a:pos x="885" y="361"/>
              </a:cxn>
              <a:cxn ang="0">
                <a:pos x="840" y="315"/>
              </a:cxn>
              <a:cxn ang="0">
                <a:pos x="379" y="777"/>
              </a:cxn>
              <a:cxn ang="0">
                <a:pos x="379" y="1172"/>
              </a:cxn>
              <a:cxn ang="0">
                <a:pos x="0" y="1172"/>
              </a:cxn>
              <a:cxn ang="0">
                <a:pos x="0" y="620"/>
              </a:cxn>
              <a:cxn ang="0">
                <a:pos x="572" y="49"/>
              </a:cxn>
              <a:cxn ang="0">
                <a:pos x="523" y="0"/>
              </a:cxn>
              <a:cxn ang="0">
                <a:pos x="885" y="0"/>
              </a:cxn>
              <a:cxn ang="0">
                <a:pos x="885" y="361"/>
              </a:cxn>
            </a:cxnLst>
            <a:rect l="0" t="0" r="r" b="b"/>
            <a:pathLst>
              <a:path w="885" h="1172">
                <a:moveTo>
                  <a:pt x="885" y="361"/>
                </a:moveTo>
                <a:lnTo>
                  <a:pt x="840" y="315"/>
                </a:lnTo>
                <a:lnTo>
                  <a:pt x="379" y="777"/>
                </a:lnTo>
                <a:lnTo>
                  <a:pt x="379" y="1172"/>
                </a:lnTo>
                <a:lnTo>
                  <a:pt x="0" y="1172"/>
                </a:lnTo>
                <a:lnTo>
                  <a:pt x="0" y="620"/>
                </a:lnTo>
                <a:lnTo>
                  <a:pt x="572" y="49"/>
                </a:lnTo>
                <a:lnTo>
                  <a:pt x="523" y="0"/>
                </a:lnTo>
                <a:lnTo>
                  <a:pt x="885" y="0"/>
                </a:lnTo>
                <a:lnTo>
                  <a:pt x="885" y="361"/>
                </a:lnTo>
                <a:close/>
              </a:path>
            </a:pathLst>
          </a:custGeom>
          <a:solidFill>
            <a:srgbClr val="D2D2D2"/>
          </a:solidFill>
          <a:ln w="9525">
            <a:noFill/>
            <a:round/>
          </a:ln>
        </p:spPr>
        <p:txBody>
          <a:bodyPr vert="horz" wrap="square" lIns="121906" tIns="60953" rIns="121906" bIns="60953" numCol="1" anchor="t" anchorCtr="0" compatLnSpc="1"/>
          <a:lstStyle/>
          <a:p>
            <a:endParaRPr lang="en-US" sz="2400">
              <a:solidFill>
                <a:schemeClr val="bg1"/>
              </a:solidFill>
              <a:latin typeface="微软雅黑" panose="020B0503020204020204" charset="-122"/>
              <a:ea typeface="微软雅黑" panose="020B0503020204020204" charset="-122"/>
            </a:endParaRPr>
          </a:p>
        </p:txBody>
      </p:sp>
      <p:sp>
        <p:nvSpPr>
          <p:cNvPr id="6" name="Freeform 12"/>
          <p:cNvSpPr/>
          <p:nvPr/>
        </p:nvSpPr>
        <p:spPr bwMode="auto">
          <a:xfrm>
            <a:off x="4949121" y="1475468"/>
            <a:ext cx="1540457" cy="1591735"/>
          </a:xfrm>
          <a:custGeom>
            <a:avLst/>
            <a:gdLst/>
            <a:ahLst/>
            <a:cxnLst>
              <a:cxn ang="0">
                <a:pos x="313" y="41"/>
              </a:cxn>
              <a:cxn ang="0">
                <a:pos x="709" y="437"/>
              </a:cxn>
              <a:cxn ang="0">
                <a:pos x="682" y="463"/>
              </a:cxn>
              <a:cxn ang="0">
                <a:pos x="728" y="509"/>
              </a:cxn>
              <a:cxn ang="0">
                <a:pos x="483" y="752"/>
              </a:cxn>
              <a:cxn ang="0">
                <a:pos x="41" y="312"/>
              </a:cxn>
              <a:cxn ang="0">
                <a:pos x="0" y="352"/>
              </a:cxn>
              <a:cxn ang="0">
                <a:pos x="0" y="0"/>
              </a:cxn>
              <a:cxn ang="0">
                <a:pos x="349" y="0"/>
              </a:cxn>
              <a:cxn ang="0">
                <a:pos x="313" y="41"/>
              </a:cxn>
            </a:cxnLst>
            <a:rect l="0" t="0" r="r" b="b"/>
            <a:pathLst>
              <a:path w="728" h="752">
                <a:moveTo>
                  <a:pt x="313" y="41"/>
                </a:moveTo>
                <a:lnTo>
                  <a:pt x="709" y="437"/>
                </a:lnTo>
                <a:lnTo>
                  <a:pt x="682" y="463"/>
                </a:lnTo>
                <a:lnTo>
                  <a:pt x="728" y="509"/>
                </a:lnTo>
                <a:lnTo>
                  <a:pt x="483" y="752"/>
                </a:lnTo>
                <a:lnTo>
                  <a:pt x="41" y="312"/>
                </a:lnTo>
                <a:lnTo>
                  <a:pt x="0" y="352"/>
                </a:lnTo>
                <a:lnTo>
                  <a:pt x="0" y="0"/>
                </a:lnTo>
                <a:lnTo>
                  <a:pt x="349" y="0"/>
                </a:lnTo>
                <a:lnTo>
                  <a:pt x="313" y="41"/>
                </a:lnTo>
                <a:close/>
              </a:path>
            </a:pathLst>
          </a:custGeom>
          <a:solidFill>
            <a:srgbClr val="4D78FF"/>
          </a:solidFill>
          <a:ln w="9525">
            <a:noFill/>
            <a:round/>
          </a:ln>
        </p:spPr>
        <p:txBody>
          <a:bodyPr vert="horz" wrap="square" lIns="121906" tIns="60953" rIns="121906" bIns="60953" numCol="1" anchor="t" anchorCtr="0" compatLnSpc="1"/>
          <a:lstStyle/>
          <a:p>
            <a:endParaRPr lang="en-US" sz="2400">
              <a:solidFill>
                <a:schemeClr val="tx2"/>
              </a:solidFill>
              <a:latin typeface="微软雅黑" panose="020B0503020204020204" charset="-122"/>
              <a:ea typeface="微软雅黑" panose="020B0503020204020204" charset="-122"/>
            </a:endParaRPr>
          </a:p>
        </p:txBody>
      </p:sp>
      <p:sp>
        <p:nvSpPr>
          <p:cNvPr id="7" name="Freeform 13"/>
          <p:cNvSpPr/>
          <p:nvPr/>
        </p:nvSpPr>
        <p:spPr bwMode="auto">
          <a:xfrm>
            <a:off x="4944889" y="3416452"/>
            <a:ext cx="1555271" cy="1604435"/>
          </a:xfrm>
          <a:custGeom>
            <a:avLst/>
            <a:gdLst/>
            <a:ahLst/>
            <a:cxnLst>
              <a:cxn ang="0">
                <a:pos x="316" y="49"/>
              </a:cxn>
              <a:cxn ang="0">
                <a:pos x="711" y="442"/>
              </a:cxn>
              <a:cxn ang="0">
                <a:pos x="686" y="465"/>
              </a:cxn>
              <a:cxn ang="0">
                <a:pos x="735" y="514"/>
              </a:cxn>
              <a:cxn ang="0">
                <a:pos x="493" y="758"/>
              </a:cxn>
              <a:cxn ang="0">
                <a:pos x="49" y="316"/>
              </a:cxn>
              <a:cxn ang="0">
                <a:pos x="0" y="363"/>
              </a:cxn>
              <a:cxn ang="0">
                <a:pos x="0" y="0"/>
              </a:cxn>
              <a:cxn ang="0">
                <a:pos x="364" y="0"/>
              </a:cxn>
              <a:cxn ang="0">
                <a:pos x="316" y="49"/>
              </a:cxn>
            </a:cxnLst>
            <a:rect l="0" t="0" r="r" b="b"/>
            <a:pathLst>
              <a:path w="735" h="758">
                <a:moveTo>
                  <a:pt x="316" y="49"/>
                </a:moveTo>
                <a:lnTo>
                  <a:pt x="711" y="442"/>
                </a:lnTo>
                <a:lnTo>
                  <a:pt x="686" y="465"/>
                </a:lnTo>
                <a:lnTo>
                  <a:pt x="735" y="514"/>
                </a:lnTo>
                <a:lnTo>
                  <a:pt x="493" y="758"/>
                </a:lnTo>
                <a:lnTo>
                  <a:pt x="49" y="316"/>
                </a:lnTo>
                <a:lnTo>
                  <a:pt x="0" y="363"/>
                </a:lnTo>
                <a:lnTo>
                  <a:pt x="0" y="0"/>
                </a:lnTo>
                <a:lnTo>
                  <a:pt x="364" y="0"/>
                </a:lnTo>
                <a:lnTo>
                  <a:pt x="316" y="49"/>
                </a:lnTo>
                <a:close/>
              </a:path>
            </a:pathLst>
          </a:custGeom>
          <a:solidFill>
            <a:srgbClr val="4D78FF"/>
          </a:solidFill>
          <a:ln w="9525">
            <a:noFill/>
            <a:round/>
          </a:ln>
        </p:spPr>
        <p:txBody>
          <a:bodyPr vert="horz" wrap="square" lIns="121906" tIns="60953" rIns="121906" bIns="60953" numCol="1" anchor="t" anchorCtr="0" compatLnSpc="1"/>
          <a:lstStyle/>
          <a:p>
            <a:endParaRPr lang="en-US" sz="2400">
              <a:solidFill>
                <a:schemeClr val="tx2"/>
              </a:solidFill>
              <a:latin typeface="微软雅黑" panose="020B0503020204020204" charset="-122"/>
              <a:ea typeface="微软雅黑" panose="020B0503020204020204" charset="-122"/>
            </a:endParaRPr>
          </a:p>
        </p:txBody>
      </p:sp>
      <p:sp>
        <p:nvSpPr>
          <p:cNvPr id="8" name="Freeform 14"/>
          <p:cNvSpPr/>
          <p:nvPr/>
        </p:nvSpPr>
        <p:spPr bwMode="auto">
          <a:xfrm>
            <a:off x="5706653" y="2455484"/>
            <a:ext cx="1540457" cy="1581149"/>
          </a:xfrm>
          <a:custGeom>
            <a:avLst/>
            <a:gdLst/>
            <a:ahLst/>
            <a:cxnLst>
              <a:cxn ang="0">
                <a:pos x="728" y="350"/>
              </a:cxn>
              <a:cxn ang="0">
                <a:pos x="684" y="306"/>
              </a:cxn>
              <a:cxn ang="0">
                <a:pos x="241" y="747"/>
              </a:cxn>
              <a:cxn ang="0">
                <a:pos x="0" y="507"/>
              </a:cxn>
              <a:cxn ang="0">
                <a:pos x="42" y="460"/>
              </a:cxn>
              <a:cxn ang="0">
                <a:pos x="21" y="439"/>
              </a:cxn>
              <a:cxn ang="0">
                <a:pos x="419" y="42"/>
              </a:cxn>
              <a:cxn ang="0">
                <a:pos x="377" y="0"/>
              </a:cxn>
              <a:cxn ang="0">
                <a:pos x="728" y="0"/>
              </a:cxn>
              <a:cxn ang="0">
                <a:pos x="728" y="350"/>
              </a:cxn>
            </a:cxnLst>
            <a:rect l="0" t="0" r="r" b="b"/>
            <a:pathLst>
              <a:path w="728" h="747">
                <a:moveTo>
                  <a:pt x="728" y="350"/>
                </a:moveTo>
                <a:lnTo>
                  <a:pt x="684" y="306"/>
                </a:lnTo>
                <a:lnTo>
                  <a:pt x="241" y="747"/>
                </a:lnTo>
                <a:lnTo>
                  <a:pt x="0" y="507"/>
                </a:lnTo>
                <a:lnTo>
                  <a:pt x="42" y="460"/>
                </a:lnTo>
                <a:lnTo>
                  <a:pt x="21" y="439"/>
                </a:lnTo>
                <a:lnTo>
                  <a:pt x="419" y="42"/>
                </a:lnTo>
                <a:lnTo>
                  <a:pt x="377" y="0"/>
                </a:lnTo>
                <a:lnTo>
                  <a:pt x="728" y="0"/>
                </a:lnTo>
                <a:lnTo>
                  <a:pt x="728" y="350"/>
                </a:lnTo>
                <a:close/>
              </a:path>
            </a:pathLst>
          </a:custGeom>
          <a:solidFill>
            <a:srgbClr val="D2D2D2"/>
          </a:solidFill>
          <a:ln w="9525">
            <a:noFill/>
            <a:round/>
          </a:ln>
        </p:spPr>
        <p:txBody>
          <a:bodyPr vert="horz" wrap="square" lIns="121906" tIns="60953" rIns="121906" bIns="60953" numCol="1" anchor="t" anchorCtr="0" compatLnSpc="1"/>
          <a:lstStyle/>
          <a:p>
            <a:endParaRPr lang="en-US" sz="2400">
              <a:solidFill>
                <a:schemeClr val="tx2"/>
              </a:solidFill>
              <a:latin typeface="微软雅黑" panose="020B0503020204020204" charset="-122"/>
              <a:ea typeface="微软雅黑" panose="020B0503020204020204" charset="-122"/>
            </a:endParaRPr>
          </a:p>
        </p:txBody>
      </p:sp>
      <p:sp>
        <p:nvSpPr>
          <p:cNvPr id="9" name="Text Placeholder 3"/>
          <p:cNvSpPr txBox="1"/>
          <p:nvPr/>
        </p:nvSpPr>
        <p:spPr>
          <a:xfrm rot="19086412">
            <a:off x="6748783" y="4554826"/>
            <a:ext cx="335280" cy="328930"/>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en-US" sz="2135" dirty="0">
                <a:solidFill>
                  <a:schemeClr val="tx2"/>
                </a:solidFill>
                <a:latin typeface="微软雅黑" panose="020B0503020204020204" charset="-122"/>
                <a:ea typeface="微软雅黑" panose="020B0503020204020204" charset="-122"/>
              </a:rPr>
              <a:t>01</a:t>
            </a:r>
            <a:endParaRPr lang="en-US" sz="2135" dirty="0">
              <a:solidFill>
                <a:schemeClr val="tx2"/>
              </a:solidFill>
              <a:latin typeface="微软雅黑" panose="020B0503020204020204" charset="-122"/>
              <a:ea typeface="微软雅黑" panose="020B0503020204020204" charset="-122"/>
            </a:endParaRPr>
          </a:p>
        </p:txBody>
      </p:sp>
      <p:sp>
        <p:nvSpPr>
          <p:cNvPr id="10" name="Text Placeholder 3"/>
          <p:cNvSpPr txBox="1"/>
          <p:nvPr/>
        </p:nvSpPr>
        <p:spPr>
          <a:xfrm rot="2817072">
            <a:off x="5107853" y="3595489"/>
            <a:ext cx="335280" cy="328930"/>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en-US" sz="2135" dirty="0">
                <a:solidFill>
                  <a:schemeClr val="tx2"/>
                </a:solidFill>
                <a:latin typeface="微软雅黑" panose="020B0503020204020204" charset="-122"/>
                <a:ea typeface="微软雅黑" panose="020B0503020204020204" charset="-122"/>
              </a:rPr>
              <a:t>02</a:t>
            </a:r>
            <a:endParaRPr lang="en-US" sz="2135" dirty="0">
              <a:solidFill>
                <a:schemeClr val="tx2"/>
              </a:solidFill>
              <a:latin typeface="微软雅黑" panose="020B0503020204020204" charset="-122"/>
              <a:ea typeface="微软雅黑" panose="020B0503020204020204" charset="-122"/>
            </a:endParaRPr>
          </a:p>
        </p:txBody>
      </p:sp>
      <p:sp>
        <p:nvSpPr>
          <p:cNvPr id="11" name="Text Placeholder 3"/>
          <p:cNvSpPr txBox="1"/>
          <p:nvPr/>
        </p:nvSpPr>
        <p:spPr>
          <a:xfrm rot="18997969">
            <a:off x="6748617" y="2635541"/>
            <a:ext cx="335280" cy="328930"/>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en-US" sz="2135" dirty="0">
                <a:solidFill>
                  <a:schemeClr val="tx2"/>
                </a:solidFill>
                <a:latin typeface="微软雅黑" panose="020B0503020204020204" charset="-122"/>
                <a:ea typeface="微软雅黑" panose="020B0503020204020204" charset="-122"/>
              </a:rPr>
              <a:t>03</a:t>
            </a:r>
            <a:endParaRPr lang="en-US" sz="2135" dirty="0">
              <a:solidFill>
                <a:schemeClr val="tx2"/>
              </a:solidFill>
              <a:latin typeface="微软雅黑" panose="020B0503020204020204" charset="-122"/>
              <a:ea typeface="微软雅黑" panose="020B0503020204020204" charset="-122"/>
            </a:endParaRPr>
          </a:p>
        </p:txBody>
      </p:sp>
      <p:sp>
        <p:nvSpPr>
          <p:cNvPr id="12" name="Text Placeholder 3"/>
          <p:cNvSpPr txBox="1"/>
          <p:nvPr/>
        </p:nvSpPr>
        <p:spPr>
          <a:xfrm rot="2817072">
            <a:off x="5107853" y="1675869"/>
            <a:ext cx="335280" cy="328930"/>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en-US" sz="2135" dirty="0">
                <a:solidFill>
                  <a:schemeClr val="tx2"/>
                </a:solidFill>
                <a:latin typeface="微软雅黑" panose="020B0503020204020204" charset="-122"/>
                <a:ea typeface="微软雅黑" panose="020B0503020204020204" charset="-122"/>
              </a:rPr>
              <a:t>04</a:t>
            </a:r>
            <a:endParaRPr lang="en-US" sz="2135" dirty="0">
              <a:solidFill>
                <a:schemeClr val="tx2"/>
              </a:solidFill>
              <a:latin typeface="微软雅黑" panose="020B0503020204020204" charset="-122"/>
              <a:ea typeface="微软雅黑" panose="020B0503020204020204" charset="-122"/>
            </a:endParaRPr>
          </a:p>
        </p:txBody>
      </p:sp>
      <p:sp>
        <p:nvSpPr>
          <p:cNvPr id="13" name="Rectangle 23"/>
          <p:cNvSpPr/>
          <p:nvPr/>
        </p:nvSpPr>
        <p:spPr>
          <a:xfrm rot="18897855">
            <a:off x="5976572" y="3260732"/>
            <a:ext cx="718145" cy="215444"/>
          </a:xfrm>
          <a:prstGeom prst="rect">
            <a:avLst/>
          </a:prstGeom>
        </p:spPr>
        <p:txBody>
          <a:bodyPr wrap="none" lIns="0" tIns="0" rIns="0" bIns="0">
            <a:spAutoFit/>
          </a:bodyPr>
          <a:lstStyle/>
          <a:p>
            <a:r>
              <a:rPr lang="zh-CN" altLang="en-US" sz="1400" dirty="0">
                <a:solidFill>
                  <a:schemeClr val="tx2"/>
                </a:solidFill>
                <a:latin typeface="微软雅黑" panose="020B0503020204020204" charset="-122"/>
                <a:ea typeface="微软雅黑" panose="020B0503020204020204" charset="-122"/>
              </a:rPr>
              <a:t>第三阶段</a:t>
            </a:r>
            <a:endParaRPr lang="zh-CN" altLang="en-US" sz="1400" dirty="0">
              <a:solidFill>
                <a:schemeClr val="tx2"/>
              </a:solidFill>
              <a:latin typeface="微软雅黑" panose="020B0503020204020204" charset="-122"/>
              <a:ea typeface="微软雅黑" panose="020B0503020204020204" charset="-122"/>
            </a:endParaRPr>
          </a:p>
        </p:txBody>
      </p:sp>
      <p:sp>
        <p:nvSpPr>
          <p:cNvPr id="14" name="Rectangle 26"/>
          <p:cNvSpPr/>
          <p:nvPr/>
        </p:nvSpPr>
        <p:spPr>
          <a:xfrm rot="2726022">
            <a:off x="5497077" y="2281708"/>
            <a:ext cx="686085" cy="205441"/>
          </a:xfrm>
          <a:prstGeom prst="rect">
            <a:avLst/>
          </a:prstGeom>
        </p:spPr>
        <p:txBody>
          <a:bodyPr wrap="none" lIns="0" tIns="0" rIns="0" bIns="0">
            <a:spAutoFit/>
          </a:bodyPr>
          <a:lstStyle/>
          <a:p>
            <a:r>
              <a:rPr lang="zh-CN" altLang="en-US" sz="1335" dirty="0">
                <a:solidFill>
                  <a:schemeClr val="tx2"/>
                </a:solidFill>
                <a:latin typeface="微软雅黑" panose="020B0503020204020204" charset="-122"/>
                <a:ea typeface="微软雅黑" panose="020B0503020204020204" charset="-122"/>
              </a:rPr>
              <a:t>第四阶段</a:t>
            </a:r>
            <a:endParaRPr lang="zh-CN" altLang="en-US" sz="1335" dirty="0">
              <a:solidFill>
                <a:schemeClr val="tx2"/>
              </a:solidFill>
              <a:latin typeface="微软雅黑" panose="020B0503020204020204" charset="-122"/>
              <a:ea typeface="微软雅黑" panose="020B0503020204020204" charset="-122"/>
            </a:endParaRPr>
          </a:p>
        </p:txBody>
      </p:sp>
      <p:sp>
        <p:nvSpPr>
          <p:cNvPr id="17" name="Rectangle 27"/>
          <p:cNvSpPr/>
          <p:nvPr/>
        </p:nvSpPr>
        <p:spPr>
          <a:xfrm rot="2786029">
            <a:off x="5464571" y="4213467"/>
            <a:ext cx="718145" cy="215444"/>
          </a:xfrm>
          <a:prstGeom prst="rect">
            <a:avLst/>
          </a:prstGeom>
        </p:spPr>
        <p:txBody>
          <a:bodyPr wrap="none" lIns="0" tIns="0" rIns="0" bIns="0">
            <a:spAutoFit/>
          </a:bodyPr>
          <a:lstStyle/>
          <a:p>
            <a:r>
              <a:rPr lang="zh-CN" altLang="en-US" sz="1400" dirty="0">
                <a:solidFill>
                  <a:schemeClr val="tx2"/>
                </a:solidFill>
                <a:latin typeface="微软雅黑" panose="020B0503020204020204" charset="-122"/>
                <a:ea typeface="微软雅黑" panose="020B0503020204020204" charset="-122"/>
              </a:rPr>
              <a:t>第二阶段</a:t>
            </a:r>
            <a:endParaRPr lang="zh-CN" altLang="en-US" sz="1400" dirty="0">
              <a:solidFill>
                <a:schemeClr val="tx2"/>
              </a:solidFill>
              <a:latin typeface="微软雅黑" panose="020B0503020204020204" charset="-122"/>
              <a:ea typeface="微软雅黑" panose="020B0503020204020204" charset="-122"/>
            </a:endParaRPr>
          </a:p>
        </p:txBody>
      </p:sp>
      <p:sp>
        <p:nvSpPr>
          <p:cNvPr id="21" name="Rectangle 28"/>
          <p:cNvSpPr/>
          <p:nvPr/>
        </p:nvSpPr>
        <p:spPr>
          <a:xfrm rot="18897855">
            <a:off x="5989267" y="5180966"/>
            <a:ext cx="718145" cy="215444"/>
          </a:xfrm>
          <a:prstGeom prst="rect">
            <a:avLst/>
          </a:prstGeom>
        </p:spPr>
        <p:txBody>
          <a:bodyPr wrap="none" lIns="0" tIns="0" rIns="0" bIns="0">
            <a:spAutoFit/>
          </a:bodyPr>
          <a:lstStyle/>
          <a:p>
            <a:r>
              <a:rPr lang="zh-CN" altLang="en-US" sz="1400" dirty="0">
                <a:solidFill>
                  <a:srgbClr val="85888F"/>
                </a:solidFill>
                <a:latin typeface="Arial" panose="020B0604020202020204" pitchFamily="34" charset="0"/>
                <a:ea typeface="微软雅黑" panose="020B0503020204020204" charset="-122"/>
                <a:sym typeface="Arial" panose="020B0604020202020204" pitchFamily="34" charset="0"/>
              </a:rPr>
              <a:t>第一阶段</a:t>
            </a:r>
            <a:endParaRPr lang="zh-CN" altLang="en-US" sz="1400" dirty="0">
              <a:solidFill>
                <a:schemeClr val="tx2"/>
              </a:solidFill>
              <a:latin typeface="微软雅黑" panose="020B0503020204020204" charset="-122"/>
              <a:ea typeface="微软雅黑" panose="020B0503020204020204" charset="-122"/>
            </a:endParaRPr>
          </a:p>
        </p:txBody>
      </p:sp>
      <p:sp>
        <p:nvSpPr>
          <p:cNvPr id="25" name="Freeform 100"/>
          <p:cNvSpPr>
            <a:spLocks noEditPoints="1"/>
          </p:cNvSpPr>
          <p:nvPr/>
        </p:nvSpPr>
        <p:spPr bwMode="auto">
          <a:xfrm>
            <a:off x="5521353" y="6248933"/>
            <a:ext cx="511557" cy="490540"/>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tx2"/>
          </a:solidFill>
          <a:ln w="9525">
            <a:noFill/>
            <a:round/>
          </a:ln>
        </p:spPr>
        <p:txBody>
          <a:bodyPr vert="horz" wrap="square" lIns="121906" tIns="60953" rIns="121906" bIns="60953" numCol="1" anchor="t" anchorCtr="0" compatLnSpc="1"/>
          <a:lstStyle/>
          <a:p>
            <a:endParaRPr lang="en-US" sz="2400">
              <a:solidFill>
                <a:schemeClr val="tx2"/>
              </a:solidFill>
              <a:latin typeface="微软雅黑" panose="020B0503020204020204" charset="-122"/>
              <a:ea typeface="微软雅黑" panose="020B0503020204020204" charset="-122"/>
            </a:endParaRPr>
          </a:p>
        </p:txBody>
      </p:sp>
      <p:sp>
        <p:nvSpPr>
          <p:cNvPr id="28" name="Freeform 187"/>
          <p:cNvSpPr>
            <a:spLocks noEditPoints="1"/>
          </p:cNvSpPr>
          <p:nvPr/>
        </p:nvSpPr>
        <p:spPr bwMode="auto">
          <a:xfrm>
            <a:off x="7380196" y="4445707"/>
            <a:ext cx="580140" cy="375036"/>
          </a:xfrm>
          <a:custGeom>
            <a:avLst/>
            <a:gdLst/>
            <a:ahLst/>
            <a:cxnLst>
              <a:cxn ang="0">
                <a:pos x="68" y="25"/>
              </a:cxn>
              <a:cxn ang="0">
                <a:pos x="34" y="44"/>
              </a:cxn>
              <a:cxn ang="0">
                <a:pos x="1" y="25"/>
              </a:cxn>
              <a:cxn ang="0">
                <a:pos x="0" y="22"/>
              </a:cxn>
              <a:cxn ang="0">
                <a:pos x="1" y="20"/>
              </a:cxn>
              <a:cxn ang="0">
                <a:pos x="34" y="0"/>
              </a:cxn>
              <a:cxn ang="0">
                <a:pos x="68" y="20"/>
              </a:cxn>
              <a:cxn ang="0">
                <a:pos x="68" y="22"/>
              </a:cxn>
              <a:cxn ang="0">
                <a:pos x="68" y="25"/>
              </a:cxn>
              <a:cxn ang="0">
                <a:pos x="49" y="9"/>
              </a:cxn>
              <a:cxn ang="0">
                <a:pos x="51" y="17"/>
              </a:cxn>
              <a:cxn ang="0">
                <a:pos x="34" y="34"/>
              </a:cxn>
              <a:cxn ang="0">
                <a:pos x="17" y="17"/>
              </a:cxn>
              <a:cxn ang="0">
                <a:pos x="20" y="9"/>
              </a:cxn>
              <a:cxn ang="0">
                <a:pos x="5" y="22"/>
              </a:cxn>
              <a:cxn ang="0">
                <a:pos x="34" y="39"/>
              </a:cxn>
              <a:cxn ang="0">
                <a:pos x="64" y="22"/>
              </a:cxn>
              <a:cxn ang="0">
                <a:pos x="49" y="9"/>
              </a:cxn>
              <a:cxn ang="0">
                <a:pos x="34" y="6"/>
              </a:cxn>
              <a:cxn ang="0">
                <a:pos x="23" y="17"/>
              </a:cxn>
              <a:cxn ang="0">
                <a:pos x="25" y="19"/>
              </a:cxn>
              <a:cxn ang="0">
                <a:pos x="27" y="17"/>
              </a:cxn>
              <a:cxn ang="0">
                <a:pos x="34" y="9"/>
              </a:cxn>
              <a:cxn ang="0">
                <a:pos x="36" y="8"/>
              </a:cxn>
              <a:cxn ang="0">
                <a:pos x="34" y="6"/>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rgbClr val="4D78FF"/>
          </a:solidFill>
          <a:ln w="9525">
            <a:noFill/>
            <a:round/>
          </a:ln>
        </p:spPr>
        <p:txBody>
          <a:bodyPr vert="horz" wrap="square" lIns="121906" tIns="60953" rIns="121906" bIns="60953" numCol="1" anchor="t" anchorCtr="0" compatLnSpc="1"/>
          <a:lstStyle/>
          <a:p>
            <a:endParaRPr lang="en-US" sz="2400">
              <a:solidFill>
                <a:schemeClr val="tx1"/>
              </a:solidFill>
              <a:latin typeface="微软雅黑" panose="020B0503020204020204" charset="-122"/>
              <a:ea typeface="微软雅黑" panose="020B0503020204020204" charset="-122"/>
            </a:endParaRPr>
          </a:p>
        </p:txBody>
      </p:sp>
      <p:sp>
        <p:nvSpPr>
          <p:cNvPr id="29" name="Freeform 52"/>
          <p:cNvSpPr>
            <a:spLocks noEditPoints="1"/>
          </p:cNvSpPr>
          <p:nvPr/>
        </p:nvSpPr>
        <p:spPr bwMode="auto">
          <a:xfrm>
            <a:off x="4309157" y="3465587"/>
            <a:ext cx="558275" cy="558447"/>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rgbClr val="4D77FD"/>
          </a:solidFill>
          <a:ln w="9525">
            <a:noFill/>
            <a:round/>
          </a:ln>
        </p:spPr>
        <p:txBody>
          <a:bodyPr vert="horz" wrap="square" lIns="121906" tIns="60953" rIns="121906" bIns="60953" numCol="1" anchor="t" anchorCtr="0" compatLnSpc="1"/>
          <a:lstStyle/>
          <a:p>
            <a:endParaRPr lang="en-US" sz="2400">
              <a:solidFill>
                <a:schemeClr val="tx1"/>
              </a:solidFill>
              <a:latin typeface="微软雅黑" panose="020B0503020204020204" charset="-122"/>
              <a:ea typeface="微软雅黑" panose="020B0503020204020204" charset="-122"/>
            </a:endParaRPr>
          </a:p>
        </p:txBody>
      </p:sp>
      <p:sp>
        <p:nvSpPr>
          <p:cNvPr id="30" name="Freeform 51"/>
          <p:cNvSpPr>
            <a:spLocks noEditPoints="1"/>
          </p:cNvSpPr>
          <p:nvPr/>
        </p:nvSpPr>
        <p:spPr bwMode="auto">
          <a:xfrm>
            <a:off x="7429580" y="2382491"/>
            <a:ext cx="481373" cy="681703"/>
          </a:xfrm>
          <a:custGeom>
            <a:avLst/>
            <a:gdLst/>
            <a:ahLst/>
            <a:cxnLst>
              <a:cxn ang="0">
                <a:pos x="30" y="24"/>
              </a:cxn>
              <a:cxn ang="0">
                <a:pos x="30" y="54"/>
              </a:cxn>
              <a:cxn ang="0">
                <a:pos x="26" y="58"/>
              </a:cxn>
              <a:cxn ang="0">
                <a:pos x="22" y="54"/>
              </a:cxn>
              <a:cxn ang="0">
                <a:pos x="22" y="40"/>
              </a:cxn>
              <a:cxn ang="0">
                <a:pos x="19" y="40"/>
              </a:cxn>
              <a:cxn ang="0">
                <a:pos x="19" y="54"/>
              </a:cxn>
              <a:cxn ang="0">
                <a:pos x="15" y="58"/>
              </a:cxn>
              <a:cxn ang="0">
                <a:pos x="11" y="54"/>
              </a:cxn>
              <a:cxn ang="0">
                <a:pos x="11" y="24"/>
              </a:cxn>
              <a:cxn ang="0">
                <a:pos x="1" y="14"/>
              </a:cxn>
              <a:cxn ang="0">
                <a:pos x="1" y="9"/>
              </a:cxn>
              <a:cxn ang="0">
                <a:pos x="6" y="9"/>
              </a:cxn>
              <a:cxn ang="0">
                <a:pos x="14" y="17"/>
              </a:cxn>
              <a:cxn ang="0">
                <a:pos x="27" y="17"/>
              </a:cxn>
              <a:cxn ang="0">
                <a:pos x="35" y="9"/>
              </a:cxn>
              <a:cxn ang="0">
                <a:pos x="40" y="9"/>
              </a:cxn>
              <a:cxn ang="0">
                <a:pos x="40" y="14"/>
              </a:cxn>
              <a:cxn ang="0">
                <a:pos x="30" y="24"/>
              </a:cxn>
              <a:cxn ang="0">
                <a:pos x="21" y="16"/>
              </a:cxn>
              <a:cxn ang="0">
                <a:pos x="13" y="8"/>
              </a:cxn>
              <a:cxn ang="0">
                <a:pos x="21" y="0"/>
              </a:cxn>
              <a:cxn ang="0">
                <a:pos x="29" y="8"/>
              </a:cxn>
              <a:cxn ang="0">
                <a:pos x="21" y="16"/>
              </a:cxn>
            </a:cxnLst>
            <a:rect l="0" t="0" r="r" b="b"/>
            <a:pathLst>
              <a:path w="41" h="58">
                <a:moveTo>
                  <a:pt x="30" y="24"/>
                </a:moveTo>
                <a:cubicBezTo>
                  <a:pt x="30" y="54"/>
                  <a:pt x="30" y="54"/>
                  <a:pt x="30" y="54"/>
                </a:cubicBezTo>
                <a:cubicBezTo>
                  <a:pt x="30" y="56"/>
                  <a:pt x="28" y="58"/>
                  <a:pt x="26" y="58"/>
                </a:cubicBezTo>
                <a:cubicBezTo>
                  <a:pt x="24" y="58"/>
                  <a:pt x="22" y="56"/>
                  <a:pt x="22" y="54"/>
                </a:cubicBezTo>
                <a:cubicBezTo>
                  <a:pt x="22" y="40"/>
                  <a:pt x="22" y="40"/>
                  <a:pt x="22" y="40"/>
                </a:cubicBezTo>
                <a:cubicBezTo>
                  <a:pt x="19" y="40"/>
                  <a:pt x="19" y="40"/>
                  <a:pt x="19" y="40"/>
                </a:cubicBezTo>
                <a:cubicBezTo>
                  <a:pt x="19" y="54"/>
                  <a:pt x="19" y="54"/>
                  <a:pt x="19" y="54"/>
                </a:cubicBezTo>
                <a:cubicBezTo>
                  <a:pt x="19" y="56"/>
                  <a:pt x="18" y="58"/>
                  <a:pt x="15" y="58"/>
                </a:cubicBezTo>
                <a:cubicBezTo>
                  <a:pt x="13" y="58"/>
                  <a:pt x="11" y="56"/>
                  <a:pt x="11" y="54"/>
                </a:cubicBezTo>
                <a:cubicBezTo>
                  <a:pt x="11" y="24"/>
                  <a:pt x="11" y="24"/>
                  <a:pt x="11" y="24"/>
                </a:cubicBezTo>
                <a:cubicBezTo>
                  <a:pt x="1" y="14"/>
                  <a:pt x="1" y="14"/>
                  <a:pt x="1" y="14"/>
                </a:cubicBezTo>
                <a:cubicBezTo>
                  <a:pt x="0" y="13"/>
                  <a:pt x="0" y="10"/>
                  <a:pt x="1" y="9"/>
                </a:cubicBezTo>
                <a:cubicBezTo>
                  <a:pt x="2" y="8"/>
                  <a:pt x="5" y="8"/>
                  <a:pt x="6" y="9"/>
                </a:cubicBezTo>
                <a:cubicBezTo>
                  <a:pt x="14" y="17"/>
                  <a:pt x="14" y="17"/>
                  <a:pt x="14" y="17"/>
                </a:cubicBezTo>
                <a:cubicBezTo>
                  <a:pt x="27" y="17"/>
                  <a:pt x="27" y="17"/>
                  <a:pt x="27" y="17"/>
                </a:cubicBezTo>
                <a:cubicBezTo>
                  <a:pt x="35" y="9"/>
                  <a:pt x="35" y="9"/>
                  <a:pt x="35" y="9"/>
                </a:cubicBezTo>
                <a:cubicBezTo>
                  <a:pt x="37" y="8"/>
                  <a:pt x="39" y="8"/>
                  <a:pt x="40" y="9"/>
                </a:cubicBezTo>
                <a:cubicBezTo>
                  <a:pt x="41" y="10"/>
                  <a:pt x="41" y="13"/>
                  <a:pt x="40" y="14"/>
                </a:cubicBezTo>
                <a:lnTo>
                  <a:pt x="30" y="24"/>
                </a:lnTo>
                <a:close/>
                <a:moveTo>
                  <a:pt x="21" y="16"/>
                </a:moveTo>
                <a:cubicBezTo>
                  <a:pt x="16" y="16"/>
                  <a:pt x="13" y="12"/>
                  <a:pt x="13" y="8"/>
                </a:cubicBezTo>
                <a:cubicBezTo>
                  <a:pt x="13" y="4"/>
                  <a:pt x="16" y="0"/>
                  <a:pt x="21" y="0"/>
                </a:cubicBezTo>
                <a:cubicBezTo>
                  <a:pt x="25" y="0"/>
                  <a:pt x="29" y="4"/>
                  <a:pt x="29" y="8"/>
                </a:cubicBezTo>
                <a:cubicBezTo>
                  <a:pt x="29" y="12"/>
                  <a:pt x="25" y="16"/>
                  <a:pt x="21" y="16"/>
                </a:cubicBezTo>
                <a:close/>
              </a:path>
            </a:pathLst>
          </a:custGeom>
          <a:solidFill>
            <a:srgbClr val="4D78FF"/>
          </a:solidFill>
          <a:ln w="9525">
            <a:noFill/>
            <a:round/>
          </a:ln>
        </p:spPr>
        <p:txBody>
          <a:bodyPr vert="horz" wrap="square" lIns="121906" tIns="60953" rIns="121906" bIns="60953" numCol="1" anchor="t" anchorCtr="0" compatLnSpc="1"/>
          <a:lstStyle/>
          <a:p>
            <a:endParaRPr lang="en-US" sz="2400">
              <a:solidFill>
                <a:schemeClr val="tx1"/>
              </a:solidFill>
              <a:latin typeface="微软雅黑" panose="020B0503020204020204" charset="-122"/>
              <a:ea typeface="微软雅黑" panose="020B0503020204020204" charset="-122"/>
            </a:endParaRPr>
          </a:p>
        </p:txBody>
      </p:sp>
      <p:sp>
        <p:nvSpPr>
          <p:cNvPr id="31" name="Freeform 152"/>
          <p:cNvSpPr>
            <a:spLocks noEditPoints="1"/>
          </p:cNvSpPr>
          <p:nvPr/>
        </p:nvSpPr>
        <p:spPr bwMode="auto">
          <a:xfrm>
            <a:off x="4288901" y="1536167"/>
            <a:ext cx="529133" cy="489141"/>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rgbClr val="4D77FD"/>
          </a:solidFill>
          <a:ln w="9525">
            <a:noFill/>
            <a:round/>
          </a:ln>
        </p:spPr>
        <p:txBody>
          <a:bodyPr vert="horz" wrap="square" lIns="121906" tIns="60953" rIns="121906" bIns="60953" numCol="1" anchor="t" anchorCtr="0" compatLnSpc="1"/>
          <a:lstStyle/>
          <a:p>
            <a:endParaRPr lang="en-US" sz="2400">
              <a:solidFill>
                <a:schemeClr val="tx1"/>
              </a:solidFill>
              <a:latin typeface="微软雅黑" panose="020B0503020204020204" charset="-122"/>
              <a:ea typeface="微软雅黑" panose="020B0503020204020204" charset="-122"/>
            </a:endParaRPr>
          </a:p>
        </p:txBody>
      </p:sp>
      <p:grpSp>
        <p:nvGrpSpPr>
          <p:cNvPr id="15" name="组合 14"/>
          <p:cNvGrpSpPr/>
          <p:nvPr/>
        </p:nvGrpSpPr>
        <p:grpSpPr>
          <a:xfrm>
            <a:off x="1069340" y="1478280"/>
            <a:ext cx="3061970" cy="2253615"/>
            <a:chOff x="1704" y="2691"/>
            <a:chExt cx="4822" cy="3549"/>
          </a:xfrm>
        </p:grpSpPr>
        <p:sp>
          <p:nvSpPr>
            <p:cNvPr id="40" name="文本框 39"/>
            <p:cNvSpPr txBox="1">
              <a:spLocks noChangeArrowheads="1"/>
            </p:cNvSpPr>
            <p:nvPr/>
          </p:nvSpPr>
          <p:spPr bwMode="auto">
            <a:xfrm>
              <a:off x="1704" y="3477"/>
              <a:ext cx="4822" cy="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200" dirty="0">
                  <a:solidFill>
                    <a:srgbClr val="85898F"/>
                  </a:solidFill>
                  <a:latin typeface="微软雅黑" panose="020B0503020204020204" charset="-122"/>
                  <a:ea typeface="微软雅黑" panose="020B0503020204020204" charset="-122"/>
                  <a:sym typeface="+mn-ea"/>
                </a:rPr>
                <a:t>1</a:t>
              </a:r>
              <a:r>
                <a:rPr lang="zh-CN" altLang="en-US" sz="1200" dirty="0">
                  <a:solidFill>
                    <a:srgbClr val="85898F"/>
                  </a:solidFill>
                  <a:latin typeface="微软雅黑" panose="020B0503020204020204" charset="-122"/>
                  <a:ea typeface="微软雅黑" panose="020B0503020204020204" charset="-122"/>
                  <a:sym typeface="+mn-ea"/>
                </a:rPr>
                <a:t>、党的十九大报告提出“全面实施绩效管理”。</a:t>
              </a:r>
              <a:endParaRPr lang="zh-CN" altLang="en-US" sz="1200" dirty="0">
                <a:solidFill>
                  <a:srgbClr val="85898F"/>
                </a:solidFill>
                <a:latin typeface="微软雅黑" panose="020B0503020204020204" charset="-122"/>
                <a:ea typeface="微软雅黑" panose="020B0503020204020204" charset="-122"/>
                <a:sym typeface="+mn-ea"/>
              </a:endParaRPr>
            </a:p>
            <a:p>
              <a:r>
                <a:rPr lang="en-US" altLang="zh-CN" sz="1200" dirty="0">
                  <a:solidFill>
                    <a:srgbClr val="85898F"/>
                  </a:solidFill>
                  <a:latin typeface="微软雅黑" panose="020B0503020204020204" charset="-122"/>
                  <a:ea typeface="微软雅黑" panose="020B0503020204020204" charset="-122"/>
                  <a:sym typeface="+mn-ea"/>
                </a:rPr>
                <a:t>2</a:t>
              </a:r>
              <a:r>
                <a:rPr lang="zh-CN" altLang="en-US" sz="1200" dirty="0">
                  <a:solidFill>
                    <a:srgbClr val="85898F"/>
                  </a:solidFill>
                  <a:latin typeface="微软雅黑" panose="020B0503020204020204" charset="-122"/>
                  <a:ea typeface="微软雅黑" panose="020B0503020204020204" charset="-122"/>
                  <a:sym typeface="+mn-ea"/>
                </a:rPr>
                <a:t>、</a:t>
              </a:r>
              <a:r>
                <a:rPr lang="en-US" altLang="zh-CN" sz="1200" dirty="0">
                  <a:solidFill>
                    <a:srgbClr val="85898F"/>
                  </a:solidFill>
                  <a:latin typeface="微软雅黑" panose="020B0503020204020204" charset="-122"/>
                  <a:ea typeface="微软雅黑" panose="020B0503020204020204" charset="-122"/>
                  <a:sym typeface="+mn-ea"/>
                </a:rPr>
                <a:t>2018</a:t>
              </a:r>
              <a:r>
                <a:rPr lang="zh-CN" altLang="en-US" sz="1200" dirty="0">
                  <a:solidFill>
                    <a:srgbClr val="85898F"/>
                  </a:solidFill>
                  <a:latin typeface="微软雅黑" panose="020B0503020204020204" charset="-122"/>
                  <a:ea typeface="微软雅黑" panose="020B0503020204020204" charset="-122"/>
                  <a:sym typeface="+mn-ea"/>
                </a:rPr>
                <a:t>年</a:t>
              </a:r>
              <a:r>
                <a:rPr lang="en-US" altLang="zh-CN" sz="1200" dirty="0">
                  <a:solidFill>
                    <a:srgbClr val="85898F"/>
                  </a:solidFill>
                  <a:latin typeface="微软雅黑" panose="020B0503020204020204" charset="-122"/>
                  <a:ea typeface="微软雅黑" panose="020B0503020204020204" charset="-122"/>
                  <a:sym typeface="+mn-ea"/>
                </a:rPr>
                <a:t>9</a:t>
              </a:r>
              <a:r>
                <a:rPr lang="zh-CN" altLang="en-US" sz="1200" dirty="0">
                  <a:solidFill>
                    <a:srgbClr val="85898F"/>
                  </a:solidFill>
                  <a:latin typeface="微软雅黑" panose="020B0503020204020204" charset="-122"/>
                  <a:ea typeface="微软雅黑" panose="020B0503020204020204" charset="-122"/>
                  <a:sym typeface="+mn-ea"/>
                </a:rPr>
                <a:t>月党中央印发了</a:t>
              </a:r>
              <a:r>
                <a:rPr lang="en-US" altLang="zh-CN" sz="1200" dirty="0">
                  <a:solidFill>
                    <a:srgbClr val="85898F"/>
                  </a:solidFill>
                  <a:latin typeface="微软雅黑" panose="020B0503020204020204" charset="-122"/>
                  <a:ea typeface="微软雅黑" panose="020B0503020204020204" charset="-122"/>
                  <a:sym typeface="+mn-ea"/>
                </a:rPr>
                <a:t>《</a:t>
              </a:r>
              <a:r>
                <a:rPr lang="zh-CN" altLang="en-US" sz="1200" dirty="0">
                  <a:solidFill>
                    <a:srgbClr val="85898F"/>
                  </a:solidFill>
                  <a:latin typeface="微软雅黑" panose="020B0503020204020204" charset="-122"/>
                  <a:ea typeface="微软雅黑" panose="020B0503020204020204" charset="-122"/>
                  <a:sym typeface="+mn-ea"/>
                </a:rPr>
                <a:t>中共中央 国务院关于全面实施预算绩效管理的意见</a:t>
              </a:r>
              <a:r>
                <a:rPr lang="en-US" altLang="zh-CN" sz="1200" dirty="0">
                  <a:solidFill>
                    <a:srgbClr val="85898F"/>
                  </a:solidFill>
                  <a:latin typeface="微软雅黑" panose="020B0503020204020204" charset="-122"/>
                  <a:ea typeface="微软雅黑" panose="020B0503020204020204" charset="-122"/>
                  <a:sym typeface="+mn-ea"/>
                </a:rPr>
                <a:t>》</a:t>
              </a:r>
              <a:r>
                <a:rPr lang="zh-CN" altLang="en-US" sz="1200" dirty="0">
                  <a:solidFill>
                    <a:srgbClr val="85898F"/>
                  </a:solidFill>
                  <a:latin typeface="微软雅黑" panose="020B0503020204020204" charset="-122"/>
                  <a:ea typeface="微软雅黑" panose="020B0503020204020204" charset="-122"/>
                  <a:sym typeface="+mn-ea"/>
                </a:rPr>
                <a:t>（中发</a:t>
              </a:r>
              <a:r>
                <a:rPr lang="en-US" altLang="zh-CN" sz="1200" dirty="0">
                  <a:solidFill>
                    <a:srgbClr val="85898F"/>
                  </a:solidFill>
                  <a:latin typeface="微软雅黑" panose="020B0503020204020204" charset="-122"/>
                  <a:ea typeface="微软雅黑" panose="020B0503020204020204" charset="-122"/>
                  <a:sym typeface="+mn-ea"/>
                </a:rPr>
                <a:t>〔2018〕34</a:t>
              </a:r>
              <a:r>
                <a:rPr lang="zh-CN" altLang="en-US" sz="1200" dirty="0">
                  <a:solidFill>
                    <a:srgbClr val="85898F"/>
                  </a:solidFill>
                  <a:latin typeface="微软雅黑" panose="020B0503020204020204" charset="-122"/>
                  <a:ea typeface="微软雅黑" panose="020B0503020204020204" charset="-122"/>
                  <a:sym typeface="+mn-ea"/>
                </a:rPr>
                <a:t>号），明确提出要全面实施预算绩效管理的具体要求和实现路径。</a:t>
              </a:r>
              <a:endParaRPr lang="zh-CN" altLang="en-US" sz="1200" dirty="0">
                <a:solidFill>
                  <a:srgbClr val="85898F"/>
                </a:solidFill>
                <a:latin typeface="微软雅黑" panose="020B0503020204020204" charset="-122"/>
                <a:ea typeface="微软雅黑" panose="020B0503020204020204" charset="-122"/>
                <a:sym typeface="+mn-ea"/>
              </a:endParaRPr>
            </a:p>
            <a:p>
              <a:r>
                <a:rPr lang="en-US" altLang="zh-CN" sz="1200" dirty="0">
                  <a:solidFill>
                    <a:srgbClr val="85898F"/>
                  </a:solidFill>
                  <a:latin typeface="微软雅黑" panose="020B0503020204020204" charset="-122"/>
                  <a:ea typeface="微软雅黑" panose="020B0503020204020204" charset="-122"/>
                  <a:sym typeface="+mn-ea"/>
                </a:rPr>
                <a:t>3</a:t>
              </a:r>
              <a:r>
                <a:rPr lang="zh-CN" altLang="en-US" sz="1200" dirty="0">
                  <a:solidFill>
                    <a:srgbClr val="85898F"/>
                  </a:solidFill>
                  <a:latin typeface="微软雅黑" panose="020B0503020204020204" charset="-122"/>
                  <a:ea typeface="微软雅黑" panose="020B0503020204020204" charset="-122"/>
                  <a:sym typeface="+mn-ea"/>
                </a:rPr>
                <a:t>、</a:t>
              </a:r>
              <a:r>
                <a:rPr lang="en-US" altLang="zh-CN" sz="1200" dirty="0">
                  <a:solidFill>
                    <a:srgbClr val="85898F"/>
                  </a:solidFill>
                  <a:latin typeface="微软雅黑" panose="020B0503020204020204" charset="-122"/>
                  <a:ea typeface="微软雅黑" panose="020B0503020204020204" charset="-122"/>
                  <a:sym typeface="+mn-ea"/>
                </a:rPr>
                <a:t>2018</a:t>
              </a:r>
              <a:r>
                <a:rPr lang="zh-CN" altLang="en-US" sz="1200" dirty="0">
                  <a:solidFill>
                    <a:srgbClr val="85898F"/>
                  </a:solidFill>
                  <a:latin typeface="微软雅黑" panose="020B0503020204020204" charset="-122"/>
                  <a:ea typeface="微软雅黑" panose="020B0503020204020204" charset="-122"/>
                  <a:sym typeface="+mn-ea"/>
                </a:rPr>
                <a:t>年</a:t>
              </a:r>
              <a:r>
                <a:rPr lang="en-US" altLang="zh-CN" sz="1200" dirty="0">
                  <a:solidFill>
                    <a:srgbClr val="85898F"/>
                  </a:solidFill>
                  <a:latin typeface="微软雅黑" panose="020B0503020204020204" charset="-122"/>
                  <a:ea typeface="微软雅黑" panose="020B0503020204020204" charset="-122"/>
                  <a:sym typeface="+mn-ea"/>
                </a:rPr>
                <a:t>11</a:t>
              </a:r>
              <a:r>
                <a:rPr lang="zh-CN" altLang="en-US" sz="1200" dirty="0">
                  <a:solidFill>
                    <a:srgbClr val="85898F"/>
                  </a:solidFill>
                  <a:latin typeface="微软雅黑" panose="020B0503020204020204" charset="-122"/>
                  <a:ea typeface="微软雅黑" panose="020B0503020204020204" charset="-122"/>
                  <a:sym typeface="+mn-ea"/>
                </a:rPr>
                <a:t>月关于贯彻落实</a:t>
              </a:r>
              <a:r>
                <a:rPr lang="en-US" altLang="zh-CN" sz="1200" dirty="0">
                  <a:solidFill>
                    <a:srgbClr val="85898F"/>
                  </a:solidFill>
                  <a:latin typeface="微软雅黑" panose="020B0503020204020204" charset="-122"/>
                  <a:ea typeface="微软雅黑" panose="020B0503020204020204" charset="-122"/>
                  <a:sym typeface="+mn-ea"/>
                </a:rPr>
                <a:t>《</a:t>
              </a:r>
              <a:r>
                <a:rPr lang="zh-CN" altLang="en-US" sz="1200" dirty="0">
                  <a:solidFill>
                    <a:srgbClr val="85898F"/>
                  </a:solidFill>
                  <a:latin typeface="微软雅黑" panose="020B0503020204020204" charset="-122"/>
                  <a:ea typeface="微软雅黑" panose="020B0503020204020204" charset="-122"/>
                  <a:sym typeface="+mn-ea"/>
                </a:rPr>
                <a:t>中共中央国务院关于全面实施预算绩效管理的意见</a:t>
              </a:r>
              <a:r>
                <a:rPr lang="en-US" altLang="zh-CN" sz="1200" dirty="0">
                  <a:solidFill>
                    <a:srgbClr val="85898F"/>
                  </a:solidFill>
                  <a:latin typeface="微软雅黑" panose="020B0503020204020204" charset="-122"/>
                  <a:ea typeface="微软雅黑" panose="020B0503020204020204" charset="-122"/>
                  <a:sym typeface="+mn-ea"/>
                </a:rPr>
                <a:t>》</a:t>
              </a:r>
              <a:r>
                <a:rPr lang="zh-CN" altLang="en-US" sz="1200" dirty="0">
                  <a:solidFill>
                    <a:srgbClr val="85898F"/>
                  </a:solidFill>
                  <a:latin typeface="微软雅黑" panose="020B0503020204020204" charset="-122"/>
                  <a:ea typeface="微软雅黑" panose="020B0503020204020204" charset="-122"/>
                  <a:sym typeface="+mn-ea"/>
                </a:rPr>
                <a:t>（财预</a:t>
              </a:r>
              <a:r>
                <a:rPr lang="en-US" altLang="zh-CN" sz="1200" dirty="0">
                  <a:solidFill>
                    <a:srgbClr val="85898F"/>
                  </a:solidFill>
                  <a:latin typeface="微软雅黑" panose="020B0503020204020204" charset="-122"/>
                  <a:ea typeface="微软雅黑" panose="020B0503020204020204" charset="-122"/>
                  <a:sym typeface="+mn-ea"/>
                </a:rPr>
                <a:t>〔2018〕167</a:t>
              </a:r>
              <a:r>
                <a:rPr lang="zh-CN" altLang="en-US" sz="1200" dirty="0">
                  <a:solidFill>
                    <a:srgbClr val="85898F"/>
                  </a:solidFill>
                  <a:latin typeface="微软雅黑" panose="020B0503020204020204" charset="-122"/>
                  <a:ea typeface="微软雅黑" panose="020B0503020204020204" charset="-122"/>
                  <a:sym typeface="+mn-ea"/>
                </a:rPr>
                <a:t>号）的通知</a:t>
              </a:r>
              <a:endParaRPr lang="zh-CN" altLang="en-US" sz="1200" dirty="0">
                <a:solidFill>
                  <a:srgbClr val="85898F"/>
                </a:solidFill>
                <a:latin typeface="微软雅黑" panose="020B0503020204020204" charset="-122"/>
                <a:ea typeface="微软雅黑" panose="020B0503020204020204" charset="-122"/>
                <a:sym typeface="+mn-ea"/>
              </a:endParaRPr>
            </a:p>
          </p:txBody>
        </p:sp>
        <p:sp>
          <p:nvSpPr>
            <p:cNvPr id="41" name="文本框 40"/>
            <p:cNvSpPr txBox="1"/>
            <p:nvPr/>
          </p:nvSpPr>
          <p:spPr>
            <a:xfrm>
              <a:off x="1820" y="2691"/>
              <a:ext cx="4545" cy="533"/>
            </a:xfrm>
            <a:prstGeom prst="rect">
              <a:avLst/>
            </a:prstGeom>
            <a:noFill/>
          </p:spPr>
          <p:txBody>
            <a:bodyPr wrap="square">
              <a:spAutoFit/>
            </a:bodyPr>
            <a:lstStyle>
              <a:defPPr>
                <a:defRPr lang="zh-CN"/>
              </a:defPPr>
              <a:lvl1pPr fontAlgn="auto">
                <a:spcBef>
                  <a:spcPts val="0"/>
                </a:spcBef>
                <a:defRPr sz="1600" b="1">
                  <a:solidFill>
                    <a:schemeClr val="bg1"/>
                  </a:solidFill>
                  <a:latin typeface="微软雅黑" panose="020B0503020204020204" charset="-122"/>
                  <a:ea typeface="微软雅黑" panose="020B0503020204020204" charset="-122"/>
                </a:defRPr>
              </a:lvl1pPr>
            </a:lstStyle>
            <a:p>
              <a:r>
                <a:rPr lang="zh-CN" altLang="en-US" dirty="0"/>
                <a:t>全面实施阶段 </a:t>
              </a:r>
              <a:r>
                <a:rPr lang="en-US" altLang="x-none" dirty="0"/>
                <a:t>(2018- </a:t>
              </a:r>
              <a:r>
                <a:rPr lang="en-US" altLang="zh-CN" dirty="0"/>
                <a:t>2022</a:t>
              </a:r>
              <a:r>
                <a:rPr lang="zh-CN" altLang="en-US" dirty="0"/>
                <a:t>）</a:t>
              </a:r>
              <a:endParaRPr lang="en-US" altLang="zh-CN" dirty="0"/>
            </a:p>
          </p:txBody>
        </p:sp>
      </p:grpSp>
      <p:grpSp>
        <p:nvGrpSpPr>
          <p:cNvPr id="16" name="组合 15"/>
          <p:cNvGrpSpPr/>
          <p:nvPr/>
        </p:nvGrpSpPr>
        <p:grpSpPr>
          <a:xfrm>
            <a:off x="933127" y="4171257"/>
            <a:ext cx="3478530" cy="1699260"/>
            <a:chOff x="887" y="2691"/>
            <a:chExt cx="5478" cy="2676"/>
          </a:xfrm>
        </p:grpSpPr>
        <p:sp>
          <p:nvSpPr>
            <p:cNvPr id="18" name="文本框 17"/>
            <p:cNvSpPr txBox="1">
              <a:spLocks noChangeArrowheads="1"/>
            </p:cNvSpPr>
            <p:nvPr/>
          </p:nvSpPr>
          <p:spPr bwMode="auto">
            <a:xfrm>
              <a:off x="1102" y="3477"/>
              <a:ext cx="5263"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solidFill>
                    <a:srgbClr val="85898F"/>
                  </a:solidFill>
                  <a:latin typeface="微软雅黑" panose="020B0503020204020204" charset="-122"/>
                  <a:ea typeface="微软雅黑" panose="020B0503020204020204" charset="-122"/>
                  <a:sym typeface="+mn-ea"/>
                </a:rPr>
                <a:t>以</a:t>
              </a:r>
              <a:r>
                <a:rPr lang="en-US" altLang="zh-CN" sz="1200" dirty="0">
                  <a:solidFill>
                    <a:srgbClr val="85898F"/>
                  </a:solidFill>
                  <a:latin typeface="微软雅黑" panose="020B0503020204020204" charset="-122"/>
                  <a:ea typeface="微软雅黑" panose="020B0503020204020204" charset="-122"/>
                  <a:sym typeface="+mn-ea"/>
                </a:rPr>
                <a:t>2010</a:t>
              </a:r>
              <a:r>
                <a:rPr lang="zh-CN" altLang="en-US" sz="1200" dirty="0">
                  <a:solidFill>
                    <a:srgbClr val="85898F"/>
                  </a:solidFill>
                  <a:latin typeface="微软雅黑" panose="020B0503020204020204" charset="-122"/>
                  <a:ea typeface="微软雅黑" panose="020B0503020204020204" charset="-122"/>
                  <a:sym typeface="+mn-ea"/>
                </a:rPr>
                <a:t>年财政部在预算司下设立预算绩效管理处为起始，后续陆续出台</a:t>
              </a:r>
              <a:r>
                <a:rPr lang="en-US" altLang="zh-CN" sz="1200" dirty="0">
                  <a:solidFill>
                    <a:srgbClr val="85898F"/>
                  </a:solidFill>
                  <a:latin typeface="微软雅黑" panose="020B0503020204020204" charset="-122"/>
                  <a:ea typeface="微软雅黑" panose="020B0503020204020204" charset="-122"/>
                  <a:sym typeface="+mn-ea"/>
                </a:rPr>
                <a:t>《</a:t>
              </a:r>
              <a:r>
                <a:rPr lang="zh-CN" altLang="en-US" sz="1200" dirty="0">
                  <a:solidFill>
                    <a:srgbClr val="85898F"/>
                  </a:solidFill>
                  <a:latin typeface="微软雅黑" panose="020B0503020204020204" charset="-122"/>
                  <a:ea typeface="微软雅黑" panose="020B0503020204020204" charset="-122"/>
                  <a:sym typeface="+mn-ea"/>
                </a:rPr>
                <a:t>关于推进预算绩效管理的指导意见</a:t>
              </a:r>
              <a:r>
                <a:rPr lang="en-US" altLang="zh-CN" sz="1200" dirty="0">
                  <a:solidFill>
                    <a:srgbClr val="85898F"/>
                  </a:solidFill>
                  <a:latin typeface="微软雅黑" panose="020B0503020204020204" charset="-122"/>
                  <a:ea typeface="微软雅黑" panose="020B0503020204020204" charset="-122"/>
                  <a:sym typeface="+mn-ea"/>
                </a:rPr>
                <a:t>》</a:t>
              </a:r>
              <a:r>
                <a:rPr lang="zh-CN" altLang="en-US" sz="1200" dirty="0">
                  <a:solidFill>
                    <a:srgbClr val="85898F"/>
                  </a:solidFill>
                  <a:latin typeface="微软雅黑" panose="020B0503020204020204" charset="-122"/>
                  <a:ea typeface="微软雅黑" panose="020B0503020204020204" charset="-122"/>
                  <a:sym typeface="+mn-ea"/>
                </a:rPr>
                <a:t>、</a:t>
              </a:r>
              <a:r>
                <a:rPr lang="en-US" altLang="zh-CN" sz="1200" dirty="0">
                  <a:solidFill>
                    <a:srgbClr val="85898F"/>
                  </a:solidFill>
                  <a:latin typeface="微软雅黑" panose="020B0503020204020204" charset="-122"/>
                  <a:ea typeface="微软雅黑" panose="020B0503020204020204" charset="-122"/>
                  <a:sym typeface="+mn-ea"/>
                </a:rPr>
                <a:t>《</a:t>
              </a:r>
              <a:r>
                <a:rPr lang="zh-CN" altLang="en-US" sz="1200" dirty="0">
                  <a:solidFill>
                    <a:srgbClr val="85898F"/>
                  </a:solidFill>
                  <a:latin typeface="微软雅黑" panose="020B0503020204020204" charset="-122"/>
                  <a:ea typeface="微软雅黑" panose="020B0503020204020204" charset="-122"/>
                  <a:sym typeface="+mn-ea"/>
                </a:rPr>
                <a:t>预算绩效管理工作规划（</a:t>
              </a:r>
              <a:r>
                <a:rPr lang="en-US" altLang="zh-CN" sz="1200" dirty="0">
                  <a:solidFill>
                    <a:srgbClr val="85898F"/>
                  </a:solidFill>
                  <a:latin typeface="微软雅黑" panose="020B0503020204020204" charset="-122"/>
                  <a:ea typeface="微软雅黑" panose="020B0503020204020204" charset="-122"/>
                  <a:sym typeface="+mn-ea"/>
                </a:rPr>
                <a:t>2012-2015</a:t>
              </a:r>
              <a:r>
                <a:rPr lang="zh-CN" altLang="en-US" sz="1200" dirty="0">
                  <a:solidFill>
                    <a:srgbClr val="85898F"/>
                  </a:solidFill>
                  <a:latin typeface="微软雅黑" panose="020B0503020204020204" charset="-122"/>
                  <a:ea typeface="微软雅黑" panose="020B0503020204020204" charset="-122"/>
                  <a:sym typeface="+mn-ea"/>
                </a:rPr>
                <a:t>年）</a:t>
              </a:r>
              <a:r>
                <a:rPr lang="en-US" altLang="zh-CN" sz="1200" dirty="0">
                  <a:solidFill>
                    <a:srgbClr val="85898F"/>
                  </a:solidFill>
                  <a:latin typeface="微软雅黑" panose="020B0503020204020204" charset="-122"/>
                  <a:ea typeface="微软雅黑" panose="020B0503020204020204" charset="-122"/>
                  <a:sym typeface="+mn-ea"/>
                </a:rPr>
                <a:t>》</a:t>
              </a:r>
              <a:r>
                <a:rPr lang="zh-CN" altLang="en-US" sz="1200" dirty="0">
                  <a:solidFill>
                    <a:srgbClr val="85898F"/>
                  </a:solidFill>
                  <a:latin typeface="微软雅黑" panose="020B0503020204020204" charset="-122"/>
                  <a:ea typeface="微软雅黑" panose="020B0503020204020204" charset="-122"/>
                  <a:sym typeface="+mn-ea"/>
                </a:rPr>
                <a:t>等指导性文件。工作布局从绩效评价转向全过程预算绩效管理。如：河北、上海。</a:t>
              </a:r>
              <a:endParaRPr lang="zh-CN" altLang="en-US" sz="1200" dirty="0">
                <a:solidFill>
                  <a:srgbClr val="85898F"/>
                </a:solidFill>
                <a:latin typeface="微软雅黑" panose="020B0503020204020204" charset="-122"/>
                <a:ea typeface="微软雅黑" panose="020B0503020204020204" charset="-122"/>
                <a:sym typeface="+mn-ea"/>
              </a:endParaRPr>
            </a:p>
          </p:txBody>
        </p:sp>
        <p:sp>
          <p:nvSpPr>
            <p:cNvPr id="19" name="文本框 18"/>
            <p:cNvSpPr txBox="1"/>
            <p:nvPr/>
          </p:nvSpPr>
          <p:spPr>
            <a:xfrm>
              <a:off x="887" y="2691"/>
              <a:ext cx="5478" cy="533"/>
            </a:xfrm>
            <a:prstGeom prst="rect">
              <a:avLst/>
            </a:prstGeom>
            <a:noFill/>
          </p:spPr>
          <p:txBody>
            <a:bodyPr wrap="square">
              <a:spAutoFit/>
            </a:bodyPr>
            <a:lstStyle>
              <a:defPPr>
                <a:defRPr lang="zh-CN"/>
              </a:defPPr>
              <a:lvl1pPr fontAlgn="auto">
                <a:spcBef>
                  <a:spcPts val="0"/>
                </a:spcBef>
                <a:defRPr sz="1600" b="1">
                  <a:solidFill>
                    <a:schemeClr val="bg1"/>
                  </a:solidFill>
                  <a:latin typeface="微软雅黑" panose="020B0503020204020204" charset="-122"/>
                  <a:ea typeface="微软雅黑" panose="020B0503020204020204" charset="-122"/>
                </a:defRPr>
              </a:lvl1pPr>
            </a:lstStyle>
            <a:p>
              <a:pPr algn="r"/>
              <a:r>
                <a:rPr lang="zh-CN" altLang="en-US" dirty="0"/>
                <a:t>中央规划、初步统筹 </a:t>
              </a:r>
              <a:r>
                <a:rPr lang="en-US" altLang="zh-CN" dirty="0"/>
                <a:t>(2010-2014</a:t>
              </a:r>
              <a:r>
                <a:rPr lang="zh-CN" altLang="en-US" dirty="0"/>
                <a:t>年）</a:t>
              </a:r>
              <a:endParaRPr lang="zh-CN" altLang="en-US" dirty="0"/>
            </a:p>
          </p:txBody>
        </p:sp>
      </p:grpSp>
      <p:grpSp>
        <p:nvGrpSpPr>
          <p:cNvPr id="23" name="组合 22"/>
          <p:cNvGrpSpPr/>
          <p:nvPr/>
        </p:nvGrpSpPr>
        <p:grpSpPr>
          <a:xfrm>
            <a:off x="8051165" y="4340225"/>
            <a:ext cx="3472180" cy="1133475"/>
            <a:chOff x="12679" y="6835"/>
            <a:chExt cx="5468" cy="1785"/>
          </a:xfrm>
        </p:grpSpPr>
        <p:sp>
          <p:nvSpPr>
            <p:cNvPr id="20" name="文本框 19"/>
            <p:cNvSpPr txBox="1">
              <a:spLocks noChangeArrowheads="1"/>
            </p:cNvSpPr>
            <p:nvPr/>
          </p:nvSpPr>
          <p:spPr bwMode="auto">
            <a:xfrm>
              <a:off x="12805" y="7602"/>
              <a:ext cx="5143"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r>
                <a:rPr lang="en-US" altLang="zh-CN" sz="1200" dirty="0">
                  <a:solidFill>
                    <a:srgbClr val="85898F"/>
                  </a:solidFill>
                  <a:latin typeface="微软雅黑" panose="020B0503020204020204" charset="-122"/>
                  <a:ea typeface="微软雅黑" panose="020B0503020204020204" charset="-122"/>
                  <a:sym typeface="+mn-ea"/>
                </a:rPr>
                <a:t>2003</a:t>
              </a:r>
              <a:r>
                <a:rPr lang="zh-CN" altLang="en-US" sz="1200" dirty="0">
                  <a:solidFill>
                    <a:srgbClr val="85898F"/>
                  </a:solidFill>
                  <a:latin typeface="微软雅黑" panose="020B0503020204020204" charset="-122"/>
                  <a:ea typeface="微软雅黑" panose="020B0503020204020204" charset="-122"/>
                  <a:sym typeface="+mn-ea"/>
                </a:rPr>
                <a:t>年起，海南、广东、浙江等省率先开展财政支出绩效评价试点，各地逐步形成了具有地方特色的绩效评价体系。</a:t>
              </a:r>
              <a:endParaRPr lang="zh-CN" altLang="en-US" sz="1200" dirty="0">
                <a:solidFill>
                  <a:srgbClr val="85898F"/>
                </a:solidFill>
                <a:latin typeface="微软雅黑" panose="020B0503020204020204" charset="-122"/>
                <a:ea typeface="微软雅黑" panose="020B0503020204020204" charset="-122"/>
                <a:sym typeface="+mn-ea"/>
              </a:endParaRPr>
            </a:p>
          </p:txBody>
        </p:sp>
        <p:sp>
          <p:nvSpPr>
            <p:cNvPr id="22" name="文本框 21"/>
            <p:cNvSpPr txBox="1"/>
            <p:nvPr/>
          </p:nvSpPr>
          <p:spPr>
            <a:xfrm>
              <a:off x="12679" y="6835"/>
              <a:ext cx="5468" cy="533"/>
            </a:xfrm>
            <a:prstGeom prst="rect">
              <a:avLst/>
            </a:prstGeom>
            <a:noFill/>
          </p:spPr>
          <p:txBody>
            <a:bodyPr wrap="square">
              <a:spAutoFit/>
            </a:bodyPr>
            <a:lstStyle/>
            <a:p>
              <a:pPr algn="l" fontAlgn="auto">
                <a:spcBef>
                  <a:spcPts val="0"/>
                </a:spcBef>
              </a:pPr>
              <a:r>
                <a:rPr lang="zh-CN" altLang="en-US" sz="1600" b="1" dirty="0">
                  <a:solidFill>
                    <a:schemeClr val="bg1"/>
                  </a:solidFill>
                  <a:latin typeface="微软雅黑" panose="020B0503020204020204" charset="-122"/>
                  <a:ea typeface="微软雅黑" panose="020B0503020204020204" charset="-122"/>
                  <a:sym typeface="Arial" panose="020B0604020202020204" pitchFamily="34" charset="0"/>
                </a:rPr>
                <a:t>各地自发、百花齐放 </a:t>
              </a:r>
              <a:r>
                <a:rPr lang="en-US" altLang="zh-CN" sz="1600" b="1" dirty="0">
                  <a:solidFill>
                    <a:schemeClr val="bg1"/>
                  </a:solidFill>
                  <a:latin typeface="微软雅黑" panose="020B0503020204020204" charset="-122"/>
                  <a:ea typeface="微软雅黑" panose="020B0503020204020204" charset="-122"/>
                  <a:sym typeface="Arial" panose="020B0604020202020204" pitchFamily="34" charset="0"/>
                </a:rPr>
                <a:t>(2003-2009</a:t>
              </a:r>
              <a:r>
                <a:rPr lang="zh-CN" altLang="en-US" sz="1600" b="1" dirty="0">
                  <a:solidFill>
                    <a:schemeClr val="bg1"/>
                  </a:solidFill>
                  <a:latin typeface="微软雅黑" panose="020B0503020204020204" charset="-122"/>
                  <a:ea typeface="微软雅黑" panose="020B0503020204020204" charset="-122"/>
                  <a:sym typeface="Arial" panose="020B0604020202020204" pitchFamily="34" charset="0"/>
                </a:rPr>
                <a:t>年）</a:t>
              </a:r>
              <a:endParaRPr lang="zh-CN" altLang="en-US" sz="1600" b="1" dirty="0">
                <a:solidFill>
                  <a:schemeClr val="bg1"/>
                </a:solidFill>
                <a:latin typeface="微软雅黑" panose="020B0503020204020204" charset="-122"/>
                <a:ea typeface="微软雅黑" panose="020B0503020204020204" charset="-122"/>
                <a:sym typeface="Arial" panose="020B0604020202020204" pitchFamily="34" charset="0"/>
              </a:endParaRPr>
            </a:p>
          </p:txBody>
        </p:sp>
      </p:grpSp>
      <p:grpSp>
        <p:nvGrpSpPr>
          <p:cNvPr id="24" name="组合 23"/>
          <p:cNvGrpSpPr/>
          <p:nvPr/>
        </p:nvGrpSpPr>
        <p:grpSpPr>
          <a:xfrm>
            <a:off x="8016875" y="2319655"/>
            <a:ext cx="3380105" cy="1502410"/>
            <a:chOff x="12679" y="6835"/>
            <a:chExt cx="5323" cy="2366"/>
          </a:xfrm>
        </p:grpSpPr>
        <p:sp>
          <p:nvSpPr>
            <p:cNvPr id="26" name="文本框 25"/>
            <p:cNvSpPr txBox="1">
              <a:spLocks noChangeArrowheads="1"/>
            </p:cNvSpPr>
            <p:nvPr/>
          </p:nvSpPr>
          <p:spPr bwMode="auto">
            <a:xfrm>
              <a:off x="12679" y="7602"/>
              <a:ext cx="5323"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r>
                <a:rPr lang="zh-CN" altLang="en-US" sz="1200" dirty="0">
                  <a:solidFill>
                    <a:srgbClr val="85898F"/>
                  </a:solidFill>
                  <a:latin typeface="微软雅黑" panose="020B0503020204020204" charset="-122"/>
                  <a:ea typeface="微软雅黑" panose="020B0503020204020204" charset="-122"/>
                  <a:sym typeface="+mn-ea"/>
                </a:rPr>
                <a:t>以</a:t>
              </a:r>
              <a:r>
                <a:rPr lang="en-US" altLang="zh-CN" sz="1200" dirty="0">
                  <a:solidFill>
                    <a:srgbClr val="85898F"/>
                  </a:solidFill>
                  <a:latin typeface="微软雅黑" panose="020B0503020204020204" charset="-122"/>
                  <a:ea typeface="微软雅黑" panose="020B0503020204020204" charset="-122"/>
                  <a:sym typeface="+mn-ea"/>
                </a:rPr>
                <a:t>2014</a:t>
              </a:r>
              <a:r>
                <a:rPr lang="zh-CN" altLang="en-US" sz="1200" dirty="0">
                  <a:solidFill>
                    <a:srgbClr val="85898F"/>
                  </a:solidFill>
                  <a:latin typeface="微软雅黑" panose="020B0503020204020204" charset="-122"/>
                  <a:ea typeface="微软雅黑" panose="020B0503020204020204" charset="-122"/>
                  <a:sym typeface="+mn-ea"/>
                </a:rPr>
                <a:t>年新预算法出台为标志，进入依法实施新阶段，总则中开篇即明确了绩效原则，第十二条明确规定：各级预算应当遵循统筹兼顾、勤俭节约、量力而行、讲求绩效和收支平衡的原则（</a:t>
              </a:r>
              <a:r>
                <a:rPr lang="en-US" altLang="zh-CN" sz="1200" dirty="0">
                  <a:solidFill>
                    <a:srgbClr val="85898F"/>
                  </a:solidFill>
                  <a:latin typeface="微软雅黑" panose="020B0503020204020204" charset="-122"/>
                  <a:ea typeface="微软雅黑" panose="020B0503020204020204" charset="-122"/>
                  <a:sym typeface="+mn-ea"/>
                </a:rPr>
                <a:t>6</a:t>
              </a:r>
              <a:r>
                <a:rPr lang="zh-CN" altLang="en-US" sz="1200" dirty="0">
                  <a:solidFill>
                    <a:srgbClr val="85898F"/>
                  </a:solidFill>
                  <a:latin typeface="微软雅黑" panose="020B0503020204020204" charset="-122"/>
                  <a:ea typeface="微软雅黑" panose="020B0503020204020204" charset="-122"/>
                  <a:sym typeface="+mn-ea"/>
                </a:rPr>
                <a:t>处）</a:t>
              </a:r>
              <a:endParaRPr lang="zh-CN" altLang="es-ES" sz="1200" dirty="0">
                <a:solidFill>
                  <a:srgbClr val="85898F"/>
                </a:solidFill>
                <a:latin typeface="微软雅黑" panose="020B0503020204020204" charset="-122"/>
                <a:ea typeface="微软雅黑" panose="020B0503020204020204" charset="-122"/>
                <a:sym typeface="Arial" panose="020B0604020202020204" pitchFamily="34" charset="0"/>
              </a:endParaRPr>
            </a:p>
          </p:txBody>
        </p:sp>
        <p:sp>
          <p:nvSpPr>
            <p:cNvPr id="27" name="文本框 26"/>
            <p:cNvSpPr txBox="1"/>
            <p:nvPr/>
          </p:nvSpPr>
          <p:spPr>
            <a:xfrm>
              <a:off x="12679" y="6835"/>
              <a:ext cx="5323" cy="533"/>
            </a:xfrm>
            <a:prstGeom prst="rect">
              <a:avLst/>
            </a:prstGeom>
            <a:noFill/>
          </p:spPr>
          <p:txBody>
            <a:bodyPr wrap="square">
              <a:spAutoFit/>
            </a:bodyPr>
            <a:lstStyle>
              <a:defPPr>
                <a:defRPr lang="zh-CN"/>
              </a:defPPr>
              <a:lvl1pPr fontAlgn="auto">
                <a:spcBef>
                  <a:spcPts val="0"/>
                </a:spcBef>
                <a:defRPr sz="1600" b="1">
                  <a:solidFill>
                    <a:schemeClr val="bg1"/>
                  </a:solidFill>
                  <a:latin typeface="微软雅黑" panose="020B0503020204020204" charset="-122"/>
                  <a:ea typeface="微软雅黑" panose="020B0503020204020204" charset="-122"/>
                </a:defRPr>
              </a:lvl1pPr>
            </a:lstStyle>
            <a:p>
              <a:r>
                <a:rPr lang="zh-CN" altLang="en-US" dirty="0">
                  <a:sym typeface="Arial" panose="020B0604020202020204" pitchFamily="34" charset="0"/>
                </a:rPr>
                <a:t>依法实施、科学提升 （</a:t>
              </a:r>
              <a:r>
                <a:rPr lang="en-US" altLang="zh-CN" dirty="0">
                  <a:sym typeface="Arial" panose="020B0604020202020204" pitchFamily="34" charset="0"/>
                </a:rPr>
                <a:t>2014-2017</a:t>
              </a:r>
              <a:r>
                <a:rPr lang="zh-CN" altLang="en-US" dirty="0">
                  <a:sym typeface="Arial" panose="020B0604020202020204" pitchFamily="34" charset="0"/>
                </a:rPr>
                <a:t>）</a:t>
              </a:r>
              <a:endParaRPr lang="zh-CN" altLang="en-US" dirty="0">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animEffect transition="in" filter="fade">
                                      <p:cBhvr>
                                        <p:cTn id="69" dur="500"/>
                                        <p:tgtEl>
                                          <p:spTgt spid="11"/>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500" fill="hold"/>
                                        <p:tgtEl>
                                          <p:spTgt spid="6"/>
                                        </p:tgtEl>
                                        <p:attrNameLst>
                                          <p:attrName>ppt_w</p:attrName>
                                        </p:attrNameLst>
                                      </p:cBhvr>
                                      <p:tavLst>
                                        <p:tav tm="0">
                                          <p:val>
                                            <p:fltVal val="0"/>
                                          </p:val>
                                        </p:tav>
                                        <p:tav tm="100000">
                                          <p:val>
                                            <p:strVal val="#ppt_w"/>
                                          </p:val>
                                        </p:tav>
                                      </p:tavLst>
                                    </p:anim>
                                    <p:anim calcmode="lin" valueType="num">
                                      <p:cBhvr>
                                        <p:cTn id="86" dur="500" fill="hold"/>
                                        <p:tgtEl>
                                          <p:spTgt spid="6"/>
                                        </p:tgtEl>
                                        <p:attrNameLst>
                                          <p:attrName>ppt_h</p:attrName>
                                        </p:attrNameLst>
                                      </p:cBhvr>
                                      <p:tavLst>
                                        <p:tav tm="0">
                                          <p:val>
                                            <p:fltVal val="0"/>
                                          </p:val>
                                        </p:tav>
                                        <p:tav tm="100000">
                                          <p:val>
                                            <p:strVal val="#ppt_h"/>
                                          </p:val>
                                        </p:tav>
                                      </p:tavLst>
                                    </p:anim>
                                    <p:animEffect transition="in" filter="fade">
                                      <p:cBhvr>
                                        <p:cTn id="87" dur="500"/>
                                        <p:tgtEl>
                                          <p:spTgt spid="6"/>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500" fill="hold"/>
                                        <p:tgtEl>
                                          <p:spTgt spid="12"/>
                                        </p:tgtEl>
                                        <p:attrNameLst>
                                          <p:attrName>ppt_w</p:attrName>
                                        </p:attrNameLst>
                                      </p:cBhvr>
                                      <p:tavLst>
                                        <p:tav tm="0">
                                          <p:val>
                                            <p:fltVal val="0"/>
                                          </p:val>
                                        </p:tav>
                                        <p:tav tm="100000">
                                          <p:val>
                                            <p:strVal val="#ppt_w"/>
                                          </p:val>
                                        </p:tav>
                                      </p:tavLst>
                                    </p:anim>
                                    <p:anim calcmode="lin" valueType="num">
                                      <p:cBhvr>
                                        <p:cTn id="92" dur="500" fill="hold"/>
                                        <p:tgtEl>
                                          <p:spTgt spid="12"/>
                                        </p:tgtEl>
                                        <p:attrNameLst>
                                          <p:attrName>ppt_h</p:attrName>
                                        </p:attrNameLst>
                                      </p:cBhvr>
                                      <p:tavLst>
                                        <p:tav tm="0">
                                          <p:val>
                                            <p:fltVal val="0"/>
                                          </p:val>
                                        </p:tav>
                                        <p:tav tm="100000">
                                          <p:val>
                                            <p:strVal val="#ppt_h"/>
                                          </p:val>
                                        </p:tav>
                                      </p:tavLst>
                                    </p:anim>
                                    <p:animEffect transition="in" filter="fade">
                                      <p:cBhvr>
                                        <p:cTn id="93" dur="500"/>
                                        <p:tgtEl>
                                          <p:spTgt spid="12"/>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Effect transition="in" filter="fade">
                                      <p:cBhvr>
                                        <p:cTn id="99" dur="500"/>
                                        <p:tgtEl>
                                          <p:spTgt spid="14"/>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animEffect transition="in" filter="fade">
                                      <p:cBhvr>
                                        <p:cTn id="10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p:bldP spid="10" grpId="0"/>
      <p:bldP spid="11" grpId="0"/>
      <p:bldP spid="12" grpId="0"/>
      <p:bldP spid="13" grpId="0"/>
      <p:bldP spid="14" grpId="0"/>
      <p:bldP spid="17" grpId="0"/>
      <p:bldP spid="21" grpId="0"/>
      <p:bldP spid="25" grpId="0" bldLvl="0" animBg="1"/>
      <p:bldP spid="28" grpId="0" bldLvl="0" animBg="1"/>
      <p:bldP spid="29" grpId="0" bldLvl="0" animBg="1"/>
      <p:bldP spid="30" grpId="0" bldLvl="0" animBg="1"/>
      <p:bldP spid="31"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237252" y="1192592"/>
            <a:ext cx="2773847" cy="457419"/>
          </a:xfrm>
          <a:prstGeom prst="rect">
            <a:avLst/>
          </a:prstGeom>
        </p:spPr>
        <p:txBody>
          <a:bodyPr/>
          <a:lstStyle/>
          <a:p>
            <a:pPr algn="ctr">
              <a:spcBef>
                <a:spcPct val="0"/>
              </a:spcBef>
            </a:pPr>
            <a:r>
              <a:rPr lang="zh-CN" altLang="en-US" sz="3200" dirty="0">
                <a:solidFill>
                  <a:schemeClr val="bg1"/>
                </a:solidFill>
                <a:latin typeface="微软雅黑" panose="020B0503020204020204" charset="-122"/>
                <a:ea typeface="微软雅黑" panose="020B0503020204020204" charset="-122"/>
              </a:rPr>
              <a:t>主要解决困难</a:t>
            </a:r>
            <a:endParaRPr lang="zh-CN" altLang="en-US" sz="3200" dirty="0">
              <a:solidFill>
                <a:schemeClr val="bg1"/>
              </a:solidFill>
              <a:latin typeface="微软雅黑" panose="020B0503020204020204" charset="-122"/>
              <a:ea typeface="微软雅黑" panose="020B0503020204020204" charset="-122"/>
            </a:endParaRPr>
          </a:p>
        </p:txBody>
      </p:sp>
      <p:cxnSp>
        <p:nvCxnSpPr>
          <p:cNvPr id="3" name="直线连接符 10"/>
          <p:cNvCxnSpPr/>
          <p:nvPr/>
        </p:nvCxnSpPr>
        <p:spPr>
          <a:xfrm>
            <a:off x="446559" y="1849964"/>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线连接符 10"/>
          <p:cNvCxnSpPr/>
          <p:nvPr/>
        </p:nvCxnSpPr>
        <p:spPr>
          <a:xfrm>
            <a:off x="434203" y="1192592"/>
            <a:ext cx="23552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3317897" y="2982849"/>
            <a:ext cx="1279649" cy="400110"/>
          </a:xfrm>
          <a:prstGeom prst="rect">
            <a:avLst/>
          </a:prstGeom>
          <a:noFill/>
        </p:spPr>
        <p:txBody>
          <a:bodyPr wrap="square" rtlCol="0">
            <a:spAutoFit/>
          </a:bodyPr>
          <a:lstStyle/>
          <a:p>
            <a:r>
              <a:rPr lang="zh-CN" altLang="en-US" sz="2000" b="1" dirty="0">
                <a:solidFill>
                  <a:schemeClr val="bg1"/>
                </a:solidFill>
              </a:rPr>
              <a:t>财务部门</a:t>
            </a:r>
            <a:endParaRPr lang="zh-CN" altLang="en-US" sz="2000" b="1" dirty="0">
              <a:solidFill>
                <a:schemeClr val="bg1"/>
              </a:solidFill>
            </a:endParaRPr>
          </a:p>
        </p:txBody>
      </p:sp>
      <p:sp>
        <p:nvSpPr>
          <p:cNvPr id="21" name="左大括号 20"/>
          <p:cNvSpPr/>
          <p:nvPr/>
        </p:nvSpPr>
        <p:spPr>
          <a:xfrm>
            <a:off x="4597546" y="1467203"/>
            <a:ext cx="478760" cy="353867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solidFill>
                <a:schemeClr val="bg1"/>
              </a:solidFill>
            </a:endParaRPr>
          </a:p>
        </p:txBody>
      </p:sp>
      <p:sp>
        <p:nvSpPr>
          <p:cNvPr id="22" name="文本框 21"/>
          <p:cNvSpPr txBox="1"/>
          <p:nvPr/>
        </p:nvSpPr>
        <p:spPr>
          <a:xfrm>
            <a:off x="5124429" y="1297927"/>
            <a:ext cx="6703310" cy="369332"/>
          </a:xfrm>
          <a:prstGeom prst="rect">
            <a:avLst/>
          </a:prstGeom>
          <a:noFill/>
        </p:spPr>
        <p:txBody>
          <a:bodyPr wrap="square" rtlCol="0">
            <a:spAutoFit/>
          </a:bodyPr>
          <a:lstStyle/>
          <a:p>
            <a:r>
              <a:rPr lang="en-US" altLang="zh-CN" dirty="0">
                <a:solidFill>
                  <a:schemeClr val="bg1"/>
                </a:solidFill>
              </a:rPr>
              <a:t>1</a:t>
            </a:r>
            <a:r>
              <a:rPr lang="zh-CN" altLang="en-US" dirty="0">
                <a:solidFill>
                  <a:schemeClr val="bg1"/>
                </a:solidFill>
              </a:rPr>
              <a:t>、各种单据处理能够自动生成凭证，减少凭证制作</a:t>
            </a:r>
            <a:endParaRPr lang="zh-CN" altLang="en-US" dirty="0">
              <a:solidFill>
                <a:schemeClr val="bg1"/>
              </a:solidFill>
            </a:endParaRPr>
          </a:p>
        </p:txBody>
      </p:sp>
      <p:sp>
        <p:nvSpPr>
          <p:cNvPr id="23" name="文本框 22"/>
          <p:cNvSpPr txBox="1"/>
          <p:nvPr/>
        </p:nvSpPr>
        <p:spPr>
          <a:xfrm>
            <a:off x="5124429" y="1730774"/>
            <a:ext cx="6703310" cy="369332"/>
          </a:xfrm>
          <a:prstGeom prst="rect">
            <a:avLst/>
          </a:prstGeom>
          <a:noFill/>
        </p:spPr>
        <p:txBody>
          <a:bodyPr wrap="square" rtlCol="0">
            <a:spAutoFit/>
          </a:bodyPr>
          <a:lstStyle/>
          <a:p>
            <a:r>
              <a:rPr lang="en-US" altLang="zh-CN" dirty="0">
                <a:solidFill>
                  <a:schemeClr val="bg1"/>
                </a:solidFill>
              </a:rPr>
              <a:t>2</a:t>
            </a:r>
            <a:r>
              <a:rPr lang="zh-CN" altLang="en-US" dirty="0">
                <a:solidFill>
                  <a:schemeClr val="bg1"/>
                </a:solidFill>
              </a:rPr>
              <a:t>、出纳支付处理完自动生成日记账（银行日记账和现金日记账）</a:t>
            </a:r>
            <a:endParaRPr lang="zh-CN" altLang="en-US" dirty="0">
              <a:solidFill>
                <a:schemeClr val="bg1"/>
              </a:solidFill>
            </a:endParaRPr>
          </a:p>
        </p:txBody>
      </p:sp>
      <p:sp>
        <p:nvSpPr>
          <p:cNvPr id="24" name="文本框 23"/>
          <p:cNvSpPr txBox="1"/>
          <p:nvPr/>
        </p:nvSpPr>
        <p:spPr>
          <a:xfrm>
            <a:off x="5124429" y="2163622"/>
            <a:ext cx="6703310" cy="369332"/>
          </a:xfrm>
          <a:prstGeom prst="rect">
            <a:avLst/>
          </a:prstGeom>
          <a:noFill/>
        </p:spPr>
        <p:txBody>
          <a:bodyPr wrap="square" rtlCol="0">
            <a:spAutoFit/>
          </a:bodyPr>
          <a:lstStyle/>
          <a:p>
            <a:r>
              <a:rPr lang="en-US" altLang="zh-CN" dirty="0">
                <a:solidFill>
                  <a:schemeClr val="bg1"/>
                </a:solidFill>
              </a:rPr>
              <a:t>3</a:t>
            </a:r>
            <a:r>
              <a:rPr lang="zh-CN" altLang="en-US" dirty="0">
                <a:solidFill>
                  <a:schemeClr val="bg1"/>
                </a:solidFill>
              </a:rPr>
              <a:t>、每个凭证记录都可以往回查询到单据处理过程</a:t>
            </a:r>
            <a:endParaRPr lang="zh-CN" altLang="en-US" dirty="0">
              <a:solidFill>
                <a:schemeClr val="bg1"/>
              </a:solidFill>
            </a:endParaRPr>
          </a:p>
        </p:txBody>
      </p:sp>
      <p:sp>
        <p:nvSpPr>
          <p:cNvPr id="11" name="文本框 10"/>
          <p:cNvSpPr txBox="1"/>
          <p:nvPr/>
        </p:nvSpPr>
        <p:spPr>
          <a:xfrm>
            <a:off x="794175" y="149492"/>
            <a:ext cx="2185214" cy="492443"/>
          </a:xfrm>
          <a:prstGeom prst="rect">
            <a:avLst/>
          </a:prstGeom>
          <a:noFill/>
        </p:spPr>
        <p:txBody>
          <a:bodyPr wrap="none" rtlCol="0">
            <a:spAutoFit/>
          </a:bodyPr>
          <a:lstStyle/>
          <a:p>
            <a:r>
              <a:rPr lang="zh-CN" altLang="en-US" sz="2600" b="1" noProof="1" smtClean="0">
                <a:solidFill>
                  <a:schemeClr val="tx2"/>
                </a:solidFill>
                <a:latin typeface="微软雅黑" panose="020B0503020204020204" charset="-122"/>
                <a:ea typeface="微软雅黑" panose="020B0503020204020204" charset="-122"/>
                <a:cs typeface="+mj-cs"/>
                <a:sym typeface="+mn-ea"/>
              </a:rPr>
              <a:t>核算决算系统</a:t>
            </a:r>
            <a:endParaRPr lang="zh-CN" altLang="en-US" sz="2600" b="1" noProof="1">
              <a:solidFill>
                <a:schemeClr val="tx2"/>
              </a:solidFill>
              <a:latin typeface="微软雅黑" panose="020B0503020204020204" charset="-122"/>
              <a:ea typeface="微软雅黑" panose="020B0503020204020204" charset="-122"/>
              <a:cs typeface="+mj-cs"/>
              <a:sym typeface="+mn-ea"/>
            </a:endParaRPr>
          </a:p>
        </p:txBody>
      </p:sp>
      <p:sp>
        <p:nvSpPr>
          <p:cNvPr id="37" name="文本框 36"/>
          <p:cNvSpPr txBox="1"/>
          <p:nvPr/>
        </p:nvSpPr>
        <p:spPr>
          <a:xfrm>
            <a:off x="5124429" y="2586329"/>
            <a:ext cx="6703310" cy="369332"/>
          </a:xfrm>
          <a:prstGeom prst="rect">
            <a:avLst/>
          </a:prstGeom>
          <a:noFill/>
        </p:spPr>
        <p:txBody>
          <a:bodyPr wrap="square" rtlCol="0">
            <a:spAutoFit/>
          </a:bodyPr>
          <a:lstStyle/>
          <a:p>
            <a:r>
              <a:rPr lang="en-US" altLang="zh-CN" dirty="0">
                <a:solidFill>
                  <a:schemeClr val="bg1"/>
                </a:solidFill>
              </a:rPr>
              <a:t>4</a:t>
            </a:r>
            <a:r>
              <a:rPr lang="zh-CN" altLang="en-US" dirty="0">
                <a:solidFill>
                  <a:schemeClr val="bg1"/>
                </a:solidFill>
              </a:rPr>
              <a:t>、在凭证生成时可以自动进行多种维度进行辅助账的登记</a:t>
            </a:r>
            <a:endParaRPr lang="zh-CN" altLang="en-US" dirty="0">
              <a:solidFill>
                <a:schemeClr val="bg1"/>
              </a:solidFill>
            </a:endParaRPr>
          </a:p>
        </p:txBody>
      </p:sp>
      <p:sp>
        <p:nvSpPr>
          <p:cNvPr id="39" name="文本框 38"/>
          <p:cNvSpPr txBox="1"/>
          <p:nvPr/>
        </p:nvSpPr>
        <p:spPr>
          <a:xfrm>
            <a:off x="5138814" y="3007104"/>
            <a:ext cx="6703310" cy="369332"/>
          </a:xfrm>
          <a:prstGeom prst="rect">
            <a:avLst/>
          </a:prstGeom>
          <a:noFill/>
        </p:spPr>
        <p:txBody>
          <a:bodyPr wrap="square" rtlCol="0">
            <a:spAutoFit/>
          </a:bodyPr>
          <a:lstStyle/>
          <a:p>
            <a:r>
              <a:rPr lang="en-US" altLang="zh-CN" dirty="0">
                <a:solidFill>
                  <a:schemeClr val="bg1"/>
                </a:solidFill>
              </a:rPr>
              <a:t>5</a:t>
            </a:r>
            <a:r>
              <a:rPr lang="zh-CN" altLang="en-US" dirty="0">
                <a:solidFill>
                  <a:schemeClr val="bg1"/>
                </a:solidFill>
              </a:rPr>
              <a:t>、各种账表可以进行穿透的查询</a:t>
            </a:r>
            <a:endParaRPr lang="zh-CN" altLang="en-US" dirty="0">
              <a:solidFill>
                <a:schemeClr val="bg1"/>
              </a:solidFill>
            </a:endParaRPr>
          </a:p>
        </p:txBody>
      </p:sp>
      <p:sp>
        <p:nvSpPr>
          <p:cNvPr id="40" name="文本框 39"/>
          <p:cNvSpPr txBox="1"/>
          <p:nvPr/>
        </p:nvSpPr>
        <p:spPr>
          <a:xfrm>
            <a:off x="5138814" y="3454028"/>
            <a:ext cx="6703310" cy="369332"/>
          </a:xfrm>
          <a:prstGeom prst="rect">
            <a:avLst/>
          </a:prstGeom>
          <a:noFill/>
        </p:spPr>
        <p:txBody>
          <a:bodyPr wrap="square" rtlCol="0">
            <a:spAutoFit/>
          </a:bodyPr>
          <a:lstStyle/>
          <a:p>
            <a:r>
              <a:rPr lang="en-US" altLang="zh-CN" dirty="0">
                <a:solidFill>
                  <a:schemeClr val="bg1"/>
                </a:solidFill>
              </a:rPr>
              <a:t>6</a:t>
            </a:r>
            <a:r>
              <a:rPr lang="zh-CN" altLang="en-US" dirty="0">
                <a:solidFill>
                  <a:schemeClr val="bg1"/>
                </a:solidFill>
              </a:rPr>
              <a:t>、提供自定义的账表分析</a:t>
            </a:r>
            <a:endParaRPr lang="zh-CN" altLang="en-US" dirty="0">
              <a:solidFill>
                <a:schemeClr val="bg1"/>
              </a:solidFill>
            </a:endParaRPr>
          </a:p>
        </p:txBody>
      </p:sp>
      <p:sp>
        <p:nvSpPr>
          <p:cNvPr id="25" name="文本框 24"/>
          <p:cNvSpPr txBox="1"/>
          <p:nvPr/>
        </p:nvSpPr>
        <p:spPr>
          <a:xfrm>
            <a:off x="5138814" y="3850586"/>
            <a:ext cx="6703310" cy="369332"/>
          </a:xfrm>
          <a:prstGeom prst="rect">
            <a:avLst/>
          </a:prstGeom>
          <a:noFill/>
        </p:spPr>
        <p:txBody>
          <a:bodyPr wrap="square" rtlCol="0">
            <a:spAutoFit/>
          </a:bodyPr>
          <a:lstStyle/>
          <a:p>
            <a:r>
              <a:rPr lang="en-US" altLang="zh-CN" dirty="0">
                <a:solidFill>
                  <a:schemeClr val="bg1"/>
                </a:solidFill>
              </a:rPr>
              <a:t>7</a:t>
            </a:r>
            <a:r>
              <a:rPr lang="zh-CN" altLang="en-US" dirty="0">
                <a:solidFill>
                  <a:schemeClr val="bg1"/>
                </a:solidFill>
              </a:rPr>
              <a:t>、自动生成决算报表</a:t>
            </a:r>
            <a:endParaRPr lang="zh-CN" altLang="en-US" dirty="0">
              <a:solidFill>
                <a:schemeClr val="bg1"/>
              </a:solidFill>
            </a:endParaRPr>
          </a:p>
        </p:txBody>
      </p:sp>
      <p:sp>
        <p:nvSpPr>
          <p:cNvPr id="26" name="文本框 25"/>
          <p:cNvSpPr txBox="1"/>
          <p:nvPr/>
        </p:nvSpPr>
        <p:spPr>
          <a:xfrm>
            <a:off x="5138814" y="4283434"/>
            <a:ext cx="6703310" cy="369332"/>
          </a:xfrm>
          <a:prstGeom prst="rect">
            <a:avLst/>
          </a:prstGeom>
          <a:noFill/>
        </p:spPr>
        <p:txBody>
          <a:bodyPr wrap="square" rtlCol="0">
            <a:spAutoFit/>
          </a:bodyPr>
          <a:lstStyle/>
          <a:p>
            <a:r>
              <a:rPr lang="en-US" altLang="zh-CN" dirty="0">
                <a:solidFill>
                  <a:schemeClr val="bg1"/>
                </a:solidFill>
              </a:rPr>
              <a:t>8</a:t>
            </a:r>
            <a:r>
              <a:rPr lang="zh-CN" altLang="en-US" dirty="0">
                <a:solidFill>
                  <a:schemeClr val="bg1"/>
                </a:solidFill>
              </a:rPr>
              <a:t>、一个系统中可以进行多套账管理；</a:t>
            </a:r>
            <a:endParaRPr lang="zh-CN" altLang="en-US" dirty="0">
              <a:solidFill>
                <a:schemeClr val="bg1"/>
              </a:solidFill>
            </a:endParaRPr>
          </a:p>
        </p:txBody>
      </p:sp>
      <p:sp>
        <p:nvSpPr>
          <p:cNvPr id="30" name="文本框 29"/>
          <p:cNvSpPr txBox="1"/>
          <p:nvPr/>
        </p:nvSpPr>
        <p:spPr>
          <a:xfrm>
            <a:off x="5138814" y="4703564"/>
            <a:ext cx="6703310" cy="369332"/>
          </a:xfrm>
          <a:prstGeom prst="rect">
            <a:avLst/>
          </a:prstGeom>
          <a:noFill/>
        </p:spPr>
        <p:txBody>
          <a:bodyPr wrap="square" rtlCol="0">
            <a:spAutoFit/>
          </a:bodyPr>
          <a:lstStyle/>
          <a:p>
            <a:r>
              <a:rPr lang="en-US" altLang="zh-CN" dirty="0">
                <a:solidFill>
                  <a:schemeClr val="bg1"/>
                </a:solidFill>
              </a:rPr>
              <a:t>9</a:t>
            </a:r>
            <a:r>
              <a:rPr lang="zh-CN" altLang="en-US" dirty="0">
                <a:solidFill>
                  <a:schemeClr val="bg1"/>
                </a:solidFill>
              </a:rPr>
              <a:t>、对于负责多个单位集中核算的财务能够自由切换；</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dirty="0" err="1">
                <a:solidFill>
                  <a:schemeClr val="tx2"/>
                </a:solidFill>
                <a:sym typeface="+mn-ea"/>
              </a:rPr>
              <a:t>出纳处理</a:t>
            </a:r>
            <a:endParaRPr lang="zh-CN" altLang="en-US" dirty="0">
              <a:solidFill>
                <a:schemeClr val="tx2"/>
              </a:solidFill>
              <a:sym typeface="+mn-ea"/>
            </a:endParaRPr>
          </a:p>
        </p:txBody>
      </p:sp>
      <p:pic>
        <p:nvPicPr>
          <p:cNvPr id="3" name="图片 2"/>
          <p:cNvPicPr>
            <a:picLocks noChangeAspect="1"/>
          </p:cNvPicPr>
          <p:nvPr/>
        </p:nvPicPr>
        <p:blipFill>
          <a:blip r:embed="rId1" cstate="print"/>
          <a:stretch>
            <a:fillRect/>
          </a:stretch>
        </p:blipFill>
        <p:spPr>
          <a:xfrm>
            <a:off x="1436915" y="624973"/>
            <a:ext cx="9461694" cy="61428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a:solidFill>
                  <a:schemeClr val="tx2"/>
                </a:solidFill>
                <a:sym typeface="+mn-ea"/>
              </a:rPr>
              <a:t>会计做账</a:t>
            </a:r>
            <a:endParaRPr lang="zh-CN" altLang="en-US">
              <a:solidFill>
                <a:schemeClr val="tx2"/>
              </a:solidFill>
              <a:sym typeface="+mn-ea"/>
            </a:endParaRPr>
          </a:p>
        </p:txBody>
      </p:sp>
      <p:sp>
        <p:nvSpPr>
          <p:cNvPr id="19" name="文本框 18"/>
          <p:cNvSpPr txBox="1"/>
          <p:nvPr/>
        </p:nvSpPr>
        <p:spPr>
          <a:xfrm>
            <a:off x="5816892" y="0"/>
            <a:ext cx="309880" cy="521970"/>
          </a:xfrm>
          <a:prstGeom prst="rect">
            <a:avLst/>
          </a:prstGeom>
          <a:noFill/>
        </p:spPr>
        <p:txBody>
          <a:bodyPr wrap="none" rtlCol="0">
            <a:spAutoFit/>
          </a:bodyPr>
          <a:lstStyle/>
          <a:p>
            <a:pPr algn="ctr"/>
            <a:endParaRPr lang="zh-CN" altLang="en-US" sz="2800" dirty="0">
              <a:solidFill>
                <a:schemeClr val="bg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cstate="print"/>
          <a:stretch>
            <a:fillRect/>
          </a:stretch>
        </p:blipFill>
        <p:spPr>
          <a:xfrm>
            <a:off x="1532709" y="624973"/>
            <a:ext cx="9418151" cy="61146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a:solidFill>
                  <a:schemeClr val="tx2"/>
                </a:solidFill>
                <a:sym typeface="+mn-ea"/>
              </a:rPr>
              <a:t>会计报表</a:t>
            </a:r>
            <a:endParaRPr lang="zh-CN" altLang="en-US">
              <a:solidFill>
                <a:schemeClr val="tx2"/>
              </a:solidFill>
              <a:sym typeface="+mn-ea"/>
            </a:endParaRPr>
          </a:p>
        </p:txBody>
      </p:sp>
      <p:sp>
        <p:nvSpPr>
          <p:cNvPr id="19" name="文本框 18"/>
          <p:cNvSpPr txBox="1"/>
          <p:nvPr/>
        </p:nvSpPr>
        <p:spPr>
          <a:xfrm>
            <a:off x="5832801" y="0"/>
            <a:ext cx="309880" cy="521970"/>
          </a:xfrm>
          <a:prstGeom prst="rect">
            <a:avLst/>
          </a:prstGeom>
          <a:noFill/>
        </p:spPr>
        <p:txBody>
          <a:bodyPr wrap="none" rtlCol="0">
            <a:spAutoFit/>
          </a:bodyPr>
          <a:lstStyle/>
          <a:p>
            <a:pPr algn="ctr"/>
            <a:endParaRPr lang="zh-CN" altLang="en-US" sz="2800" dirty="0">
              <a:solidFill>
                <a:schemeClr val="bg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cstate="print"/>
          <a:stretch>
            <a:fillRect/>
          </a:stretch>
        </p:blipFill>
        <p:spPr>
          <a:xfrm>
            <a:off x="1680754" y="624973"/>
            <a:ext cx="9331066" cy="60580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a:solidFill>
                  <a:schemeClr val="tx2"/>
                </a:solidFill>
                <a:sym typeface="+mn-ea"/>
              </a:rPr>
              <a:t>帐簿查询</a:t>
            </a:r>
            <a:endParaRPr lang="zh-CN" altLang="en-US">
              <a:solidFill>
                <a:schemeClr val="tx2"/>
              </a:solidFill>
              <a:sym typeface="+mn-ea"/>
            </a:endParaRPr>
          </a:p>
        </p:txBody>
      </p:sp>
      <p:sp>
        <p:nvSpPr>
          <p:cNvPr id="19" name="文本框 18"/>
          <p:cNvSpPr txBox="1"/>
          <p:nvPr/>
        </p:nvSpPr>
        <p:spPr>
          <a:xfrm>
            <a:off x="5856651" y="0"/>
            <a:ext cx="309880" cy="521970"/>
          </a:xfrm>
          <a:prstGeom prst="rect">
            <a:avLst/>
          </a:prstGeom>
          <a:noFill/>
        </p:spPr>
        <p:txBody>
          <a:bodyPr wrap="none" rtlCol="0">
            <a:spAutoFit/>
          </a:bodyPr>
          <a:lstStyle/>
          <a:p>
            <a:pPr algn="ctr"/>
            <a:endParaRPr lang="zh-CN" altLang="en-US" sz="2800" dirty="0">
              <a:solidFill>
                <a:schemeClr val="bg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cstate="print"/>
          <a:stretch>
            <a:fillRect/>
          </a:stretch>
        </p:blipFill>
        <p:spPr>
          <a:xfrm>
            <a:off x="1532709" y="624973"/>
            <a:ext cx="9479111" cy="61541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a:solidFill>
                  <a:schemeClr val="tx2"/>
                </a:solidFill>
                <a:sym typeface="+mn-ea"/>
              </a:rPr>
              <a:t>工会账套</a:t>
            </a:r>
            <a:endParaRPr lang="zh-CN" altLang="en-US">
              <a:solidFill>
                <a:schemeClr val="tx2"/>
              </a:solidFill>
              <a:sym typeface="+mn-ea"/>
            </a:endParaRPr>
          </a:p>
        </p:txBody>
      </p:sp>
      <p:sp>
        <p:nvSpPr>
          <p:cNvPr id="19" name="文本框 18"/>
          <p:cNvSpPr txBox="1"/>
          <p:nvPr/>
        </p:nvSpPr>
        <p:spPr>
          <a:xfrm>
            <a:off x="5858923" y="-47708"/>
            <a:ext cx="309880" cy="521970"/>
          </a:xfrm>
          <a:prstGeom prst="rect">
            <a:avLst/>
          </a:prstGeom>
          <a:noFill/>
        </p:spPr>
        <p:txBody>
          <a:bodyPr wrap="none" rtlCol="0">
            <a:spAutoFit/>
          </a:bodyPr>
          <a:lstStyle/>
          <a:p>
            <a:pPr algn="ctr"/>
            <a:endParaRPr lang="zh-CN" altLang="en-US" sz="2800" dirty="0">
              <a:solidFill>
                <a:schemeClr val="bg1"/>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cstate="print"/>
          <a:stretch>
            <a:fillRect/>
          </a:stretch>
        </p:blipFill>
        <p:spPr>
          <a:xfrm>
            <a:off x="134850" y="1534553"/>
            <a:ext cx="5247047" cy="4324938"/>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nvPicPr>
        <p:blipFill>
          <a:blip r:embed="rId2" cstate="print"/>
          <a:stretch>
            <a:fillRect/>
          </a:stretch>
        </p:blipFill>
        <p:spPr>
          <a:xfrm>
            <a:off x="489330" y="1212452"/>
            <a:ext cx="7587806" cy="4926288"/>
          </a:xfrm>
          <a:prstGeom prst="rect">
            <a:avLst/>
          </a:prstGeom>
          <a:effectLst>
            <a:outerShdw blurRad="63500" sx="102000" sy="102000" algn="ctr" rotWithShape="0">
              <a:prstClr val="black">
                <a:alpha val="40000"/>
              </a:prstClr>
            </a:outerShdw>
          </a:effectLst>
        </p:spPr>
      </p:pic>
      <p:pic>
        <p:nvPicPr>
          <p:cNvPr id="6" name="图片 5"/>
          <p:cNvPicPr>
            <a:picLocks noChangeAspect="1"/>
          </p:cNvPicPr>
          <p:nvPr/>
        </p:nvPicPr>
        <p:blipFill>
          <a:blip r:embed="rId3" cstate="print"/>
          <a:stretch>
            <a:fillRect/>
          </a:stretch>
        </p:blipFill>
        <p:spPr>
          <a:xfrm>
            <a:off x="1000802" y="936589"/>
            <a:ext cx="8278799" cy="5374907"/>
          </a:xfrm>
          <a:prstGeom prst="rect">
            <a:avLst/>
          </a:prstGeom>
          <a:effectLst>
            <a:outerShdw blurRad="63500" sx="102000" sy="102000" algn="ctr" rotWithShape="0">
              <a:prstClr val="black">
                <a:alpha val="40000"/>
              </a:prstClr>
            </a:outerShdw>
          </a:effectLst>
        </p:spPr>
      </p:pic>
      <p:pic>
        <p:nvPicPr>
          <p:cNvPr id="8" name="图片 7"/>
          <p:cNvPicPr>
            <a:picLocks noChangeAspect="1"/>
          </p:cNvPicPr>
          <p:nvPr/>
        </p:nvPicPr>
        <p:blipFill>
          <a:blip r:embed="rId4" cstate="print"/>
          <a:stretch>
            <a:fillRect/>
          </a:stretch>
        </p:blipFill>
        <p:spPr>
          <a:xfrm>
            <a:off x="2110064" y="546504"/>
            <a:ext cx="9428555" cy="6121371"/>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20089" y="36195"/>
            <a:ext cx="11598431" cy="582295"/>
          </a:xfrm>
        </p:spPr>
        <p:txBody>
          <a:bodyPr/>
          <a:lstStyle/>
          <a:p>
            <a:pPr algn="l"/>
            <a:r>
              <a:rPr lang="zh-CN" altLang="en-US" dirty="0">
                <a:sym typeface="+mn-ea"/>
              </a:rPr>
              <a:t>开展预算管理信息化建设的实施路径</a:t>
            </a:r>
            <a:r>
              <a:rPr lang="en-US" altLang="zh-CN" dirty="0"/>
              <a:t>——</a:t>
            </a:r>
            <a:r>
              <a:rPr lang="zh-CN" altLang="en-US" dirty="0"/>
              <a:t>打通单位端与财政端</a:t>
            </a:r>
            <a:endParaRPr lang="zh-CN" altLang="en-US" dirty="0"/>
          </a:p>
        </p:txBody>
      </p:sp>
      <p:sp>
        <p:nvSpPr>
          <p:cNvPr id="2" name="MH_Other_1"/>
          <p:cNvSpPr/>
          <p:nvPr>
            <p:custDataLst>
              <p:tags r:id="rId1"/>
            </p:custDataLst>
          </p:nvPr>
        </p:nvSpPr>
        <p:spPr>
          <a:xfrm rot="3558848" flipH="1">
            <a:off x="5955447" y="2675125"/>
            <a:ext cx="1647431" cy="1518136"/>
          </a:xfrm>
          <a:custGeom>
            <a:avLst/>
            <a:gdLst>
              <a:gd name="connsiteX0" fmla="*/ 3114346 w 3960440"/>
              <a:gd name="connsiteY0" fmla="*/ 3384376 h 3384376"/>
              <a:gd name="connsiteX1" fmla="*/ 2228160 w 3960440"/>
              <a:gd name="connsiteY1" fmla="*/ 2538282 h 3384376"/>
              <a:gd name="connsiteX2" fmla="*/ 2485035 w 3960440"/>
              <a:gd name="connsiteY2" fmla="*/ 2538282 h 3384376"/>
              <a:gd name="connsiteX3" fmla="*/ 1262564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0-1" fmla="*/ 1851783 w 3960440"/>
              <a:gd name="connsiteY0-2" fmla="*/ 391155 h 3384376"/>
              <a:gd name="connsiteX1-3" fmla="*/ 1178440 w 3960440"/>
              <a:gd name="connsiteY1-4" fmla="*/ 3384376 h 3384376"/>
              <a:gd name="connsiteX2-5" fmla="*/ 0 w 3960440"/>
              <a:gd name="connsiteY2-6" fmla="*/ 3384376 h 3384376"/>
              <a:gd name="connsiteX3-7" fmla="*/ 112781 w 3960440"/>
              <a:gd name="connsiteY3-8" fmla="*/ 1986193 h 3384376"/>
              <a:gd name="connsiteX4-9" fmla="*/ 1851782 w 3960440"/>
              <a:gd name="connsiteY4-10" fmla="*/ 391155 h 3384376"/>
              <a:gd name="connsiteX5-11" fmla="*/ 1851783 w 3960440"/>
              <a:gd name="connsiteY5-12" fmla="*/ 391155 h 3384376"/>
              <a:gd name="connsiteX0-13" fmla="*/ 1851783 w 3960440"/>
              <a:gd name="connsiteY0-14" fmla="*/ 391155 h 3384376"/>
              <a:gd name="connsiteX1-15" fmla="*/ 1178440 w 3960440"/>
              <a:gd name="connsiteY1-16" fmla="*/ 3384376 h 3384376"/>
              <a:gd name="connsiteX2-17" fmla="*/ 0 w 3960440"/>
              <a:gd name="connsiteY2-18" fmla="*/ 3384376 h 3384376"/>
              <a:gd name="connsiteX3-19" fmla="*/ 1262563 w 3960440"/>
              <a:gd name="connsiteY3-20" fmla="*/ 0 h 3384376"/>
              <a:gd name="connsiteX4-21" fmla="*/ 2441003 w 3960440"/>
              <a:gd name="connsiteY4-22" fmla="*/ 0 h 3384376"/>
              <a:gd name="connsiteX5-23" fmla="*/ 3663474 w 3960440"/>
              <a:gd name="connsiteY5-24" fmla="*/ 2538282 h 3384376"/>
              <a:gd name="connsiteX6-25" fmla="*/ 3920348 w 3960440"/>
              <a:gd name="connsiteY6-26" fmla="*/ 2538282 h 3384376"/>
              <a:gd name="connsiteX7-27" fmla="*/ 3114346 w 3960440"/>
              <a:gd name="connsiteY7-28" fmla="*/ 3384376 h 3384376"/>
              <a:gd name="connsiteX8" fmla="*/ 2228160 w 3960440"/>
              <a:gd name="connsiteY8" fmla="*/ 2538282 h 3384376"/>
              <a:gd name="connsiteX9" fmla="*/ 2485035 w 3960440"/>
              <a:gd name="connsiteY9" fmla="*/ 2538282 h 3384376"/>
              <a:gd name="connsiteX10" fmla="*/ 1262564 w 3960440"/>
              <a:gd name="connsiteY10" fmla="*/ 0 h 3384376"/>
              <a:gd name="connsiteX0-29" fmla="*/ 3131660 w 3937662"/>
              <a:gd name="connsiteY0-30" fmla="*/ 3385291 h 3385291"/>
              <a:gd name="connsiteX1-31" fmla="*/ 2245474 w 3937662"/>
              <a:gd name="connsiteY1-32" fmla="*/ 2539197 h 3385291"/>
              <a:gd name="connsiteX2-33" fmla="*/ 2502349 w 3937662"/>
              <a:gd name="connsiteY2-34" fmla="*/ 2539197 h 3385291"/>
              <a:gd name="connsiteX3-35" fmla="*/ 1279878 w 3937662"/>
              <a:gd name="connsiteY3-36" fmla="*/ 915 h 3385291"/>
              <a:gd name="connsiteX4-37" fmla="*/ 2458317 w 3937662"/>
              <a:gd name="connsiteY4-38" fmla="*/ 915 h 3385291"/>
              <a:gd name="connsiteX5-39" fmla="*/ 3680788 w 3937662"/>
              <a:gd name="connsiteY5-40" fmla="*/ 2539197 h 3385291"/>
              <a:gd name="connsiteX6-41" fmla="*/ 3937662 w 3937662"/>
              <a:gd name="connsiteY6-42" fmla="*/ 2539197 h 3385291"/>
              <a:gd name="connsiteX7-43" fmla="*/ 3131660 w 3937662"/>
              <a:gd name="connsiteY7-44" fmla="*/ 3385291 h 3385291"/>
              <a:gd name="connsiteX0-45" fmla="*/ 1869097 w 3937662"/>
              <a:gd name="connsiteY0-46" fmla="*/ 392070 h 3385291"/>
              <a:gd name="connsiteX1-47" fmla="*/ 1195754 w 3937662"/>
              <a:gd name="connsiteY1-48" fmla="*/ 3385291 h 3385291"/>
              <a:gd name="connsiteX2-49" fmla="*/ 17314 w 3937662"/>
              <a:gd name="connsiteY2-50" fmla="*/ 3385291 h 3385291"/>
              <a:gd name="connsiteX3-51" fmla="*/ 130095 w 3937662"/>
              <a:gd name="connsiteY3-52" fmla="*/ 1987108 h 3385291"/>
              <a:gd name="connsiteX4-53" fmla="*/ 1869096 w 3937662"/>
              <a:gd name="connsiteY4-54" fmla="*/ 392070 h 3385291"/>
              <a:gd name="connsiteX5-55" fmla="*/ 1869097 w 3937662"/>
              <a:gd name="connsiteY5-56" fmla="*/ 392070 h 3385291"/>
              <a:gd name="connsiteX0-57" fmla="*/ 1869097 w 3937662"/>
              <a:gd name="connsiteY0-58" fmla="*/ 392070 h 3385291"/>
              <a:gd name="connsiteX1-59" fmla="*/ 0 w 3937662"/>
              <a:gd name="connsiteY1-60" fmla="*/ 3385291 h 3385291"/>
              <a:gd name="connsiteX2-61" fmla="*/ 17314 w 3937662"/>
              <a:gd name="connsiteY2-62" fmla="*/ 3385291 h 3385291"/>
              <a:gd name="connsiteX3-63" fmla="*/ 1279877 w 3937662"/>
              <a:gd name="connsiteY3-64" fmla="*/ 915 h 3385291"/>
              <a:gd name="connsiteX4-65" fmla="*/ 2458317 w 3937662"/>
              <a:gd name="connsiteY4-66" fmla="*/ 915 h 3385291"/>
              <a:gd name="connsiteX5-67" fmla="*/ 3680788 w 3937662"/>
              <a:gd name="connsiteY5-68" fmla="*/ 2539197 h 3385291"/>
              <a:gd name="connsiteX6-69" fmla="*/ 3937662 w 3937662"/>
              <a:gd name="connsiteY6-70" fmla="*/ 2539197 h 3385291"/>
              <a:gd name="connsiteX7-71" fmla="*/ 3131660 w 3937662"/>
              <a:gd name="connsiteY7-72" fmla="*/ 3385291 h 3385291"/>
              <a:gd name="connsiteX8-73" fmla="*/ 2245474 w 3937662"/>
              <a:gd name="connsiteY8-74" fmla="*/ 2539197 h 3385291"/>
              <a:gd name="connsiteX9-75" fmla="*/ 2502349 w 3937662"/>
              <a:gd name="connsiteY9-76" fmla="*/ 2539197 h 3385291"/>
              <a:gd name="connsiteX10-77" fmla="*/ 1279878 w 3937662"/>
              <a:gd name="connsiteY10-78" fmla="*/ 915 h 3385291"/>
              <a:gd name="connsiteX0-79" fmla="*/ 3145728 w 3951730"/>
              <a:gd name="connsiteY0-80" fmla="*/ 3385291 h 3385291"/>
              <a:gd name="connsiteX1-81" fmla="*/ 2259542 w 3951730"/>
              <a:gd name="connsiteY1-82" fmla="*/ 2539197 h 3385291"/>
              <a:gd name="connsiteX2-83" fmla="*/ 2516417 w 3951730"/>
              <a:gd name="connsiteY2-84" fmla="*/ 2539197 h 3385291"/>
              <a:gd name="connsiteX3-85" fmla="*/ 1293946 w 3951730"/>
              <a:gd name="connsiteY3-86" fmla="*/ 915 h 3385291"/>
              <a:gd name="connsiteX4-87" fmla="*/ 2472385 w 3951730"/>
              <a:gd name="connsiteY4-88" fmla="*/ 915 h 3385291"/>
              <a:gd name="connsiteX5-89" fmla="*/ 3694856 w 3951730"/>
              <a:gd name="connsiteY5-90" fmla="*/ 2539197 h 3385291"/>
              <a:gd name="connsiteX6-91" fmla="*/ 3951730 w 3951730"/>
              <a:gd name="connsiteY6-92" fmla="*/ 2539197 h 3385291"/>
              <a:gd name="connsiteX7-93" fmla="*/ 3145728 w 3951730"/>
              <a:gd name="connsiteY7-94" fmla="*/ 3385291 h 3385291"/>
              <a:gd name="connsiteX0-95" fmla="*/ 1883165 w 3951730"/>
              <a:gd name="connsiteY0-96" fmla="*/ 392070 h 3385291"/>
              <a:gd name="connsiteX1-97" fmla="*/ 0 w 3951730"/>
              <a:gd name="connsiteY1-98" fmla="*/ 3343088 h 3385291"/>
              <a:gd name="connsiteX2-99" fmla="*/ 31382 w 3951730"/>
              <a:gd name="connsiteY2-100" fmla="*/ 3385291 h 3385291"/>
              <a:gd name="connsiteX3-101" fmla="*/ 144163 w 3951730"/>
              <a:gd name="connsiteY3-102" fmla="*/ 1987108 h 3385291"/>
              <a:gd name="connsiteX4-103" fmla="*/ 1883164 w 3951730"/>
              <a:gd name="connsiteY4-104" fmla="*/ 392070 h 3385291"/>
              <a:gd name="connsiteX5-105" fmla="*/ 1883165 w 3951730"/>
              <a:gd name="connsiteY5-106" fmla="*/ 392070 h 3385291"/>
              <a:gd name="connsiteX0-107" fmla="*/ 1883165 w 3951730"/>
              <a:gd name="connsiteY0-108" fmla="*/ 392070 h 3385291"/>
              <a:gd name="connsiteX1-109" fmla="*/ 14068 w 3951730"/>
              <a:gd name="connsiteY1-110" fmla="*/ 3385291 h 3385291"/>
              <a:gd name="connsiteX2-111" fmla="*/ 31382 w 3951730"/>
              <a:gd name="connsiteY2-112" fmla="*/ 3385291 h 3385291"/>
              <a:gd name="connsiteX3-113" fmla="*/ 1293945 w 3951730"/>
              <a:gd name="connsiteY3-114" fmla="*/ 915 h 3385291"/>
              <a:gd name="connsiteX4-115" fmla="*/ 2472385 w 3951730"/>
              <a:gd name="connsiteY4-116" fmla="*/ 915 h 3385291"/>
              <a:gd name="connsiteX5-117" fmla="*/ 3694856 w 3951730"/>
              <a:gd name="connsiteY5-118" fmla="*/ 2539197 h 3385291"/>
              <a:gd name="connsiteX6-119" fmla="*/ 3951730 w 3951730"/>
              <a:gd name="connsiteY6-120" fmla="*/ 2539197 h 3385291"/>
              <a:gd name="connsiteX7-121" fmla="*/ 3145728 w 3951730"/>
              <a:gd name="connsiteY7-122" fmla="*/ 3385291 h 3385291"/>
              <a:gd name="connsiteX8-123" fmla="*/ 2259542 w 3951730"/>
              <a:gd name="connsiteY8-124" fmla="*/ 2539197 h 3385291"/>
              <a:gd name="connsiteX9-125" fmla="*/ 2516417 w 3951730"/>
              <a:gd name="connsiteY9-126" fmla="*/ 2539197 h 3385291"/>
              <a:gd name="connsiteX10-127" fmla="*/ 1293946 w 3951730"/>
              <a:gd name="connsiteY10-128" fmla="*/ 915 h 3385291"/>
              <a:gd name="connsiteX0-129" fmla="*/ 3145728 w 3951730"/>
              <a:gd name="connsiteY0-130" fmla="*/ 3385291 h 3385291"/>
              <a:gd name="connsiteX1-131" fmla="*/ 2259542 w 3951730"/>
              <a:gd name="connsiteY1-132" fmla="*/ 2539197 h 3385291"/>
              <a:gd name="connsiteX2-133" fmla="*/ 2516417 w 3951730"/>
              <a:gd name="connsiteY2-134" fmla="*/ 2539197 h 3385291"/>
              <a:gd name="connsiteX3-135" fmla="*/ 1293946 w 3951730"/>
              <a:gd name="connsiteY3-136" fmla="*/ 915 h 3385291"/>
              <a:gd name="connsiteX4-137" fmla="*/ 2472385 w 3951730"/>
              <a:gd name="connsiteY4-138" fmla="*/ 915 h 3385291"/>
              <a:gd name="connsiteX5-139" fmla="*/ 3694856 w 3951730"/>
              <a:gd name="connsiteY5-140" fmla="*/ 2539197 h 3385291"/>
              <a:gd name="connsiteX6-141" fmla="*/ 3951730 w 3951730"/>
              <a:gd name="connsiteY6-142" fmla="*/ 2539197 h 3385291"/>
              <a:gd name="connsiteX7-143" fmla="*/ 3145728 w 3951730"/>
              <a:gd name="connsiteY7-144" fmla="*/ 3385291 h 3385291"/>
              <a:gd name="connsiteX0-145" fmla="*/ 1883165 w 3951730"/>
              <a:gd name="connsiteY0-146" fmla="*/ 392070 h 3385291"/>
              <a:gd name="connsiteX1-147" fmla="*/ 0 w 3951730"/>
              <a:gd name="connsiteY1-148" fmla="*/ 3343088 h 3385291"/>
              <a:gd name="connsiteX2-149" fmla="*/ 31382 w 3951730"/>
              <a:gd name="connsiteY2-150" fmla="*/ 3385291 h 3385291"/>
              <a:gd name="connsiteX3-151" fmla="*/ 144163 w 3951730"/>
              <a:gd name="connsiteY3-152" fmla="*/ 1987108 h 3385291"/>
              <a:gd name="connsiteX4-153" fmla="*/ 1883164 w 3951730"/>
              <a:gd name="connsiteY4-154" fmla="*/ 392070 h 3385291"/>
              <a:gd name="connsiteX5-155" fmla="*/ 1883165 w 3951730"/>
              <a:gd name="connsiteY5-156" fmla="*/ 392070 h 3385291"/>
              <a:gd name="connsiteX0-157" fmla="*/ 1883165 w 3951730"/>
              <a:gd name="connsiteY0-158" fmla="*/ 392070 h 3385291"/>
              <a:gd name="connsiteX1-159" fmla="*/ 14068 w 3951730"/>
              <a:gd name="connsiteY1-160" fmla="*/ 3385291 h 3385291"/>
              <a:gd name="connsiteX2-161" fmla="*/ 31382 w 3951730"/>
              <a:gd name="connsiteY2-162" fmla="*/ 3385291 h 3385291"/>
              <a:gd name="connsiteX3-163" fmla="*/ 1293945 w 3951730"/>
              <a:gd name="connsiteY3-164" fmla="*/ 915 h 3385291"/>
              <a:gd name="connsiteX4-165" fmla="*/ 2472385 w 3951730"/>
              <a:gd name="connsiteY4-166" fmla="*/ 915 h 3385291"/>
              <a:gd name="connsiteX5-167" fmla="*/ 3694856 w 3951730"/>
              <a:gd name="connsiteY5-168" fmla="*/ 2539197 h 3385291"/>
              <a:gd name="connsiteX6-169" fmla="*/ 3951730 w 3951730"/>
              <a:gd name="connsiteY6-170" fmla="*/ 2539197 h 3385291"/>
              <a:gd name="connsiteX7-171" fmla="*/ 3145728 w 3951730"/>
              <a:gd name="connsiteY7-172" fmla="*/ 3385291 h 3385291"/>
              <a:gd name="connsiteX8-173" fmla="*/ 2259542 w 3951730"/>
              <a:gd name="connsiteY8-174" fmla="*/ 2539197 h 3385291"/>
              <a:gd name="connsiteX9-175" fmla="*/ 2516417 w 3951730"/>
              <a:gd name="connsiteY9-176" fmla="*/ 2539197 h 3385291"/>
              <a:gd name="connsiteX10-177" fmla="*/ 1293946 w 3951730"/>
              <a:gd name="connsiteY10-178" fmla="*/ 915 h 3385291"/>
              <a:gd name="connsiteX0-179" fmla="*/ 3145728 w 3951730"/>
              <a:gd name="connsiteY0-180" fmla="*/ 3385291 h 3385291"/>
              <a:gd name="connsiteX1-181" fmla="*/ 2259542 w 3951730"/>
              <a:gd name="connsiteY1-182" fmla="*/ 2539197 h 3385291"/>
              <a:gd name="connsiteX2-183" fmla="*/ 2516417 w 3951730"/>
              <a:gd name="connsiteY2-184" fmla="*/ 2539197 h 3385291"/>
              <a:gd name="connsiteX3-185" fmla="*/ 1293946 w 3951730"/>
              <a:gd name="connsiteY3-186" fmla="*/ 915 h 3385291"/>
              <a:gd name="connsiteX4-187" fmla="*/ 2472385 w 3951730"/>
              <a:gd name="connsiteY4-188" fmla="*/ 915 h 3385291"/>
              <a:gd name="connsiteX5-189" fmla="*/ 3694856 w 3951730"/>
              <a:gd name="connsiteY5-190" fmla="*/ 2539197 h 3385291"/>
              <a:gd name="connsiteX6-191" fmla="*/ 3951730 w 3951730"/>
              <a:gd name="connsiteY6-192" fmla="*/ 2539197 h 3385291"/>
              <a:gd name="connsiteX7-193" fmla="*/ 3145728 w 3951730"/>
              <a:gd name="connsiteY7-194" fmla="*/ 3385291 h 3385291"/>
              <a:gd name="connsiteX0-195" fmla="*/ 1883165 w 3951730"/>
              <a:gd name="connsiteY0-196" fmla="*/ 392070 h 3385291"/>
              <a:gd name="connsiteX1-197" fmla="*/ 0 w 3951730"/>
              <a:gd name="connsiteY1-198" fmla="*/ 3343088 h 3385291"/>
              <a:gd name="connsiteX2-199" fmla="*/ 31382 w 3951730"/>
              <a:gd name="connsiteY2-200" fmla="*/ 3385291 h 3385291"/>
              <a:gd name="connsiteX3-201" fmla="*/ 144163 w 3951730"/>
              <a:gd name="connsiteY3-202" fmla="*/ 1987108 h 3385291"/>
              <a:gd name="connsiteX4-203" fmla="*/ 1883164 w 3951730"/>
              <a:gd name="connsiteY4-204" fmla="*/ 392070 h 3385291"/>
              <a:gd name="connsiteX5-205" fmla="*/ 1883165 w 3951730"/>
              <a:gd name="connsiteY5-206" fmla="*/ 392070 h 3385291"/>
              <a:gd name="connsiteX0-207" fmla="*/ 1883165 w 3951730"/>
              <a:gd name="connsiteY0-208" fmla="*/ 392070 h 3385291"/>
              <a:gd name="connsiteX1-209" fmla="*/ 14068 w 3951730"/>
              <a:gd name="connsiteY1-210" fmla="*/ 3385291 h 3385291"/>
              <a:gd name="connsiteX2-211" fmla="*/ 31382 w 3951730"/>
              <a:gd name="connsiteY2-212" fmla="*/ 3385291 h 3385291"/>
              <a:gd name="connsiteX3-213" fmla="*/ 1293945 w 3951730"/>
              <a:gd name="connsiteY3-214" fmla="*/ 915 h 3385291"/>
              <a:gd name="connsiteX4-215" fmla="*/ 2472385 w 3951730"/>
              <a:gd name="connsiteY4-216" fmla="*/ 915 h 3385291"/>
              <a:gd name="connsiteX5-217" fmla="*/ 3694856 w 3951730"/>
              <a:gd name="connsiteY5-218" fmla="*/ 2539197 h 3385291"/>
              <a:gd name="connsiteX6-219" fmla="*/ 3951730 w 3951730"/>
              <a:gd name="connsiteY6-220" fmla="*/ 2539197 h 3385291"/>
              <a:gd name="connsiteX7-221" fmla="*/ 3145728 w 3951730"/>
              <a:gd name="connsiteY7-222" fmla="*/ 3385291 h 3385291"/>
              <a:gd name="connsiteX8-223" fmla="*/ 2259542 w 3951730"/>
              <a:gd name="connsiteY8-224" fmla="*/ 2539197 h 3385291"/>
              <a:gd name="connsiteX9-225" fmla="*/ 2516417 w 3951730"/>
              <a:gd name="connsiteY9-226" fmla="*/ 2539197 h 3385291"/>
              <a:gd name="connsiteX10-227" fmla="*/ 1293946 w 3951730"/>
              <a:gd name="connsiteY10-228" fmla="*/ 915 h 3385291"/>
              <a:gd name="connsiteX0-229" fmla="*/ 3145728 w 3951730"/>
              <a:gd name="connsiteY0-230" fmla="*/ 3385291 h 3385291"/>
              <a:gd name="connsiteX1-231" fmla="*/ 2259542 w 3951730"/>
              <a:gd name="connsiteY1-232" fmla="*/ 2539197 h 3385291"/>
              <a:gd name="connsiteX2-233" fmla="*/ 2516417 w 3951730"/>
              <a:gd name="connsiteY2-234" fmla="*/ 2539197 h 3385291"/>
              <a:gd name="connsiteX3-235" fmla="*/ 1293946 w 3951730"/>
              <a:gd name="connsiteY3-236" fmla="*/ 915 h 3385291"/>
              <a:gd name="connsiteX4-237" fmla="*/ 2472385 w 3951730"/>
              <a:gd name="connsiteY4-238" fmla="*/ 915 h 3385291"/>
              <a:gd name="connsiteX5-239" fmla="*/ 3694856 w 3951730"/>
              <a:gd name="connsiteY5-240" fmla="*/ 2539197 h 3385291"/>
              <a:gd name="connsiteX6-241" fmla="*/ 3951730 w 3951730"/>
              <a:gd name="connsiteY6-242" fmla="*/ 2539197 h 3385291"/>
              <a:gd name="connsiteX7-243" fmla="*/ 3145728 w 3951730"/>
              <a:gd name="connsiteY7-244" fmla="*/ 3385291 h 3385291"/>
              <a:gd name="connsiteX0-245" fmla="*/ 1883165 w 3951730"/>
              <a:gd name="connsiteY0-246" fmla="*/ 392070 h 3385291"/>
              <a:gd name="connsiteX1-247" fmla="*/ 0 w 3951730"/>
              <a:gd name="connsiteY1-248" fmla="*/ 3343088 h 3385291"/>
              <a:gd name="connsiteX2-249" fmla="*/ 31382 w 3951730"/>
              <a:gd name="connsiteY2-250" fmla="*/ 3385291 h 3385291"/>
              <a:gd name="connsiteX3-251" fmla="*/ 144163 w 3951730"/>
              <a:gd name="connsiteY3-252" fmla="*/ 1987108 h 3385291"/>
              <a:gd name="connsiteX4-253" fmla="*/ 1883164 w 3951730"/>
              <a:gd name="connsiteY4-254" fmla="*/ 392070 h 3385291"/>
              <a:gd name="connsiteX5-255" fmla="*/ 1883165 w 3951730"/>
              <a:gd name="connsiteY5-256" fmla="*/ 392070 h 3385291"/>
              <a:gd name="connsiteX0-257" fmla="*/ 1883165 w 3951730"/>
              <a:gd name="connsiteY0-258" fmla="*/ 392070 h 3385291"/>
              <a:gd name="connsiteX1-259" fmla="*/ 14068 w 3951730"/>
              <a:gd name="connsiteY1-260" fmla="*/ 3385291 h 3385291"/>
              <a:gd name="connsiteX2-261" fmla="*/ 31382 w 3951730"/>
              <a:gd name="connsiteY2-262" fmla="*/ 3385291 h 3385291"/>
              <a:gd name="connsiteX3-263" fmla="*/ 1293945 w 3951730"/>
              <a:gd name="connsiteY3-264" fmla="*/ 915 h 3385291"/>
              <a:gd name="connsiteX4-265" fmla="*/ 2472385 w 3951730"/>
              <a:gd name="connsiteY4-266" fmla="*/ 915 h 3385291"/>
              <a:gd name="connsiteX5-267" fmla="*/ 3694856 w 3951730"/>
              <a:gd name="connsiteY5-268" fmla="*/ 2539197 h 3385291"/>
              <a:gd name="connsiteX6-269" fmla="*/ 3951730 w 3951730"/>
              <a:gd name="connsiteY6-270" fmla="*/ 2539197 h 3385291"/>
              <a:gd name="connsiteX7-271" fmla="*/ 3145728 w 3951730"/>
              <a:gd name="connsiteY7-272" fmla="*/ 3385291 h 3385291"/>
              <a:gd name="connsiteX8-273" fmla="*/ 2259542 w 3951730"/>
              <a:gd name="connsiteY8-274" fmla="*/ 2539197 h 3385291"/>
              <a:gd name="connsiteX9-275" fmla="*/ 2516417 w 3951730"/>
              <a:gd name="connsiteY9-276" fmla="*/ 2539197 h 3385291"/>
              <a:gd name="connsiteX10-277" fmla="*/ 1293946 w 3951730"/>
              <a:gd name="connsiteY10-278" fmla="*/ 915 h 3385291"/>
              <a:gd name="connsiteX0-279" fmla="*/ 3145728 w 3951730"/>
              <a:gd name="connsiteY0-280" fmla="*/ 3385291 h 3385291"/>
              <a:gd name="connsiteX1-281" fmla="*/ 2259542 w 3951730"/>
              <a:gd name="connsiteY1-282" fmla="*/ 2539197 h 3385291"/>
              <a:gd name="connsiteX2-283" fmla="*/ 2516417 w 3951730"/>
              <a:gd name="connsiteY2-284" fmla="*/ 2539197 h 3385291"/>
              <a:gd name="connsiteX3-285" fmla="*/ 1293946 w 3951730"/>
              <a:gd name="connsiteY3-286" fmla="*/ 915 h 3385291"/>
              <a:gd name="connsiteX4-287" fmla="*/ 2472385 w 3951730"/>
              <a:gd name="connsiteY4-288" fmla="*/ 915 h 3385291"/>
              <a:gd name="connsiteX5-289" fmla="*/ 3694856 w 3951730"/>
              <a:gd name="connsiteY5-290" fmla="*/ 2539197 h 3385291"/>
              <a:gd name="connsiteX6-291" fmla="*/ 3951730 w 3951730"/>
              <a:gd name="connsiteY6-292" fmla="*/ 2539197 h 3385291"/>
              <a:gd name="connsiteX7-293" fmla="*/ 3145728 w 3951730"/>
              <a:gd name="connsiteY7-294" fmla="*/ 3385291 h 3385291"/>
              <a:gd name="connsiteX0-295" fmla="*/ 1883165 w 3951730"/>
              <a:gd name="connsiteY0-296" fmla="*/ 392070 h 3385291"/>
              <a:gd name="connsiteX1-297" fmla="*/ 0 w 3951730"/>
              <a:gd name="connsiteY1-298" fmla="*/ 3343088 h 3385291"/>
              <a:gd name="connsiteX2-299" fmla="*/ 31382 w 3951730"/>
              <a:gd name="connsiteY2-300" fmla="*/ 3385291 h 3385291"/>
              <a:gd name="connsiteX3-301" fmla="*/ 144163 w 3951730"/>
              <a:gd name="connsiteY3-302" fmla="*/ 1987108 h 3385291"/>
              <a:gd name="connsiteX4-303" fmla="*/ 1883164 w 3951730"/>
              <a:gd name="connsiteY4-304" fmla="*/ 392070 h 3385291"/>
              <a:gd name="connsiteX5-305" fmla="*/ 1883165 w 3951730"/>
              <a:gd name="connsiteY5-306" fmla="*/ 392070 h 3385291"/>
              <a:gd name="connsiteX0-307" fmla="*/ 1883165 w 3951730"/>
              <a:gd name="connsiteY0-308" fmla="*/ 392070 h 3385291"/>
              <a:gd name="connsiteX1-309" fmla="*/ 14068 w 3951730"/>
              <a:gd name="connsiteY1-310" fmla="*/ 3385291 h 3385291"/>
              <a:gd name="connsiteX2-311" fmla="*/ 45450 w 3951730"/>
              <a:gd name="connsiteY2-312" fmla="*/ 2794448 h 3385291"/>
              <a:gd name="connsiteX3-313" fmla="*/ 1293945 w 3951730"/>
              <a:gd name="connsiteY3-314" fmla="*/ 915 h 3385291"/>
              <a:gd name="connsiteX4-315" fmla="*/ 2472385 w 3951730"/>
              <a:gd name="connsiteY4-316" fmla="*/ 915 h 3385291"/>
              <a:gd name="connsiteX5-317" fmla="*/ 3694856 w 3951730"/>
              <a:gd name="connsiteY5-318" fmla="*/ 2539197 h 3385291"/>
              <a:gd name="connsiteX6-319" fmla="*/ 3951730 w 3951730"/>
              <a:gd name="connsiteY6-320" fmla="*/ 2539197 h 3385291"/>
              <a:gd name="connsiteX7-321" fmla="*/ 3145728 w 3951730"/>
              <a:gd name="connsiteY7-322" fmla="*/ 3385291 h 3385291"/>
              <a:gd name="connsiteX8-323" fmla="*/ 2259542 w 3951730"/>
              <a:gd name="connsiteY8-324" fmla="*/ 2539197 h 3385291"/>
              <a:gd name="connsiteX9-325" fmla="*/ 2516417 w 3951730"/>
              <a:gd name="connsiteY9-326" fmla="*/ 2539197 h 3385291"/>
              <a:gd name="connsiteX10-327" fmla="*/ 1293946 w 3951730"/>
              <a:gd name="connsiteY10-328" fmla="*/ 915 h 3385291"/>
              <a:gd name="connsiteX0-329" fmla="*/ 3145728 w 3951730"/>
              <a:gd name="connsiteY0-330" fmla="*/ 3385291 h 3385291"/>
              <a:gd name="connsiteX1-331" fmla="*/ 2259542 w 3951730"/>
              <a:gd name="connsiteY1-332" fmla="*/ 2539197 h 3385291"/>
              <a:gd name="connsiteX2-333" fmla="*/ 2516417 w 3951730"/>
              <a:gd name="connsiteY2-334" fmla="*/ 2539197 h 3385291"/>
              <a:gd name="connsiteX3-335" fmla="*/ 1293946 w 3951730"/>
              <a:gd name="connsiteY3-336" fmla="*/ 915 h 3385291"/>
              <a:gd name="connsiteX4-337" fmla="*/ 2472385 w 3951730"/>
              <a:gd name="connsiteY4-338" fmla="*/ 915 h 3385291"/>
              <a:gd name="connsiteX5-339" fmla="*/ 3694856 w 3951730"/>
              <a:gd name="connsiteY5-340" fmla="*/ 2539197 h 3385291"/>
              <a:gd name="connsiteX6-341" fmla="*/ 3951730 w 3951730"/>
              <a:gd name="connsiteY6-342" fmla="*/ 2539197 h 3385291"/>
              <a:gd name="connsiteX7-343" fmla="*/ 3145728 w 3951730"/>
              <a:gd name="connsiteY7-344" fmla="*/ 3385291 h 3385291"/>
              <a:gd name="connsiteX0-345" fmla="*/ 1883165 w 3951730"/>
              <a:gd name="connsiteY0-346" fmla="*/ 392070 h 3385291"/>
              <a:gd name="connsiteX1-347" fmla="*/ 0 w 3951730"/>
              <a:gd name="connsiteY1-348" fmla="*/ 3343088 h 3385291"/>
              <a:gd name="connsiteX2-349" fmla="*/ 31382 w 3951730"/>
              <a:gd name="connsiteY2-350" fmla="*/ 3385291 h 3385291"/>
              <a:gd name="connsiteX3-351" fmla="*/ 144163 w 3951730"/>
              <a:gd name="connsiteY3-352" fmla="*/ 1987108 h 3385291"/>
              <a:gd name="connsiteX4-353" fmla="*/ 1883164 w 3951730"/>
              <a:gd name="connsiteY4-354" fmla="*/ 392070 h 3385291"/>
              <a:gd name="connsiteX5-355" fmla="*/ 1883165 w 3951730"/>
              <a:gd name="connsiteY5-356" fmla="*/ 392070 h 3385291"/>
              <a:gd name="connsiteX0-357" fmla="*/ 1883165 w 3951730"/>
              <a:gd name="connsiteY0-358" fmla="*/ 392070 h 3385291"/>
              <a:gd name="connsiteX1-359" fmla="*/ 14068 w 3951730"/>
              <a:gd name="connsiteY1-360" fmla="*/ 3385291 h 3385291"/>
              <a:gd name="connsiteX2-361" fmla="*/ 45450 w 3951730"/>
              <a:gd name="connsiteY2-362" fmla="*/ 2794448 h 3385291"/>
              <a:gd name="connsiteX3-363" fmla="*/ 1293945 w 3951730"/>
              <a:gd name="connsiteY3-364" fmla="*/ 915 h 3385291"/>
              <a:gd name="connsiteX4-365" fmla="*/ 2472385 w 3951730"/>
              <a:gd name="connsiteY4-366" fmla="*/ 915 h 3385291"/>
              <a:gd name="connsiteX5-367" fmla="*/ 3694856 w 3951730"/>
              <a:gd name="connsiteY5-368" fmla="*/ 2539197 h 3385291"/>
              <a:gd name="connsiteX6-369" fmla="*/ 3951730 w 3951730"/>
              <a:gd name="connsiteY6-370" fmla="*/ 2539197 h 3385291"/>
              <a:gd name="connsiteX7-371" fmla="*/ 3145728 w 3951730"/>
              <a:gd name="connsiteY7-372" fmla="*/ 3385291 h 3385291"/>
              <a:gd name="connsiteX8-373" fmla="*/ 2259542 w 3951730"/>
              <a:gd name="connsiteY8-374" fmla="*/ 2539197 h 3385291"/>
              <a:gd name="connsiteX9-375" fmla="*/ 2516417 w 3951730"/>
              <a:gd name="connsiteY9-376" fmla="*/ 2539197 h 3385291"/>
              <a:gd name="connsiteX10-377" fmla="*/ 1293946 w 3951730"/>
              <a:gd name="connsiteY10-378" fmla="*/ 915 h 3385291"/>
              <a:gd name="connsiteX0-379" fmla="*/ 3145728 w 3951730"/>
              <a:gd name="connsiteY0-380" fmla="*/ 3385291 h 3693794"/>
              <a:gd name="connsiteX1-381" fmla="*/ 2259542 w 3951730"/>
              <a:gd name="connsiteY1-382" fmla="*/ 2539197 h 3693794"/>
              <a:gd name="connsiteX2-383" fmla="*/ 2516417 w 3951730"/>
              <a:gd name="connsiteY2-384" fmla="*/ 2539197 h 3693794"/>
              <a:gd name="connsiteX3-385" fmla="*/ 1293946 w 3951730"/>
              <a:gd name="connsiteY3-386" fmla="*/ 915 h 3693794"/>
              <a:gd name="connsiteX4-387" fmla="*/ 2472385 w 3951730"/>
              <a:gd name="connsiteY4-388" fmla="*/ 915 h 3693794"/>
              <a:gd name="connsiteX5-389" fmla="*/ 3694856 w 3951730"/>
              <a:gd name="connsiteY5-390" fmla="*/ 2539197 h 3693794"/>
              <a:gd name="connsiteX6-391" fmla="*/ 3951730 w 3951730"/>
              <a:gd name="connsiteY6-392" fmla="*/ 2539197 h 3693794"/>
              <a:gd name="connsiteX7-393" fmla="*/ 3145728 w 3951730"/>
              <a:gd name="connsiteY7-394" fmla="*/ 3385291 h 3693794"/>
              <a:gd name="connsiteX0-395" fmla="*/ 1883165 w 3951730"/>
              <a:gd name="connsiteY0-396" fmla="*/ 392070 h 3693794"/>
              <a:gd name="connsiteX1-397" fmla="*/ 0 w 3951730"/>
              <a:gd name="connsiteY1-398" fmla="*/ 3343088 h 3693794"/>
              <a:gd name="connsiteX2-399" fmla="*/ 31382 w 3951730"/>
              <a:gd name="connsiteY2-400" fmla="*/ 3385291 h 3693794"/>
              <a:gd name="connsiteX3-401" fmla="*/ 144163 w 3951730"/>
              <a:gd name="connsiteY3-402" fmla="*/ 1987108 h 3693794"/>
              <a:gd name="connsiteX4-403" fmla="*/ 1883164 w 3951730"/>
              <a:gd name="connsiteY4-404" fmla="*/ 392070 h 3693794"/>
              <a:gd name="connsiteX5-405" fmla="*/ 1883165 w 3951730"/>
              <a:gd name="connsiteY5-406" fmla="*/ 392070 h 3693794"/>
              <a:gd name="connsiteX0-407" fmla="*/ 1883165 w 3951730"/>
              <a:gd name="connsiteY0-408" fmla="*/ 392070 h 3693794"/>
              <a:gd name="connsiteX1-409" fmla="*/ 14068 w 3951730"/>
              <a:gd name="connsiteY1-410" fmla="*/ 3385291 h 3693794"/>
              <a:gd name="connsiteX2-411" fmla="*/ 45450 w 3951730"/>
              <a:gd name="connsiteY2-412" fmla="*/ 2794448 h 3693794"/>
              <a:gd name="connsiteX3-413" fmla="*/ 1293945 w 3951730"/>
              <a:gd name="connsiteY3-414" fmla="*/ 915 h 3693794"/>
              <a:gd name="connsiteX4-415" fmla="*/ 2472385 w 3951730"/>
              <a:gd name="connsiteY4-416" fmla="*/ 915 h 3693794"/>
              <a:gd name="connsiteX5-417" fmla="*/ 3694856 w 3951730"/>
              <a:gd name="connsiteY5-418" fmla="*/ 2539197 h 3693794"/>
              <a:gd name="connsiteX6-419" fmla="*/ 3951730 w 3951730"/>
              <a:gd name="connsiteY6-420" fmla="*/ 2539197 h 3693794"/>
              <a:gd name="connsiteX7-421" fmla="*/ 3101657 w 3951730"/>
              <a:gd name="connsiteY7-422" fmla="*/ 3693794 h 3693794"/>
              <a:gd name="connsiteX8-423" fmla="*/ 2259542 w 3951730"/>
              <a:gd name="connsiteY8-424" fmla="*/ 2539197 h 3693794"/>
              <a:gd name="connsiteX9-425" fmla="*/ 2516417 w 3951730"/>
              <a:gd name="connsiteY9-426" fmla="*/ 2539197 h 3693794"/>
              <a:gd name="connsiteX10-427" fmla="*/ 1293946 w 3951730"/>
              <a:gd name="connsiteY10-428" fmla="*/ 915 h 3693794"/>
              <a:gd name="connsiteX0-429" fmla="*/ 3101657 w 3951730"/>
              <a:gd name="connsiteY0-430" fmla="*/ 3715832 h 3715832"/>
              <a:gd name="connsiteX1-431" fmla="*/ 2259542 w 3951730"/>
              <a:gd name="connsiteY1-432" fmla="*/ 2539197 h 3715832"/>
              <a:gd name="connsiteX2-433" fmla="*/ 2516417 w 3951730"/>
              <a:gd name="connsiteY2-434" fmla="*/ 2539197 h 3715832"/>
              <a:gd name="connsiteX3-435" fmla="*/ 1293946 w 3951730"/>
              <a:gd name="connsiteY3-436" fmla="*/ 915 h 3715832"/>
              <a:gd name="connsiteX4-437" fmla="*/ 2472385 w 3951730"/>
              <a:gd name="connsiteY4-438" fmla="*/ 915 h 3715832"/>
              <a:gd name="connsiteX5-439" fmla="*/ 3694856 w 3951730"/>
              <a:gd name="connsiteY5-440" fmla="*/ 2539197 h 3715832"/>
              <a:gd name="connsiteX6-441" fmla="*/ 3951730 w 3951730"/>
              <a:gd name="connsiteY6-442" fmla="*/ 2539197 h 3715832"/>
              <a:gd name="connsiteX7-443" fmla="*/ 3101657 w 3951730"/>
              <a:gd name="connsiteY7-444" fmla="*/ 3715832 h 3715832"/>
              <a:gd name="connsiteX0-445" fmla="*/ 1883165 w 3951730"/>
              <a:gd name="connsiteY0-446" fmla="*/ 392070 h 3715832"/>
              <a:gd name="connsiteX1-447" fmla="*/ 0 w 3951730"/>
              <a:gd name="connsiteY1-448" fmla="*/ 3343088 h 3715832"/>
              <a:gd name="connsiteX2-449" fmla="*/ 31382 w 3951730"/>
              <a:gd name="connsiteY2-450" fmla="*/ 3385291 h 3715832"/>
              <a:gd name="connsiteX3-451" fmla="*/ 144163 w 3951730"/>
              <a:gd name="connsiteY3-452" fmla="*/ 1987108 h 3715832"/>
              <a:gd name="connsiteX4-453" fmla="*/ 1883164 w 3951730"/>
              <a:gd name="connsiteY4-454" fmla="*/ 392070 h 3715832"/>
              <a:gd name="connsiteX5-455" fmla="*/ 1883165 w 3951730"/>
              <a:gd name="connsiteY5-456" fmla="*/ 392070 h 3715832"/>
              <a:gd name="connsiteX0-457" fmla="*/ 1883165 w 3951730"/>
              <a:gd name="connsiteY0-458" fmla="*/ 392070 h 3715832"/>
              <a:gd name="connsiteX1-459" fmla="*/ 14068 w 3951730"/>
              <a:gd name="connsiteY1-460" fmla="*/ 3385291 h 3715832"/>
              <a:gd name="connsiteX2-461" fmla="*/ 45450 w 3951730"/>
              <a:gd name="connsiteY2-462" fmla="*/ 2794448 h 3715832"/>
              <a:gd name="connsiteX3-463" fmla="*/ 1293945 w 3951730"/>
              <a:gd name="connsiteY3-464" fmla="*/ 915 h 3715832"/>
              <a:gd name="connsiteX4-465" fmla="*/ 2472385 w 3951730"/>
              <a:gd name="connsiteY4-466" fmla="*/ 915 h 3715832"/>
              <a:gd name="connsiteX5-467" fmla="*/ 3694856 w 3951730"/>
              <a:gd name="connsiteY5-468" fmla="*/ 2539197 h 3715832"/>
              <a:gd name="connsiteX6-469" fmla="*/ 3951730 w 3951730"/>
              <a:gd name="connsiteY6-470" fmla="*/ 2539197 h 3715832"/>
              <a:gd name="connsiteX7-471" fmla="*/ 3101657 w 3951730"/>
              <a:gd name="connsiteY7-472" fmla="*/ 3693794 h 3715832"/>
              <a:gd name="connsiteX8-473" fmla="*/ 2259542 w 3951730"/>
              <a:gd name="connsiteY8-474" fmla="*/ 2539197 h 3715832"/>
              <a:gd name="connsiteX9-475" fmla="*/ 2516417 w 3951730"/>
              <a:gd name="connsiteY9-476" fmla="*/ 2539197 h 3715832"/>
              <a:gd name="connsiteX10-477" fmla="*/ 1293946 w 3951730"/>
              <a:gd name="connsiteY10-478" fmla="*/ 915 h 3715832"/>
              <a:gd name="connsiteX0-479" fmla="*/ 3101657 w 3951730"/>
              <a:gd name="connsiteY0-480" fmla="*/ 3715832 h 3715832"/>
              <a:gd name="connsiteX1-481" fmla="*/ 2259542 w 3951730"/>
              <a:gd name="connsiteY1-482" fmla="*/ 2539197 h 3715832"/>
              <a:gd name="connsiteX2-483" fmla="*/ 2516417 w 3951730"/>
              <a:gd name="connsiteY2-484" fmla="*/ 2539197 h 3715832"/>
              <a:gd name="connsiteX3-485" fmla="*/ 1293946 w 3951730"/>
              <a:gd name="connsiteY3-486" fmla="*/ 915 h 3715832"/>
              <a:gd name="connsiteX4-487" fmla="*/ 2472385 w 3951730"/>
              <a:gd name="connsiteY4-488" fmla="*/ 915 h 3715832"/>
              <a:gd name="connsiteX5-489" fmla="*/ 3694856 w 3951730"/>
              <a:gd name="connsiteY5-490" fmla="*/ 2539197 h 3715832"/>
              <a:gd name="connsiteX6-491" fmla="*/ 3951730 w 3951730"/>
              <a:gd name="connsiteY6-492" fmla="*/ 2539197 h 3715832"/>
              <a:gd name="connsiteX7-493" fmla="*/ 3101657 w 3951730"/>
              <a:gd name="connsiteY7-494" fmla="*/ 3715832 h 3715832"/>
              <a:gd name="connsiteX0-495" fmla="*/ 1883165 w 3951730"/>
              <a:gd name="connsiteY0-496" fmla="*/ 392070 h 3715832"/>
              <a:gd name="connsiteX1-497" fmla="*/ 0 w 3951730"/>
              <a:gd name="connsiteY1-498" fmla="*/ 3343088 h 3715832"/>
              <a:gd name="connsiteX2-499" fmla="*/ 31382 w 3951730"/>
              <a:gd name="connsiteY2-500" fmla="*/ 3385291 h 3715832"/>
              <a:gd name="connsiteX3-501" fmla="*/ 144163 w 3951730"/>
              <a:gd name="connsiteY3-502" fmla="*/ 1987108 h 3715832"/>
              <a:gd name="connsiteX4-503" fmla="*/ 1883164 w 3951730"/>
              <a:gd name="connsiteY4-504" fmla="*/ 392070 h 3715832"/>
              <a:gd name="connsiteX5-505" fmla="*/ 1883165 w 3951730"/>
              <a:gd name="connsiteY5-506" fmla="*/ 392070 h 3715832"/>
              <a:gd name="connsiteX0-507" fmla="*/ 1883165 w 3951730"/>
              <a:gd name="connsiteY0-508" fmla="*/ 392070 h 3715832"/>
              <a:gd name="connsiteX1-509" fmla="*/ 14068 w 3951730"/>
              <a:gd name="connsiteY1-510" fmla="*/ 3385291 h 3715832"/>
              <a:gd name="connsiteX2-511" fmla="*/ 45450 w 3951730"/>
              <a:gd name="connsiteY2-512" fmla="*/ 2794448 h 3715832"/>
              <a:gd name="connsiteX3-513" fmla="*/ 1293945 w 3951730"/>
              <a:gd name="connsiteY3-514" fmla="*/ 915 h 3715832"/>
              <a:gd name="connsiteX4-515" fmla="*/ 2472385 w 3951730"/>
              <a:gd name="connsiteY4-516" fmla="*/ 915 h 3715832"/>
              <a:gd name="connsiteX5-517" fmla="*/ 3694856 w 3951730"/>
              <a:gd name="connsiteY5-518" fmla="*/ 2539197 h 3715832"/>
              <a:gd name="connsiteX6-519" fmla="*/ 3951730 w 3951730"/>
              <a:gd name="connsiteY6-520" fmla="*/ 2539197 h 3715832"/>
              <a:gd name="connsiteX7-521" fmla="*/ 3101657 w 3951730"/>
              <a:gd name="connsiteY7-522" fmla="*/ 3693794 h 3715832"/>
              <a:gd name="connsiteX8-523" fmla="*/ 2259542 w 3951730"/>
              <a:gd name="connsiteY8-524" fmla="*/ 2539197 h 3715832"/>
              <a:gd name="connsiteX9-525" fmla="*/ 2516417 w 3951730"/>
              <a:gd name="connsiteY9-526" fmla="*/ 2539197 h 3715832"/>
              <a:gd name="connsiteX10-527" fmla="*/ 1293946 w 3951730"/>
              <a:gd name="connsiteY10-528" fmla="*/ 915 h 3715832"/>
              <a:gd name="connsiteX0-529" fmla="*/ 3101657 w 3951730"/>
              <a:gd name="connsiteY0-530" fmla="*/ 3715832 h 3715832"/>
              <a:gd name="connsiteX1-531" fmla="*/ 2259542 w 3951730"/>
              <a:gd name="connsiteY1-532" fmla="*/ 2539197 h 3715832"/>
              <a:gd name="connsiteX2-533" fmla="*/ 2516417 w 3951730"/>
              <a:gd name="connsiteY2-534" fmla="*/ 2539197 h 3715832"/>
              <a:gd name="connsiteX3-535" fmla="*/ 1293946 w 3951730"/>
              <a:gd name="connsiteY3-536" fmla="*/ 915 h 3715832"/>
              <a:gd name="connsiteX4-537" fmla="*/ 2472385 w 3951730"/>
              <a:gd name="connsiteY4-538" fmla="*/ 915 h 3715832"/>
              <a:gd name="connsiteX5-539" fmla="*/ 3694856 w 3951730"/>
              <a:gd name="connsiteY5-540" fmla="*/ 2539197 h 3715832"/>
              <a:gd name="connsiteX6-541" fmla="*/ 3951730 w 3951730"/>
              <a:gd name="connsiteY6-542" fmla="*/ 2539197 h 3715832"/>
              <a:gd name="connsiteX7-543" fmla="*/ 3101657 w 3951730"/>
              <a:gd name="connsiteY7-544" fmla="*/ 3715832 h 3715832"/>
              <a:gd name="connsiteX0-545" fmla="*/ 1883165 w 3951730"/>
              <a:gd name="connsiteY0-546" fmla="*/ 392070 h 3715832"/>
              <a:gd name="connsiteX1-547" fmla="*/ 0 w 3951730"/>
              <a:gd name="connsiteY1-548" fmla="*/ 3343088 h 3715832"/>
              <a:gd name="connsiteX2-549" fmla="*/ 31382 w 3951730"/>
              <a:gd name="connsiteY2-550" fmla="*/ 3385291 h 3715832"/>
              <a:gd name="connsiteX3-551" fmla="*/ 144163 w 3951730"/>
              <a:gd name="connsiteY3-552" fmla="*/ 1987108 h 3715832"/>
              <a:gd name="connsiteX4-553" fmla="*/ 1883164 w 3951730"/>
              <a:gd name="connsiteY4-554" fmla="*/ 392070 h 3715832"/>
              <a:gd name="connsiteX5-555" fmla="*/ 1883165 w 3951730"/>
              <a:gd name="connsiteY5-556" fmla="*/ 392070 h 3715832"/>
              <a:gd name="connsiteX0-557" fmla="*/ 14068 w 3951730"/>
              <a:gd name="connsiteY0-558" fmla="*/ 3385291 h 3715832"/>
              <a:gd name="connsiteX1-559" fmla="*/ 45450 w 3951730"/>
              <a:gd name="connsiteY1-560" fmla="*/ 2794448 h 3715832"/>
              <a:gd name="connsiteX2-561" fmla="*/ 1293945 w 3951730"/>
              <a:gd name="connsiteY2-562" fmla="*/ 915 h 3715832"/>
              <a:gd name="connsiteX3-563" fmla="*/ 2472385 w 3951730"/>
              <a:gd name="connsiteY3-564" fmla="*/ 915 h 3715832"/>
              <a:gd name="connsiteX4-565" fmla="*/ 3694856 w 3951730"/>
              <a:gd name="connsiteY4-566" fmla="*/ 2539197 h 3715832"/>
              <a:gd name="connsiteX5-567" fmla="*/ 3951730 w 3951730"/>
              <a:gd name="connsiteY5-568" fmla="*/ 2539197 h 3715832"/>
              <a:gd name="connsiteX6-569" fmla="*/ 3101657 w 3951730"/>
              <a:gd name="connsiteY6-570" fmla="*/ 3693794 h 3715832"/>
              <a:gd name="connsiteX7-571" fmla="*/ 2259542 w 3951730"/>
              <a:gd name="connsiteY7-572" fmla="*/ 2539197 h 3715832"/>
              <a:gd name="connsiteX8-573" fmla="*/ 2516417 w 3951730"/>
              <a:gd name="connsiteY8-574" fmla="*/ 2539197 h 3715832"/>
              <a:gd name="connsiteX9-575" fmla="*/ 1293946 w 3951730"/>
              <a:gd name="connsiteY9-576" fmla="*/ 915 h 37158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27" y="connsiteY7-28"/>
              </a:cxn>
              <a:cxn ang="0">
                <a:pos x="connsiteX8-73" y="connsiteY8-74"/>
              </a:cxn>
              <a:cxn ang="0">
                <a:pos x="connsiteX9-75" y="connsiteY9-76"/>
              </a:cxn>
            </a:cxnLst>
            <a:rect l="l" t="t" r="r" b="b"/>
            <a:pathLst>
              <a:path w="3951730" h="3715832" stroke="0" extrusionOk="0">
                <a:moveTo>
                  <a:pt x="3101657" y="3715832"/>
                </a:moveTo>
                <a:lnTo>
                  <a:pt x="2259542" y="2539197"/>
                </a:lnTo>
                <a:lnTo>
                  <a:pt x="2516417" y="2539197"/>
                </a:lnTo>
                <a:cubicBezTo>
                  <a:pt x="2372485" y="1044932"/>
                  <a:pt x="1869672" y="915"/>
                  <a:pt x="1293946" y="915"/>
                </a:cubicBezTo>
                <a:lnTo>
                  <a:pt x="2472385" y="915"/>
                </a:lnTo>
                <a:cubicBezTo>
                  <a:pt x="3048112" y="915"/>
                  <a:pt x="3550925" y="1044933"/>
                  <a:pt x="3694856" y="2539197"/>
                </a:cubicBezTo>
                <a:lnTo>
                  <a:pt x="3951730" y="2539197"/>
                </a:lnTo>
                <a:lnTo>
                  <a:pt x="3101657" y="3715832"/>
                </a:lnTo>
                <a:close/>
              </a:path>
              <a:path w="3951730" h="3715832" fill="darkenLess" stroke="0" extrusionOk="0">
                <a:moveTo>
                  <a:pt x="1883165" y="392070"/>
                </a:moveTo>
                <a:cubicBezTo>
                  <a:pt x="848992" y="390133"/>
                  <a:pt x="0" y="2087830"/>
                  <a:pt x="0" y="3343088"/>
                </a:cubicBezTo>
                <a:lnTo>
                  <a:pt x="31382" y="3385291"/>
                </a:lnTo>
                <a:cubicBezTo>
                  <a:pt x="31382" y="2903013"/>
                  <a:pt x="69835" y="2426305"/>
                  <a:pt x="144163" y="1987108"/>
                </a:cubicBezTo>
                <a:cubicBezTo>
                  <a:pt x="444463" y="212684"/>
                  <a:pt x="1240285" y="-517256"/>
                  <a:pt x="1883164" y="392070"/>
                </a:cubicBezTo>
                <a:lnTo>
                  <a:pt x="1883165" y="392070"/>
                </a:lnTo>
                <a:close/>
              </a:path>
              <a:path w="3951730" h="3715832" fill="none" extrusionOk="0">
                <a:moveTo>
                  <a:pt x="14068" y="3385291"/>
                </a:moveTo>
                <a:lnTo>
                  <a:pt x="45450" y="2794448"/>
                </a:lnTo>
                <a:cubicBezTo>
                  <a:pt x="45450" y="1938183"/>
                  <a:pt x="596651" y="915"/>
                  <a:pt x="1293945" y="915"/>
                </a:cubicBezTo>
                <a:lnTo>
                  <a:pt x="2472385" y="915"/>
                </a:lnTo>
                <a:cubicBezTo>
                  <a:pt x="3048112" y="915"/>
                  <a:pt x="3550925" y="1044933"/>
                  <a:pt x="3694856" y="2539197"/>
                </a:cubicBezTo>
                <a:lnTo>
                  <a:pt x="3951730" y="2539197"/>
                </a:lnTo>
                <a:lnTo>
                  <a:pt x="3101657" y="3693794"/>
                </a:lnTo>
                <a:lnTo>
                  <a:pt x="2259542" y="2539197"/>
                </a:lnTo>
                <a:lnTo>
                  <a:pt x="2516417" y="2539197"/>
                </a:lnTo>
                <a:cubicBezTo>
                  <a:pt x="2372485" y="1044932"/>
                  <a:pt x="1869672" y="915"/>
                  <a:pt x="1293946" y="915"/>
                </a:cubicBezTo>
              </a:path>
            </a:pathLst>
          </a:custGeom>
          <a:gradFill flip="none" rotWithShape="1">
            <a:gsLst>
              <a:gs pos="31000">
                <a:srgbClr val="92D050"/>
              </a:gs>
              <a:gs pos="0">
                <a:srgbClr val="92D050"/>
              </a:gs>
              <a:gs pos="67000">
                <a:srgbClr val="92D050"/>
              </a:gs>
            </a:gsLst>
            <a:path path="circle">
              <a:fillToRect l="100000" b="100000"/>
            </a:path>
            <a:tileRect t="-100000" r="-100000"/>
          </a:gradFill>
          <a:ln w="3175">
            <a:solidFill>
              <a:srgbClr val="B2DE8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3" name="MH_Other_2"/>
          <p:cNvSpPr/>
          <p:nvPr>
            <p:custDataLst>
              <p:tags r:id="rId2"/>
            </p:custDataLst>
          </p:nvPr>
        </p:nvSpPr>
        <p:spPr>
          <a:xfrm rot="3558848" flipV="1">
            <a:off x="4753989" y="2905926"/>
            <a:ext cx="1661233" cy="1740617"/>
          </a:xfrm>
          <a:custGeom>
            <a:avLst/>
            <a:gdLst>
              <a:gd name="connsiteX0" fmla="*/ 3114346 w 3960440"/>
              <a:gd name="connsiteY0" fmla="*/ 3384376 h 3384376"/>
              <a:gd name="connsiteX1" fmla="*/ 2228160 w 3960440"/>
              <a:gd name="connsiteY1" fmla="*/ 2538282 h 3384376"/>
              <a:gd name="connsiteX2" fmla="*/ 2485035 w 3960440"/>
              <a:gd name="connsiteY2" fmla="*/ 2538282 h 3384376"/>
              <a:gd name="connsiteX3" fmla="*/ 1262564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0-1" fmla="*/ 1851783 w 3960440"/>
              <a:gd name="connsiteY0-2" fmla="*/ 391155 h 3384376"/>
              <a:gd name="connsiteX1-3" fmla="*/ 1178440 w 3960440"/>
              <a:gd name="connsiteY1-4" fmla="*/ 3384376 h 3384376"/>
              <a:gd name="connsiteX2-5" fmla="*/ 0 w 3960440"/>
              <a:gd name="connsiteY2-6" fmla="*/ 3384376 h 3384376"/>
              <a:gd name="connsiteX3-7" fmla="*/ 112781 w 3960440"/>
              <a:gd name="connsiteY3-8" fmla="*/ 1986193 h 3384376"/>
              <a:gd name="connsiteX4-9" fmla="*/ 1851782 w 3960440"/>
              <a:gd name="connsiteY4-10" fmla="*/ 391155 h 3384376"/>
              <a:gd name="connsiteX5-11" fmla="*/ 1851783 w 3960440"/>
              <a:gd name="connsiteY5-12" fmla="*/ 391155 h 3384376"/>
              <a:gd name="connsiteX0-13" fmla="*/ 1851783 w 3960440"/>
              <a:gd name="connsiteY0-14" fmla="*/ 391155 h 3384376"/>
              <a:gd name="connsiteX1-15" fmla="*/ 1178440 w 3960440"/>
              <a:gd name="connsiteY1-16" fmla="*/ 3384376 h 3384376"/>
              <a:gd name="connsiteX2-17" fmla="*/ 0 w 3960440"/>
              <a:gd name="connsiteY2-18" fmla="*/ 3384376 h 3384376"/>
              <a:gd name="connsiteX3-19" fmla="*/ 1262563 w 3960440"/>
              <a:gd name="connsiteY3-20" fmla="*/ 0 h 3384376"/>
              <a:gd name="connsiteX4-21" fmla="*/ 2441003 w 3960440"/>
              <a:gd name="connsiteY4-22" fmla="*/ 0 h 3384376"/>
              <a:gd name="connsiteX5-23" fmla="*/ 3663474 w 3960440"/>
              <a:gd name="connsiteY5-24" fmla="*/ 2538282 h 3384376"/>
              <a:gd name="connsiteX6-25" fmla="*/ 3920348 w 3960440"/>
              <a:gd name="connsiteY6-26" fmla="*/ 2538282 h 3384376"/>
              <a:gd name="connsiteX7-27" fmla="*/ 3114346 w 3960440"/>
              <a:gd name="connsiteY7-28" fmla="*/ 3384376 h 3384376"/>
              <a:gd name="connsiteX8" fmla="*/ 2228160 w 3960440"/>
              <a:gd name="connsiteY8" fmla="*/ 2538282 h 3384376"/>
              <a:gd name="connsiteX9" fmla="*/ 2485035 w 3960440"/>
              <a:gd name="connsiteY9" fmla="*/ 2538282 h 3384376"/>
              <a:gd name="connsiteX10" fmla="*/ 1262564 w 3960440"/>
              <a:gd name="connsiteY10" fmla="*/ 0 h 3384376"/>
              <a:gd name="connsiteX0-29" fmla="*/ 3131660 w 3937662"/>
              <a:gd name="connsiteY0-30" fmla="*/ 3385291 h 3385291"/>
              <a:gd name="connsiteX1-31" fmla="*/ 2245474 w 3937662"/>
              <a:gd name="connsiteY1-32" fmla="*/ 2539197 h 3385291"/>
              <a:gd name="connsiteX2-33" fmla="*/ 2502349 w 3937662"/>
              <a:gd name="connsiteY2-34" fmla="*/ 2539197 h 3385291"/>
              <a:gd name="connsiteX3-35" fmla="*/ 1279878 w 3937662"/>
              <a:gd name="connsiteY3-36" fmla="*/ 915 h 3385291"/>
              <a:gd name="connsiteX4-37" fmla="*/ 2458317 w 3937662"/>
              <a:gd name="connsiteY4-38" fmla="*/ 915 h 3385291"/>
              <a:gd name="connsiteX5-39" fmla="*/ 3680788 w 3937662"/>
              <a:gd name="connsiteY5-40" fmla="*/ 2539197 h 3385291"/>
              <a:gd name="connsiteX6-41" fmla="*/ 3937662 w 3937662"/>
              <a:gd name="connsiteY6-42" fmla="*/ 2539197 h 3385291"/>
              <a:gd name="connsiteX7-43" fmla="*/ 3131660 w 3937662"/>
              <a:gd name="connsiteY7-44" fmla="*/ 3385291 h 3385291"/>
              <a:gd name="connsiteX0-45" fmla="*/ 1869097 w 3937662"/>
              <a:gd name="connsiteY0-46" fmla="*/ 392070 h 3385291"/>
              <a:gd name="connsiteX1-47" fmla="*/ 1195754 w 3937662"/>
              <a:gd name="connsiteY1-48" fmla="*/ 3385291 h 3385291"/>
              <a:gd name="connsiteX2-49" fmla="*/ 17314 w 3937662"/>
              <a:gd name="connsiteY2-50" fmla="*/ 3385291 h 3385291"/>
              <a:gd name="connsiteX3-51" fmla="*/ 130095 w 3937662"/>
              <a:gd name="connsiteY3-52" fmla="*/ 1987108 h 3385291"/>
              <a:gd name="connsiteX4-53" fmla="*/ 1869096 w 3937662"/>
              <a:gd name="connsiteY4-54" fmla="*/ 392070 h 3385291"/>
              <a:gd name="connsiteX5-55" fmla="*/ 1869097 w 3937662"/>
              <a:gd name="connsiteY5-56" fmla="*/ 392070 h 3385291"/>
              <a:gd name="connsiteX0-57" fmla="*/ 1869097 w 3937662"/>
              <a:gd name="connsiteY0-58" fmla="*/ 392070 h 3385291"/>
              <a:gd name="connsiteX1-59" fmla="*/ 0 w 3937662"/>
              <a:gd name="connsiteY1-60" fmla="*/ 3385291 h 3385291"/>
              <a:gd name="connsiteX2-61" fmla="*/ 17314 w 3937662"/>
              <a:gd name="connsiteY2-62" fmla="*/ 3385291 h 3385291"/>
              <a:gd name="connsiteX3-63" fmla="*/ 1279877 w 3937662"/>
              <a:gd name="connsiteY3-64" fmla="*/ 915 h 3385291"/>
              <a:gd name="connsiteX4-65" fmla="*/ 2458317 w 3937662"/>
              <a:gd name="connsiteY4-66" fmla="*/ 915 h 3385291"/>
              <a:gd name="connsiteX5-67" fmla="*/ 3680788 w 3937662"/>
              <a:gd name="connsiteY5-68" fmla="*/ 2539197 h 3385291"/>
              <a:gd name="connsiteX6-69" fmla="*/ 3937662 w 3937662"/>
              <a:gd name="connsiteY6-70" fmla="*/ 2539197 h 3385291"/>
              <a:gd name="connsiteX7-71" fmla="*/ 3131660 w 3937662"/>
              <a:gd name="connsiteY7-72" fmla="*/ 3385291 h 3385291"/>
              <a:gd name="connsiteX8-73" fmla="*/ 2245474 w 3937662"/>
              <a:gd name="connsiteY8-74" fmla="*/ 2539197 h 3385291"/>
              <a:gd name="connsiteX9-75" fmla="*/ 2502349 w 3937662"/>
              <a:gd name="connsiteY9-76" fmla="*/ 2539197 h 3385291"/>
              <a:gd name="connsiteX10-77" fmla="*/ 1279878 w 3937662"/>
              <a:gd name="connsiteY10-78" fmla="*/ 915 h 3385291"/>
              <a:gd name="connsiteX0-79" fmla="*/ 3145728 w 3951730"/>
              <a:gd name="connsiteY0-80" fmla="*/ 3385291 h 3385291"/>
              <a:gd name="connsiteX1-81" fmla="*/ 2259542 w 3951730"/>
              <a:gd name="connsiteY1-82" fmla="*/ 2539197 h 3385291"/>
              <a:gd name="connsiteX2-83" fmla="*/ 2516417 w 3951730"/>
              <a:gd name="connsiteY2-84" fmla="*/ 2539197 h 3385291"/>
              <a:gd name="connsiteX3-85" fmla="*/ 1293946 w 3951730"/>
              <a:gd name="connsiteY3-86" fmla="*/ 915 h 3385291"/>
              <a:gd name="connsiteX4-87" fmla="*/ 2472385 w 3951730"/>
              <a:gd name="connsiteY4-88" fmla="*/ 915 h 3385291"/>
              <a:gd name="connsiteX5-89" fmla="*/ 3694856 w 3951730"/>
              <a:gd name="connsiteY5-90" fmla="*/ 2539197 h 3385291"/>
              <a:gd name="connsiteX6-91" fmla="*/ 3951730 w 3951730"/>
              <a:gd name="connsiteY6-92" fmla="*/ 2539197 h 3385291"/>
              <a:gd name="connsiteX7-93" fmla="*/ 3145728 w 3951730"/>
              <a:gd name="connsiteY7-94" fmla="*/ 3385291 h 3385291"/>
              <a:gd name="connsiteX0-95" fmla="*/ 1883165 w 3951730"/>
              <a:gd name="connsiteY0-96" fmla="*/ 392070 h 3385291"/>
              <a:gd name="connsiteX1-97" fmla="*/ 0 w 3951730"/>
              <a:gd name="connsiteY1-98" fmla="*/ 3343088 h 3385291"/>
              <a:gd name="connsiteX2-99" fmla="*/ 31382 w 3951730"/>
              <a:gd name="connsiteY2-100" fmla="*/ 3385291 h 3385291"/>
              <a:gd name="connsiteX3-101" fmla="*/ 144163 w 3951730"/>
              <a:gd name="connsiteY3-102" fmla="*/ 1987108 h 3385291"/>
              <a:gd name="connsiteX4-103" fmla="*/ 1883164 w 3951730"/>
              <a:gd name="connsiteY4-104" fmla="*/ 392070 h 3385291"/>
              <a:gd name="connsiteX5-105" fmla="*/ 1883165 w 3951730"/>
              <a:gd name="connsiteY5-106" fmla="*/ 392070 h 3385291"/>
              <a:gd name="connsiteX0-107" fmla="*/ 1883165 w 3951730"/>
              <a:gd name="connsiteY0-108" fmla="*/ 392070 h 3385291"/>
              <a:gd name="connsiteX1-109" fmla="*/ 14068 w 3951730"/>
              <a:gd name="connsiteY1-110" fmla="*/ 3385291 h 3385291"/>
              <a:gd name="connsiteX2-111" fmla="*/ 31382 w 3951730"/>
              <a:gd name="connsiteY2-112" fmla="*/ 3385291 h 3385291"/>
              <a:gd name="connsiteX3-113" fmla="*/ 1293945 w 3951730"/>
              <a:gd name="connsiteY3-114" fmla="*/ 915 h 3385291"/>
              <a:gd name="connsiteX4-115" fmla="*/ 2472385 w 3951730"/>
              <a:gd name="connsiteY4-116" fmla="*/ 915 h 3385291"/>
              <a:gd name="connsiteX5-117" fmla="*/ 3694856 w 3951730"/>
              <a:gd name="connsiteY5-118" fmla="*/ 2539197 h 3385291"/>
              <a:gd name="connsiteX6-119" fmla="*/ 3951730 w 3951730"/>
              <a:gd name="connsiteY6-120" fmla="*/ 2539197 h 3385291"/>
              <a:gd name="connsiteX7-121" fmla="*/ 3145728 w 3951730"/>
              <a:gd name="connsiteY7-122" fmla="*/ 3385291 h 3385291"/>
              <a:gd name="connsiteX8-123" fmla="*/ 2259542 w 3951730"/>
              <a:gd name="connsiteY8-124" fmla="*/ 2539197 h 3385291"/>
              <a:gd name="connsiteX9-125" fmla="*/ 2516417 w 3951730"/>
              <a:gd name="connsiteY9-126" fmla="*/ 2539197 h 3385291"/>
              <a:gd name="connsiteX10-127" fmla="*/ 1293946 w 3951730"/>
              <a:gd name="connsiteY10-128" fmla="*/ 915 h 3385291"/>
              <a:gd name="connsiteX0-129" fmla="*/ 3145728 w 3951730"/>
              <a:gd name="connsiteY0-130" fmla="*/ 3385291 h 3385291"/>
              <a:gd name="connsiteX1-131" fmla="*/ 2259542 w 3951730"/>
              <a:gd name="connsiteY1-132" fmla="*/ 2539197 h 3385291"/>
              <a:gd name="connsiteX2-133" fmla="*/ 2516417 w 3951730"/>
              <a:gd name="connsiteY2-134" fmla="*/ 2539197 h 3385291"/>
              <a:gd name="connsiteX3-135" fmla="*/ 1293946 w 3951730"/>
              <a:gd name="connsiteY3-136" fmla="*/ 915 h 3385291"/>
              <a:gd name="connsiteX4-137" fmla="*/ 2472385 w 3951730"/>
              <a:gd name="connsiteY4-138" fmla="*/ 915 h 3385291"/>
              <a:gd name="connsiteX5-139" fmla="*/ 3694856 w 3951730"/>
              <a:gd name="connsiteY5-140" fmla="*/ 2539197 h 3385291"/>
              <a:gd name="connsiteX6-141" fmla="*/ 3951730 w 3951730"/>
              <a:gd name="connsiteY6-142" fmla="*/ 2539197 h 3385291"/>
              <a:gd name="connsiteX7-143" fmla="*/ 3145728 w 3951730"/>
              <a:gd name="connsiteY7-144" fmla="*/ 3385291 h 3385291"/>
              <a:gd name="connsiteX0-145" fmla="*/ 1883165 w 3951730"/>
              <a:gd name="connsiteY0-146" fmla="*/ 392070 h 3385291"/>
              <a:gd name="connsiteX1-147" fmla="*/ 0 w 3951730"/>
              <a:gd name="connsiteY1-148" fmla="*/ 3343088 h 3385291"/>
              <a:gd name="connsiteX2-149" fmla="*/ 31382 w 3951730"/>
              <a:gd name="connsiteY2-150" fmla="*/ 3385291 h 3385291"/>
              <a:gd name="connsiteX3-151" fmla="*/ 144163 w 3951730"/>
              <a:gd name="connsiteY3-152" fmla="*/ 1987108 h 3385291"/>
              <a:gd name="connsiteX4-153" fmla="*/ 1883164 w 3951730"/>
              <a:gd name="connsiteY4-154" fmla="*/ 392070 h 3385291"/>
              <a:gd name="connsiteX5-155" fmla="*/ 1883165 w 3951730"/>
              <a:gd name="connsiteY5-156" fmla="*/ 392070 h 3385291"/>
              <a:gd name="connsiteX0-157" fmla="*/ 1883165 w 3951730"/>
              <a:gd name="connsiteY0-158" fmla="*/ 392070 h 3385291"/>
              <a:gd name="connsiteX1-159" fmla="*/ 14068 w 3951730"/>
              <a:gd name="connsiteY1-160" fmla="*/ 3385291 h 3385291"/>
              <a:gd name="connsiteX2-161" fmla="*/ 31382 w 3951730"/>
              <a:gd name="connsiteY2-162" fmla="*/ 3385291 h 3385291"/>
              <a:gd name="connsiteX3-163" fmla="*/ 1293945 w 3951730"/>
              <a:gd name="connsiteY3-164" fmla="*/ 915 h 3385291"/>
              <a:gd name="connsiteX4-165" fmla="*/ 2472385 w 3951730"/>
              <a:gd name="connsiteY4-166" fmla="*/ 915 h 3385291"/>
              <a:gd name="connsiteX5-167" fmla="*/ 3694856 w 3951730"/>
              <a:gd name="connsiteY5-168" fmla="*/ 2539197 h 3385291"/>
              <a:gd name="connsiteX6-169" fmla="*/ 3951730 w 3951730"/>
              <a:gd name="connsiteY6-170" fmla="*/ 2539197 h 3385291"/>
              <a:gd name="connsiteX7-171" fmla="*/ 3145728 w 3951730"/>
              <a:gd name="connsiteY7-172" fmla="*/ 3385291 h 3385291"/>
              <a:gd name="connsiteX8-173" fmla="*/ 2259542 w 3951730"/>
              <a:gd name="connsiteY8-174" fmla="*/ 2539197 h 3385291"/>
              <a:gd name="connsiteX9-175" fmla="*/ 2516417 w 3951730"/>
              <a:gd name="connsiteY9-176" fmla="*/ 2539197 h 3385291"/>
              <a:gd name="connsiteX10-177" fmla="*/ 1293946 w 3951730"/>
              <a:gd name="connsiteY10-178" fmla="*/ 915 h 3385291"/>
              <a:gd name="connsiteX0-179" fmla="*/ 3145728 w 3951730"/>
              <a:gd name="connsiteY0-180" fmla="*/ 3385291 h 3385291"/>
              <a:gd name="connsiteX1-181" fmla="*/ 2259542 w 3951730"/>
              <a:gd name="connsiteY1-182" fmla="*/ 2539197 h 3385291"/>
              <a:gd name="connsiteX2-183" fmla="*/ 2516417 w 3951730"/>
              <a:gd name="connsiteY2-184" fmla="*/ 2539197 h 3385291"/>
              <a:gd name="connsiteX3-185" fmla="*/ 1293946 w 3951730"/>
              <a:gd name="connsiteY3-186" fmla="*/ 915 h 3385291"/>
              <a:gd name="connsiteX4-187" fmla="*/ 2472385 w 3951730"/>
              <a:gd name="connsiteY4-188" fmla="*/ 915 h 3385291"/>
              <a:gd name="connsiteX5-189" fmla="*/ 3694856 w 3951730"/>
              <a:gd name="connsiteY5-190" fmla="*/ 2539197 h 3385291"/>
              <a:gd name="connsiteX6-191" fmla="*/ 3951730 w 3951730"/>
              <a:gd name="connsiteY6-192" fmla="*/ 2539197 h 3385291"/>
              <a:gd name="connsiteX7-193" fmla="*/ 3145728 w 3951730"/>
              <a:gd name="connsiteY7-194" fmla="*/ 3385291 h 3385291"/>
              <a:gd name="connsiteX0-195" fmla="*/ 1883165 w 3951730"/>
              <a:gd name="connsiteY0-196" fmla="*/ 392070 h 3385291"/>
              <a:gd name="connsiteX1-197" fmla="*/ 0 w 3951730"/>
              <a:gd name="connsiteY1-198" fmla="*/ 3343088 h 3385291"/>
              <a:gd name="connsiteX2-199" fmla="*/ 31382 w 3951730"/>
              <a:gd name="connsiteY2-200" fmla="*/ 3385291 h 3385291"/>
              <a:gd name="connsiteX3-201" fmla="*/ 144163 w 3951730"/>
              <a:gd name="connsiteY3-202" fmla="*/ 1987108 h 3385291"/>
              <a:gd name="connsiteX4-203" fmla="*/ 1883164 w 3951730"/>
              <a:gd name="connsiteY4-204" fmla="*/ 392070 h 3385291"/>
              <a:gd name="connsiteX5-205" fmla="*/ 1883165 w 3951730"/>
              <a:gd name="connsiteY5-206" fmla="*/ 392070 h 3385291"/>
              <a:gd name="connsiteX0-207" fmla="*/ 1883165 w 3951730"/>
              <a:gd name="connsiteY0-208" fmla="*/ 392070 h 3385291"/>
              <a:gd name="connsiteX1-209" fmla="*/ 14068 w 3951730"/>
              <a:gd name="connsiteY1-210" fmla="*/ 3385291 h 3385291"/>
              <a:gd name="connsiteX2-211" fmla="*/ 31382 w 3951730"/>
              <a:gd name="connsiteY2-212" fmla="*/ 3385291 h 3385291"/>
              <a:gd name="connsiteX3-213" fmla="*/ 1293945 w 3951730"/>
              <a:gd name="connsiteY3-214" fmla="*/ 915 h 3385291"/>
              <a:gd name="connsiteX4-215" fmla="*/ 2472385 w 3951730"/>
              <a:gd name="connsiteY4-216" fmla="*/ 915 h 3385291"/>
              <a:gd name="connsiteX5-217" fmla="*/ 3694856 w 3951730"/>
              <a:gd name="connsiteY5-218" fmla="*/ 2539197 h 3385291"/>
              <a:gd name="connsiteX6-219" fmla="*/ 3951730 w 3951730"/>
              <a:gd name="connsiteY6-220" fmla="*/ 2539197 h 3385291"/>
              <a:gd name="connsiteX7-221" fmla="*/ 3145728 w 3951730"/>
              <a:gd name="connsiteY7-222" fmla="*/ 3385291 h 3385291"/>
              <a:gd name="connsiteX8-223" fmla="*/ 2259542 w 3951730"/>
              <a:gd name="connsiteY8-224" fmla="*/ 2539197 h 3385291"/>
              <a:gd name="connsiteX9-225" fmla="*/ 2516417 w 3951730"/>
              <a:gd name="connsiteY9-226" fmla="*/ 2539197 h 3385291"/>
              <a:gd name="connsiteX10-227" fmla="*/ 1293946 w 3951730"/>
              <a:gd name="connsiteY10-228" fmla="*/ 915 h 3385291"/>
              <a:gd name="connsiteX0-229" fmla="*/ 3145728 w 3951730"/>
              <a:gd name="connsiteY0-230" fmla="*/ 3385291 h 3385291"/>
              <a:gd name="connsiteX1-231" fmla="*/ 2259542 w 3951730"/>
              <a:gd name="connsiteY1-232" fmla="*/ 2539197 h 3385291"/>
              <a:gd name="connsiteX2-233" fmla="*/ 2516417 w 3951730"/>
              <a:gd name="connsiteY2-234" fmla="*/ 2539197 h 3385291"/>
              <a:gd name="connsiteX3-235" fmla="*/ 1293946 w 3951730"/>
              <a:gd name="connsiteY3-236" fmla="*/ 915 h 3385291"/>
              <a:gd name="connsiteX4-237" fmla="*/ 2472385 w 3951730"/>
              <a:gd name="connsiteY4-238" fmla="*/ 915 h 3385291"/>
              <a:gd name="connsiteX5-239" fmla="*/ 3694856 w 3951730"/>
              <a:gd name="connsiteY5-240" fmla="*/ 2539197 h 3385291"/>
              <a:gd name="connsiteX6-241" fmla="*/ 3951730 w 3951730"/>
              <a:gd name="connsiteY6-242" fmla="*/ 2539197 h 3385291"/>
              <a:gd name="connsiteX7-243" fmla="*/ 3145728 w 3951730"/>
              <a:gd name="connsiteY7-244" fmla="*/ 3385291 h 3385291"/>
              <a:gd name="connsiteX0-245" fmla="*/ 1883165 w 3951730"/>
              <a:gd name="connsiteY0-246" fmla="*/ 392070 h 3385291"/>
              <a:gd name="connsiteX1-247" fmla="*/ 0 w 3951730"/>
              <a:gd name="connsiteY1-248" fmla="*/ 3343088 h 3385291"/>
              <a:gd name="connsiteX2-249" fmla="*/ 31382 w 3951730"/>
              <a:gd name="connsiteY2-250" fmla="*/ 3385291 h 3385291"/>
              <a:gd name="connsiteX3-251" fmla="*/ 144163 w 3951730"/>
              <a:gd name="connsiteY3-252" fmla="*/ 1987108 h 3385291"/>
              <a:gd name="connsiteX4-253" fmla="*/ 1883164 w 3951730"/>
              <a:gd name="connsiteY4-254" fmla="*/ 392070 h 3385291"/>
              <a:gd name="connsiteX5-255" fmla="*/ 1883165 w 3951730"/>
              <a:gd name="connsiteY5-256" fmla="*/ 392070 h 3385291"/>
              <a:gd name="connsiteX0-257" fmla="*/ 1883165 w 3951730"/>
              <a:gd name="connsiteY0-258" fmla="*/ 392070 h 3385291"/>
              <a:gd name="connsiteX1-259" fmla="*/ 14068 w 3951730"/>
              <a:gd name="connsiteY1-260" fmla="*/ 3385291 h 3385291"/>
              <a:gd name="connsiteX2-261" fmla="*/ 31382 w 3951730"/>
              <a:gd name="connsiteY2-262" fmla="*/ 3385291 h 3385291"/>
              <a:gd name="connsiteX3-263" fmla="*/ 1293945 w 3951730"/>
              <a:gd name="connsiteY3-264" fmla="*/ 915 h 3385291"/>
              <a:gd name="connsiteX4-265" fmla="*/ 2472385 w 3951730"/>
              <a:gd name="connsiteY4-266" fmla="*/ 915 h 3385291"/>
              <a:gd name="connsiteX5-267" fmla="*/ 3694856 w 3951730"/>
              <a:gd name="connsiteY5-268" fmla="*/ 2539197 h 3385291"/>
              <a:gd name="connsiteX6-269" fmla="*/ 3951730 w 3951730"/>
              <a:gd name="connsiteY6-270" fmla="*/ 2539197 h 3385291"/>
              <a:gd name="connsiteX7-271" fmla="*/ 3145728 w 3951730"/>
              <a:gd name="connsiteY7-272" fmla="*/ 3385291 h 3385291"/>
              <a:gd name="connsiteX8-273" fmla="*/ 2259542 w 3951730"/>
              <a:gd name="connsiteY8-274" fmla="*/ 2539197 h 3385291"/>
              <a:gd name="connsiteX9-275" fmla="*/ 2516417 w 3951730"/>
              <a:gd name="connsiteY9-276" fmla="*/ 2539197 h 3385291"/>
              <a:gd name="connsiteX10-277" fmla="*/ 1293946 w 3951730"/>
              <a:gd name="connsiteY10-278" fmla="*/ 915 h 3385291"/>
              <a:gd name="connsiteX0-279" fmla="*/ 3145728 w 3951730"/>
              <a:gd name="connsiteY0-280" fmla="*/ 3385291 h 3385291"/>
              <a:gd name="connsiteX1-281" fmla="*/ 2259542 w 3951730"/>
              <a:gd name="connsiteY1-282" fmla="*/ 2539197 h 3385291"/>
              <a:gd name="connsiteX2-283" fmla="*/ 2516417 w 3951730"/>
              <a:gd name="connsiteY2-284" fmla="*/ 2539197 h 3385291"/>
              <a:gd name="connsiteX3-285" fmla="*/ 1293946 w 3951730"/>
              <a:gd name="connsiteY3-286" fmla="*/ 915 h 3385291"/>
              <a:gd name="connsiteX4-287" fmla="*/ 2472385 w 3951730"/>
              <a:gd name="connsiteY4-288" fmla="*/ 915 h 3385291"/>
              <a:gd name="connsiteX5-289" fmla="*/ 3694856 w 3951730"/>
              <a:gd name="connsiteY5-290" fmla="*/ 2539197 h 3385291"/>
              <a:gd name="connsiteX6-291" fmla="*/ 3951730 w 3951730"/>
              <a:gd name="connsiteY6-292" fmla="*/ 2539197 h 3385291"/>
              <a:gd name="connsiteX7-293" fmla="*/ 3145728 w 3951730"/>
              <a:gd name="connsiteY7-294" fmla="*/ 3385291 h 3385291"/>
              <a:gd name="connsiteX0-295" fmla="*/ 1883165 w 3951730"/>
              <a:gd name="connsiteY0-296" fmla="*/ 392070 h 3385291"/>
              <a:gd name="connsiteX1-297" fmla="*/ 0 w 3951730"/>
              <a:gd name="connsiteY1-298" fmla="*/ 3343088 h 3385291"/>
              <a:gd name="connsiteX2-299" fmla="*/ 31382 w 3951730"/>
              <a:gd name="connsiteY2-300" fmla="*/ 3385291 h 3385291"/>
              <a:gd name="connsiteX3-301" fmla="*/ 144163 w 3951730"/>
              <a:gd name="connsiteY3-302" fmla="*/ 1987108 h 3385291"/>
              <a:gd name="connsiteX4-303" fmla="*/ 1883164 w 3951730"/>
              <a:gd name="connsiteY4-304" fmla="*/ 392070 h 3385291"/>
              <a:gd name="connsiteX5-305" fmla="*/ 1883165 w 3951730"/>
              <a:gd name="connsiteY5-306" fmla="*/ 392070 h 3385291"/>
              <a:gd name="connsiteX0-307" fmla="*/ 1883165 w 3951730"/>
              <a:gd name="connsiteY0-308" fmla="*/ 392070 h 3385291"/>
              <a:gd name="connsiteX1-309" fmla="*/ 14068 w 3951730"/>
              <a:gd name="connsiteY1-310" fmla="*/ 3385291 h 3385291"/>
              <a:gd name="connsiteX2-311" fmla="*/ 45450 w 3951730"/>
              <a:gd name="connsiteY2-312" fmla="*/ 2794448 h 3385291"/>
              <a:gd name="connsiteX3-313" fmla="*/ 1293945 w 3951730"/>
              <a:gd name="connsiteY3-314" fmla="*/ 915 h 3385291"/>
              <a:gd name="connsiteX4-315" fmla="*/ 2472385 w 3951730"/>
              <a:gd name="connsiteY4-316" fmla="*/ 915 h 3385291"/>
              <a:gd name="connsiteX5-317" fmla="*/ 3694856 w 3951730"/>
              <a:gd name="connsiteY5-318" fmla="*/ 2539197 h 3385291"/>
              <a:gd name="connsiteX6-319" fmla="*/ 3951730 w 3951730"/>
              <a:gd name="connsiteY6-320" fmla="*/ 2539197 h 3385291"/>
              <a:gd name="connsiteX7-321" fmla="*/ 3145728 w 3951730"/>
              <a:gd name="connsiteY7-322" fmla="*/ 3385291 h 3385291"/>
              <a:gd name="connsiteX8-323" fmla="*/ 2259542 w 3951730"/>
              <a:gd name="connsiteY8-324" fmla="*/ 2539197 h 3385291"/>
              <a:gd name="connsiteX9-325" fmla="*/ 2516417 w 3951730"/>
              <a:gd name="connsiteY9-326" fmla="*/ 2539197 h 3385291"/>
              <a:gd name="connsiteX10-327" fmla="*/ 1293946 w 3951730"/>
              <a:gd name="connsiteY10-328" fmla="*/ 915 h 3385291"/>
              <a:gd name="connsiteX0-329" fmla="*/ 3145728 w 3951730"/>
              <a:gd name="connsiteY0-330" fmla="*/ 3385291 h 3385291"/>
              <a:gd name="connsiteX1-331" fmla="*/ 2259542 w 3951730"/>
              <a:gd name="connsiteY1-332" fmla="*/ 2539197 h 3385291"/>
              <a:gd name="connsiteX2-333" fmla="*/ 2516417 w 3951730"/>
              <a:gd name="connsiteY2-334" fmla="*/ 2539197 h 3385291"/>
              <a:gd name="connsiteX3-335" fmla="*/ 1293946 w 3951730"/>
              <a:gd name="connsiteY3-336" fmla="*/ 915 h 3385291"/>
              <a:gd name="connsiteX4-337" fmla="*/ 2472385 w 3951730"/>
              <a:gd name="connsiteY4-338" fmla="*/ 915 h 3385291"/>
              <a:gd name="connsiteX5-339" fmla="*/ 3694856 w 3951730"/>
              <a:gd name="connsiteY5-340" fmla="*/ 2539197 h 3385291"/>
              <a:gd name="connsiteX6-341" fmla="*/ 3951730 w 3951730"/>
              <a:gd name="connsiteY6-342" fmla="*/ 2539197 h 3385291"/>
              <a:gd name="connsiteX7-343" fmla="*/ 3145728 w 3951730"/>
              <a:gd name="connsiteY7-344" fmla="*/ 3385291 h 3385291"/>
              <a:gd name="connsiteX0-345" fmla="*/ 1883165 w 3951730"/>
              <a:gd name="connsiteY0-346" fmla="*/ 392070 h 3385291"/>
              <a:gd name="connsiteX1-347" fmla="*/ 0 w 3951730"/>
              <a:gd name="connsiteY1-348" fmla="*/ 3343088 h 3385291"/>
              <a:gd name="connsiteX2-349" fmla="*/ 31382 w 3951730"/>
              <a:gd name="connsiteY2-350" fmla="*/ 3385291 h 3385291"/>
              <a:gd name="connsiteX3-351" fmla="*/ 144163 w 3951730"/>
              <a:gd name="connsiteY3-352" fmla="*/ 1987108 h 3385291"/>
              <a:gd name="connsiteX4-353" fmla="*/ 1883164 w 3951730"/>
              <a:gd name="connsiteY4-354" fmla="*/ 392070 h 3385291"/>
              <a:gd name="connsiteX5-355" fmla="*/ 1883165 w 3951730"/>
              <a:gd name="connsiteY5-356" fmla="*/ 392070 h 3385291"/>
              <a:gd name="connsiteX0-357" fmla="*/ 1883165 w 3951730"/>
              <a:gd name="connsiteY0-358" fmla="*/ 392070 h 3385291"/>
              <a:gd name="connsiteX1-359" fmla="*/ 14068 w 3951730"/>
              <a:gd name="connsiteY1-360" fmla="*/ 3385291 h 3385291"/>
              <a:gd name="connsiteX2-361" fmla="*/ 45450 w 3951730"/>
              <a:gd name="connsiteY2-362" fmla="*/ 2794448 h 3385291"/>
              <a:gd name="connsiteX3-363" fmla="*/ 1293945 w 3951730"/>
              <a:gd name="connsiteY3-364" fmla="*/ 915 h 3385291"/>
              <a:gd name="connsiteX4-365" fmla="*/ 2472385 w 3951730"/>
              <a:gd name="connsiteY4-366" fmla="*/ 915 h 3385291"/>
              <a:gd name="connsiteX5-367" fmla="*/ 3694856 w 3951730"/>
              <a:gd name="connsiteY5-368" fmla="*/ 2539197 h 3385291"/>
              <a:gd name="connsiteX6-369" fmla="*/ 3951730 w 3951730"/>
              <a:gd name="connsiteY6-370" fmla="*/ 2539197 h 3385291"/>
              <a:gd name="connsiteX7-371" fmla="*/ 3145728 w 3951730"/>
              <a:gd name="connsiteY7-372" fmla="*/ 3385291 h 3385291"/>
              <a:gd name="connsiteX8-373" fmla="*/ 2259542 w 3951730"/>
              <a:gd name="connsiteY8-374" fmla="*/ 2539197 h 3385291"/>
              <a:gd name="connsiteX9-375" fmla="*/ 2516417 w 3951730"/>
              <a:gd name="connsiteY9-376" fmla="*/ 2539197 h 3385291"/>
              <a:gd name="connsiteX10-377" fmla="*/ 1293946 w 3951730"/>
              <a:gd name="connsiteY10-378" fmla="*/ 915 h 3385291"/>
              <a:gd name="connsiteX0-379" fmla="*/ 3145728 w 3951730"/>
              <a:gd name="connsiteY0-380" fmla="*/ 3385291 h 3693794"/>
              <a:gd name="connsiteX1-381" fmla="*/ 2259542 w 3951730"/>
              <a:gd name="connsiteY1-382" fmla="*/ 2539197 h 3693794"/>
              <a:gd name="connsiteX2-383" fmla="*/ 2516417 w 3951730"/>
              <a:gd name="connsiteY2-384" fmla="*/ 2539197 h 3693794"/>
              <a:gd name="connsiteX3-385" fmla="*/ 1293946 w 3951730"/>
              <a:gd name="connsiteY3-386" fmla="*/ 915 h 3693794"/>
              <a:gd name="connsiteX4-387" fmla="*/ 2472385 w 3951730"/>
              <a:gd name="connsiteY4-388" fmla="*/ 915 h 3693794"/>
              <a:gd name="connsiteX5-389" fmla="*/ 3694856 w 3951730"/>
              <a:gd name="connsiteY5-390" fmla="*/ 2539197 h 3693794"/>
              <a:gd name="connsiteX6-391" fmla="*/ 3951730 w 3951730"/>
              <a:gd name="connsiteY6-392" fmla="*/ 2539197 h 3693794"/>
              <a:gd name="connsiteX7-393" fmla="*/ 3145728 w 3951730"/>
              <a:gd name="connsiteY7-394" fmla="*/ 3385291 h 3693794"/>
              <a:gd name="connsiteX0-395" fmla="*/ 1883165 w 3951730"/>
              <a:gd name="connsiteY0-396" fmla="*/ 392070 h 3693794"/>
              <a:gd name="connsiteX1-397" fmla="*/ 0 w 3951730"/>
              <a:gd name="connsiteY1-398" fmla="*/ 3343088 h 3693794"/>
              <a:gd name="connsiteX2-399" fmla="*/ 31382 w 3951730"/>
              <a:gd name="connsiteY2-400" fmla="*/ 3385291 h 3693794"/>
              <a:gd name="connsiteX3-401" fmla="*/ 144163 w 3951730"/>
              <a:gd name="connsiteY3-402" fmla="*/ 1987108 h 3693794"/>
              <a:gd name="connsiteX4-403" fmla="*/ 1883164 w 3951730"/>
              <a:gd name="connsiteY4-404" fmla="*/ 392070 h 3693794"/>
              <a:gd name="connsiteX5-405" fmla="*/ 1883165 w 3951730"/>
              <a:gd name="connsiteY5-406" fmla="*/ 392070 h 3693794"/>
              <a:gd name="connsiteX0-407" fmla="*/ 1883165 w 3951730"/>
              <a:gd name="connsiteY0-408" fmla="*/ 392070 h 3693794"/>
              <a:gd name="connsiteX1-409" fmla="*/ 14068 w 3951730"/>
              <a:gd name="connsiteY1-410" fmla="*/ 3385291 h 3693794"/>
              <a:gd name="connsiteX2-411" fmla="*/ 45450 w 3951730"/>
              <a:gd name="connsiteY2-412" fmla="*/ 2794448 h 3693794"/>
              <a:gd name="connsiteX3-413" fmla="*/ 1293945 w 3951730"/>
              <a:gd name="connsiteY3-414" fmla="*/ 915 h 3693794"/>
              <a:gd name="connsiteX4-415" fmla="*/ 2472385 w 3951730"/>
              <a:gd name="connsiteY4-416" fmla="*/ 915 h 3693794"/>
              <a:gd name="connsiteX5-417" fmla="*/ 3694856 w 3951730"/>
              <a:gd name="connsiteY5-418" fmla="*/ 2539197 h 3693794"/>
              <a:gd name="connsiteX6-419" fmla="*/ 3951730 w 3951730"/>
              <a:gd name="connsiteY6-420" fmla="*/ 2539197 h 3693794"/>
              <a:gd name="connsiteX7-421" fmla="*/ 3101657 w 3951730"/>
              <a:gd name="connsiteY7-422" fmla="*/ 3693794 h 3693794"/>
              <a:gd name="connsiteX8-423" fmla="*/ 2259542 w 3951730"/>
              <a:gd name="connsiteY8-424" fmla="*/ 2539197 h 3693794"/>
              <a:gd name="connsiteX9-425" fmla="*/ 2516417 w 3951730"/>
              <a:gd name="connsiteY9-426" fmla="*/ 2539197 h 3693794"/>
              <a:gd name="connsiteX10-427" fmla="*/ 1293946 w 3951730"/>
              <a:gd name="connsiteY10-428" fmla="*/ 915 h 3693794"/>
              <a:gd name="connsiteX0-429" fmla="*/ 3101657 w 3951730"/>
              <a:gd name="connsiteY0-430" fmla="*/ 3715832 h 3715832"/>
              <a:gd name="connsiteX1-431" fmla="*/ 2259542 w 3951730"/>
              <a:gd name="connsiteY1-432" fmla="*/ 2539197 h 3715832"/>
              <a:gd name="connsiteX2-433" fmla="*/ 2516417 w 3951730"/>
              <a:gd name="connsiteY2-434" fmla="*/ 2539197 h 3715832"/>
              <a:gd name="connsiteX3-435" fmla="*/ 1293946 w 3951730"/>
              <a:gd name="connsiteY3-436" fmla="*/ 915 h 3715832"/>
              <a:gd name="connsiteX4-437" fmla="*/ 2472385 w 3951730"/>
              <a:gd name="connsiteY4-438" fmla="*/ 915 h 3715832"/>
              <a:gd name="connsiteX5-439" fmla="*/ 3694856 w 3951730"/>
              <a:gd name="connsiteY5-440" fmla="*/ 2539197 h 3715832"/>
              <a:gd name="connsiteX6-441" fmla="*/ 3951730 w 3951730"/>
              <a:gd name="connsiteY6-442" fmla="*/ 2539197 h 3715832"/>
              <a:gd name="connsiteX7-443" fmla="*/ 3101657 w 3951730"/>
              <a:gd name="connsiteY7-444" fmla="*/ 3715832 h 3715832"/>
              <a:gd name="connsiteX0-445" fmla="*/ 1883165 w 3951730"/>
              <a:gd name="connsiteY0-446" fmla="*/ 392070 h 3715832"/>
              <a:gd name="connsiteX1-447" fmla="*/ 0 w 3951730"/>
              <a:gd name="connsiteY1-448" fmla="*/ 3343088 h 3715832"/>
              <a:gd name="connsiteX2-449" fmla="*/ 31382 w 3951730"/>
              <a:gd name="connsiteY2-450" fmla="*/ 3385291 h 3715832"/>
              <a:gd name="connsiteX3-451" fmla="*/ 144163 w 3951730"/>
              <a:gd name="connsiteY3-452" fmla="*/ 1987108 h 3715832"/>
              <a:gd name="connsiteX4-453" fmla="*/ 1883164 w 3951730"/>
              <a:gd name="connsiteY4-454" fmla="*/ 392070 h 3715832"/>
              <a:gd name="connsiteX5-455" fmla="*/ 1883165 w 3951730"/>
              <a:gd name="connsiteY5-456" fmla="*/ 392070 h 3715832"/>
              <a:gd name="connsiteX0-457" fmla="*/ 1883165 w 3951730"/>
              <a:gd name="connsiteY0-458" fmla="*/ 392070 h 3715832"/>
              <a:gd name="connsiteX1-459" fmla="*/ 14068 w 3951730"/>
              <a:gd name="connsiteY1-460" fmla="*/ 3385291 h 3715832"/>
              <a:gd name="connsiteX2-461" fmla="*/ 45450 w 3951730"/>
              <a:gd name="connsiteY2-462" fmla="*/ 2794448 h 3715832"/>
              <a:gd name="connsiteX3-463" fmla="*/ 1293945 w 3951730"/>
              <a:gd name="connsiteY3-464" fmla="*/ 915 h 3715832"/>
              <a:gd name="connsiteX4-465" fmla="*/ 2472385 w 3951730"/>
              <a:gd name="connsiteY4-466" fmla="*/ 915 h 3715832"/>
              <a:gd name="connsiteX5-467" fmla="*/ 3694856 w 3951730"/>
              <a:gd name="connsiteY5-468" fmla="*/ 2539197 h 3715832"/>
              <a:gd name="connsiteX6-469" fmla="*/ 3951730 w 3951730"/>
              <a:gd name="connsiteY6-470" fmla="*/ 2539197 h 3715832"/>
              <a:gd name="connsiteX7-471" fmla="*/ 3101657 w 3951730"/>
              <a:gd name="connsiteY7-472" fmla="*/ 3693794 h 3715832"/>
              <a:gd name="connsiteX8-473" fmla="*/ 2259542 w 3951730"/>
              <a:gd name="connsiteY8-474" fmla="*/ 2539197 h 3715832"/>
              <a:gd name="connsiteX9-475" fmla="*/ 2516417 w 3951730"/>
              <a:gd name="connsiteY9-476" fmla="*/ 2539197 h 3715832"/>
              <a:gd name="connsiteX10-477" fmla="*/ 1293946 w 3951730"/>
              <a:gd name="connsiteY10-478" fmla="*/ 915 h 3715832"/>
              <a:gd name="connsiteX0-479" fmla="*/ 3101657 w 3951730"/>
              <a:gd name="connsiteY0-480" fmla="*/ 3715832 h 3715832"/>
              <a:gd name="connsiteX1-481" fmla="*/ 2259542 w 3951730"/>
              <a:gd name="connsiteY1-482" fmla="*/ 2539197 h 3715832"/>
              <a:gd name="connsiteX2-483" fmla="*/ 2516417 w 3951730"/>
              <a:gd name="connsiteY2-484" fmla="*/ 2539197 h 3715832"/>
              <a:gd name="connsiteX3-485" fmla="*/ 1293946 w 3951730"/>
              <a:gd name="connsiteY3-486" fmla="*/ 915 h 3715832"/>
              <a:gd name="connsiteX4-487" fmla="*/ 2472385 w 3951730"/>
              <a:gd name="connsiteY4-488" fmla="*/ 915 h 3715832"/>
              <a:gd name="connsiteX5-489" fmla="*/ 3694856 w 3951730"/>
              <a:gd name="connsiteY5-490" fmla="*/ 2539197 h 3715832"/>
              <a:gd name="connsiteX6-491" fmla="*/ 3951730 w 3951730"/>
              <a:gd name="connsiteY6-492" fmla="*/ 2539197 h 3715832"/>
              <a:gd name="connsiteX7-493" fmla="*/ 3101657 w 3951730"/>
              <a:gd name="connsiteY7-494" fmla="*/ 3715832 h 3715832"/>
              <a:gd name="connsiteX0-495" fmla="*/ 1883165 w 3951730"/>
              <a:gd name="connsiteY0-496" fmla="*/ 392070 h 3715832"/>
              <a:gd name="connsiteX1-497" fmla="*/ 0 w 3951730"/>
              <a:gd name="connsiteY1-498" fmla="*/ 3343088 h 3715832"/>
              <a:gd name="connsiteX2-499" fmla="*/ 31382 w 3951730"/>
              <a:gd name="connsiteY2-500" fmla="*/ 3385291 h 3715832"/>
              <a:gd name="connsiteX3-501" fmla="*/ 144163 w 3951730"/>
              <a:gd name="connsiteY3-502" fmla="*/ 1987108 h 3715832"/>
              <a:gd name="connsiteX4-503" fmla="*/ 1883164 w 3951730"/>
              <a:gd name="connsiteY4-504" fmla="*/ 392070 h 3715832"/>
              <a:gd name="connsiteX5-505" fmla="*/ 1883165 w 3951730"/>
              <a:gd name="connsiteY5-506" fmla="*/ 392070 h 3715832"/>
              <a:gd name="connsiteX0-507" fmla="*/ 1883165 w 3951730"/>
              <a:gd name="connsiteY0-508" fmla="*/ 392070 h 3715832"/>
              <a:gd name="connsiteX1-509" fmla="*/ 14068 w 3951730"/>
              <a:gd name="connsiteY1-510" fmla="*/ 3385291 h 3715832"/>
              <a:gd name="connsiteX2-511" fmla="*/ 45450 w 3951730"/>
              <a:gd name="connsiteY2-512" fmla="*/ 2794448 h 3715832"/>
              <a:gd name="connsiteX3-513" fmla="*/ 1293945 w 3951730"/>
              <a:gd name="connsiteY3-514" fmla="*/ 915 h 3715832"/>
              <a:gd name="connsiteX4-515" fmla="*/ 2472385 w 3951730"/>
              <a:gd name="connsiteY4-516" fmla="*/ 915 h 3715832"/>
              <a:gd name="connsiteX5-517" fmla="*/ 3694856 w 3951730"/>
              <a:gd name="connsiteY5-518" fmla="*/ 2539197 h 3715832"/>
              <a:gd name="connsiteX6-519" fmla="*/ 3951730 w 3951730"/>
              <a:gd name="connsiteY6-520" fmla="*/ 2539197 h 3715832"/>
              <a:gd name="connsiteX7-521" fmla="*/ 3101657 w 3951730"/>
              <a:gd name="connsiteY7-522" fmla="*/ 3693794 h 3715832"/>
              <a:gd name="connsiteX8-523" fmla="*/ 2259542 w 3951730"/>
              <a:gd name="connsiteY8-524" fmla="*/ 2539197 h 3715832"/>
              <a:gd name="connsiteX9-525" fmla="*/ 2516417 w 3951730"/>
              <a:gd name="connsiteY9-526" fmla="*/ 2539197 h 3715832"/>
              <a:gd name="connsiteX10-527" fmla="*/ 1293946 w 3951730"/>
              <a:gd name="connsiteY10-528" fmla="*/ 915 h 3715832"/>
              <a:gd name="connsiteX0-529" fmla="*/ 3101657 w 3951730"/>
              <a:gd name="connsiteY0-530" fmla="*/ 3715832 h 3715832"/>
              <a:gd name="connsiteX1-531" fmla="*/ 2259542 w 3951730"/>
              <a:gd name="connsiteY1-532" fmla="*/ 2539197 h 3715832"/>
              <a:gd name="connsiteX2-533" fmla="*/ 2516417 w 3951730"/>
              <a:gd name="connsiteY2-534" fmla="*/ 2539197 h 3715832"/>
              <a:gd name="connsiteX3-535" fmla="*/ 1293946 w 3951730"/>
              <a:gd name="connsiteY3-536" fmla="*/ 915 h 3715832"/>
              <a:gd name="connsiteX4-537" fmla="*/ 2472385 w 3951730"/>
              <a:gd name="connsiteY4-538" fmla="*/ 915 h 3715832"/>
              <a:gd name="connsiteX5-539" fmla="*/ 3694856 w 3951730"/>
              <a:gd name="connsiteY5-540" fmla="*/ 2539197 h 3715832"/>
              <a:gd name="connsiteX6-541" fmla="*/ 3951730 w 3951730"/>
              <a:gd name="connsiteY6-542" fmla="*/ 2539197 h 3715832"/>
              <a:gd name="connsiteX7-543" fmla="*/ 3101657 w 3951730"/>
              <a:gd name="connsiteY7-544" fmla="*/ 3715832 h 3715832"/>
              <a:gd name="connsiteX0-545" fmla="*/ 1883165 w 3951730"/>
              <a:gd name="connsiteY0-546" fmla="*/ 392070 h 3715832"/>
              <a:gd name="connsiteX1-547" fmla="*/ 0 w 3951730"/>
              <a:gd name="connsiteY1-548" fmla="*/ 3343088 h 3715832"/>
              <a:gd name="connsiteX2-549" fmla="*/ 31382 w 3951730"/>
              <a:gd name="connsiteY2-550" fmla="*/ 3385291 h 3715832"/>
              <a:gd name="connsiteX3-551" fmla="*/ 144163 w 3951730"/>
              <a:gd name="connsiteY3-552" fmla="*/ 1987108 h 3715832"/>
              <a:gd name="connsiteX4-553" fmla="*/ 1883164 w 3951730"/>
              <a:gd name="connsiteY4-554" fmla="*/ 392070 h 3715832"/>
              <a:gd name="connsiteX5-555" fmla="*/ 1883165 w 3951730"/>
              <a:gd name="connsiteY5-556" fmla="*/ 392070 h 3715832"/>
              <a:gd name="connsiteX0-557" fmla="*/ 14068 w 3951730"/>
              <a:gd name="connsiteY0-558" fmla="*/ 3385291 h 3715832"/>
              <a:gd name="connsiteX1-559" fmla="*/ 45450 w 3951730"/>
              <a:gd name="connsiteY1-560" fmla="*/ 2794448 h 3715832"/>
              <a:gd name="connsiteX2-561" fmla="*/ 1293945 w 3951730"/>
              <a:gd name="connsiteY2-562" fmla="*/ 915 h 3715832"/>
              <a:gd name="connsiteX3-563" fmla="*/ 2472385 w 3951730"/>
              <a:gd name="connsiteY3-564" fmla="*/ 915 h 3715832"/>
              <a:gd name="connsiteX4-565" fmla="*/ 3694856 w 3951730"/>
              <a:gd name="connsiteY4-566" fmla="*/ 2539197 h 3715832"/>
              <a:gd name="connsiteX5-567" fmla="*/ 3951730 w 3951730"/>
              <a:gd name="connsiteY5-568" fmla="*/ 2539197 h 3715832"/>
              <a:gd name="connsiteX6-569" fmla="*/ 3101657 w 3951730"/>
              <a:gd name="connsiteY6-570" fmla="*/ 3693794 h 3715832"/>
              <a:gd name="connsiteX7-571" fmla="*/ 2259542 w 3951730"/>
              <a:gd name="connsiteY7-572" fmla="*/ 2539197 h 3715832"/>
              <a:gd name="connsiteX8-573" fmla="*/ 2516417 w 3951730"/>
              <a:gd name="connsiteY8-574" fmla="*/ 2539197 h 3715832"/>
              <a:gd name="connsiteX9-575" fmla="*/ 1293946 w 3951730"/>
              <a:gd name="connsiteY9-576" fmla="*/ 915 h 37158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27" y="connsiteY7-28"/>
              </a:cxn>
              <a:cxn ang="0">
                <a:pos x="connsiteX8-73" y="connsiteY8-74"/>
              </a:cxn>
              <a:cxn ang="0">
                <a:pos x="connsiteX9-75" y="connsiteY9-76"/>
              </a:cxn>
            </a:cxnLst>
            <a:rect l="l" t="t" r="r" b="b"/>
            <a:pathLst>
              <a:path w="3951730" h="3715832" stroke="0" extrusionOk="0">
                <a:moveTo>
                  <a:pt x="3101657" y="3715832"/>
                </a:moveTo>
                <a:lnTo>
                  <a:pt x="2259542" y="2539197"/>
                </a:lnTo>
                <a:lnTo>
                  <a:pt x="2516417" y="2539197"/>
                </a:lnTo>
                <a:cubicBezTo>
                  <a:pt x="2372485" y="1044932"/>
                  <a:pt x="1869672" y="915"/>
                  <a:pt x="1293946" y="915"/>
                </a:cubicBezTo>
                <a:lnTo>
                  <a:pt x="2472385" y="915"/>
                </a:lnTo>
                <a:cubicBezTo>
                  <a:pt x="3048112" y="915"/>
                  <a:pt x="3550925" y="1044933"/>
                  <a:pt x="3694856" y="2539197"/>
                </a:cubicBezTo>
                <a:lnTo>
                  <a:pt x="3951730" y="2539197"/>
                </a:lnTo>
                <a:lnTo>
                  <a:pt x="3101657" y="3715832"/>
                </a:lnTo>
                <a:close/>
              </a:path>
              <a:path w="3951730" h="3715832" fill="darkenLess" stroke="0" extrusionOk="0">
                <a:moveTo>
                  <a:pt x="1883165" y="392070"/>
                </a:moveTo>
                <a:cubicBezTo>
                  <a:pt x="848992" y="390133"/>
                  <a:pt x="0" y="2087830"/>
                  <a:pt x="0" y="3343088"/>
                </a:cubicBezTo>
                <a:lnTo>
                  <a:pt x="31382" y="3385291"/>
                </a:lnTo>
                <a:cubicBezTo>
                  <a:pt x="31382" y="2903013"/>
                  <a:pt x="69835" y="2426305"/>
                  <a:pt x="144163" y="1987108"/>
                </a:cubicBezTo>
                <a:cubicBezTo>
                  <a:pt x="444463" y="212684"/>
                  <a:pt x="1240285" y="-517256"/>
                  <a:pt x="1883164" y="392070"/>
                </a:cubicBezTo>
                <a:lnTo>
                  <a:pt x="1883165" y="392070"/>
                </a:lnTo>
                <a:close/>
              </a:path>
              <a:path w="3951730" h="3715832" fill="none" extrusionOk="0">
                <a:moveTo>
                  <a:pt x="14068" y="3385291"/>
                </a:moveTo>
                <a:lnTo>
                  <a:pt x="45450" y="2794448"/>
                </a:lnTo>
                <a:cubicBezTo>
                  <a:pt x="45450" y="1938183"/>
                  <a:pt x="596651" y="915"/>
                  <a:pt x="1293945" y="915"/>
                </a:cubicBezTo>
                <a:lnTo>
                  <a:pt x="2472385" y="915"/>
                </a:lnTo>
                <a:cubicBezTo>
                  <a:pt x="3048112" y="915"/>
                  <a:pt x="3550925" y="1044933"/>
                  <a:pt x="3694856" y="2539197"/>
                </a:cubicBezTo>
                <a:lnTo>
                  <a:pt x="3951730" y="2539197"/>
                </a:lnTo>
                <a:lnTo>
                  <a:pt x="3101657" y="3693794"/>
                </a:lnTo>
                <a:lnTo>
                  <a:pt x="2259542" y="2539197"/>
                </a:lnTo>
                <a:lnTo>
                  <a:pt x="2516417" y="2539197"/>
                </a:lnTo>
                <a:cubicBezTo>
                  <a:pt x="2372485" y="1044932"/>
                  <a:pt x="1869672" y="915"/>
                  <a:pt x="1293946" y="915"/>
                </a:cubicBezTo>
              </a:path>
            </a:pathLst>
          </a:custGeom>
          <a:gradFill flip="none" rotWithShape="1">
            <a:gsLst>
              <a:gs pos="8000">
                <a:srgbClr val="00B0EC"/>
              </a:gs>
              <a:gs pos="40000">
                <a:srgbClr val="00B0EC"/>
              </a:gs>
              <a:gs pos="67000">
                <a:srgbClr val="00B0EC"/>
              </a:gs>
            </a:gsLst>
            <a:path path="circle">
              <a:fillToRect l="100000" b="100000"/>
            </a:path>
            <a:tileRect t="-100000" r="-100000"/>
          </a:gradFill>
          <a:ln w="3175">
            <a:solidFill>
              <a:srgbClr val="43CE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cxnSp>
        <p:nvCxnSpPr>
          <p:cNvPr id="5" name="MH_Other_3"/>
          <p:cNvCxnSpPr/>
          <p:nvPr>
            <p:custDataLst>
              <p:tags r:id="rId3"/>
            </p:custDataLst>
          </p:nvPr>
        </p:nvCxnSpPr>
        <p:spPr>
          <a:xfrm>
            <a:off x="7711983" y="1628715"/>
            <a:ext cx="1817688"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 name="MH_Other_4"/>
          <p:cNvCxnSpPr/>
          <p:nvPr>
            <p:custDataLst>
              <p:tags r:id="rId4"/>
            </p:custDataLst>
          </p:nvPr>
        </p:nvCxnSpPr>
        <p:spPr>
          <a:xfrm>
            <a:off x="2424022" y="5462528"/>
            <a:ext cx="1819275" cy="0"/>
          </a:xfrm>
          <a:prstGeom prst="line">
            <a:avLst/>
          </a:prstGeom>
          <a:ln w="57150">
            <a:solidFill>
              <a:srgbClr val="00B0EC"/>
            </a:solidFill>
          </a:ln>
        </p:spPr>
        <p:style>
          <a:lnRef idx="1">
            <a:schemeClr val="accent1"/>
          </a:lnRef>
          <a:fillRef idx="0">
            <a:schemeClr val="accent1"/>
          </a:fillRef>
          <a:effectRef idx="0">
            <a:schemeClr val="accent1"/>
          </a:effectRef>
          <a:fontRef idx="minor">
            <a:schemeClr val="tx1"/>
          </a:fontRef>
        </p:style>
      </p:cxnSp>
      <p:sp>
        <p:nvSpPr>
          <p:cNvPr id="7" name="MH_SubTitle_2"/>
          <p:cNvSpPr txBox="1">
            <a:spLocks noChangeArrowheads="1"/>
          </p:cNvSpPr>
          <p:nvPr>
            <p:custDataLst>
              <p:tags r:id="rId5"/>
            </p:custDataLst>
          </p:nvPr>
        </p:nvSpPr>
        <p:spPr bwMode="auto">
          <a:xfrm>
            <a:off x="7711983" y="1082616"/>
            <a:ext cx="18176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800" b="1" dirty="0">
                <a:solidFill>
                  <a:srgbClr val="7ABC32"/>
                </a:solidFill>
                <a:latin typeface="微软雅黑" panose="020B0503020204020204" charset="-122"/>
                <a:ea typeface="微软雅黑" panose="020B0503020204020204" charset="-122"/>
              </a:rPr>
              <a:t>财政端</a:t>
            </a:r>
            <a:endParaRPr lang="zh-CN" altLang="en-US" sz="2800" b="1" dirty="0">
              <a:solidFill>
                <a:srgbClr val="7ABC32"/>
              </a:solidFill>
              <a:latin typeface="微软雅黑" panose="020B0503020204020204" charset="-122"/>
              <a:ea typeface="微软雅黑" panose="020B0503020204020204" charset="-122"/>
            </a:endParaRPr>
          </a:p>
        </p:txBody>
      </p:sp>
      <p:sp>
        <p:nvSpPr>
          <p:cNvPr id="8" name="MH_SubTitle_1"/>
          <p:cNvSpPr txBox="1">
            <a:spLocks noChangeArrowheads="1"/>
          </p:cNvSpPr>
          <p:nvPr>
            <p:custDataLst>
              <p:tags r:id="rId6"/>
            </p:custDataLst>
          </p:nvPr>
        </p:nvSpPr>
        <p:spPr bwMode="auto">
          <a:xfrm>
            <a:off x="2424022" y="5518091"/>
            <a:ext cx="18192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800" b="1" dirty="0">
                <a:solidFill>
                  <a:srgbClr val="00B0EC"/>
                </a:solidFill>
                <a:latin typeface="微软雅黑" panose="020B0503020204020204" charset="-122"/>
                <a:ea typeface="微软雅黑" panose="020B0503020204020204" charset="-122"/>
              </a:rPr>
              <a:t>单位端</a:t>
            </a:r>
            <a:endParaRPr lang="zh-CN" altLang="en-US" sz="2800" b="1" dirty="0">
              <a:solidFill>
                <a:srgbClr val="00B0EC"/>
              </a:solidFill>
              <a:latin typeface="微软雅黑" panose="020B0503020204020204" charset="-122"/>
              <a:ea typeface="微软雅黑" panose="020B0503020204020204" charset="-122"/>
            </a:endParaRPr>
          </a:p>
        </p:txBody>
      </p:sp>
      <p:sp>
        <p:nvSpPr>
          <p:cNvPr id="9" name="MH_Other_5"/>
          <p:cNvSpPr/>
          <p:nvPr>
            <p:custDataLst>
              <p:tags r:id="rId7"/>
            </p:custDataLst>
          </p:nvPr>
        </p:nvSpPr>
        <p:spPr>
          <a:xfrm flipV="1">
            <a:off x="7215097" y="1604904"/>
            <a:ext cx="244475" cy="1430337"/>
          </a:xfrm>
          <a:custGeom>
            <a:avLst/>
            <a:gdLst>
              <a:gd name="connsiteX0" fmla="*/ 0 w 328247"/>
              <a:gd name="connsiteY0" fmla="*/ 0 h 1863969"/>
              <a:gd name="connsiteX1" fmla="*/ 0 w 328247"/>
              <a:gd name="connsiteY1" fmla="*/ 1863969 h 1863969"/>
              <a:gd name="connsiteX2" fmla="*/ 328247 w 328247"/>
              <a:gd name="connsiteY2" fmla="*/ 1863969 h 1863969"/>
            </a:gdLst>
            <a:ahLst/>
            <a:cxnLst>
              <a:cxn ang="0">
                <a:pos x="connsiteX0" y="connsiteY0"/>
              </a:cxn>
              <a:cxn ang="0">
                <a:pos x="connsiteX1" y="connsiteY1"/>
              </a:cxn>
              <a:cxn ang="0">
                <a:pos x="connsiteX2" y="connsiteY2"/>
              </a:cxn>
            </a:cxnLst>
            <a:rect l="l" t="t" r="r" b="b"/>
            <a:pathLst>
              <a:path w="328247" h="1863969">
                <a:moveTo>
                  <a:pt x="0" y="0"/>
                </a:moveTo>
                <a:lnTo>
                  <a:pt x="0" y="1863969"/>
                </a:lnTo>
                <a:lnTo>
                  <a:pt x="328247" y="1863969"/>
                </a:lnTo>
              </a:path>
            </a:pathLst>
          </a:custGeom>
          <a:noFill/>
          <a:ln w="19050">
            <a:solidFill>
              <a:srgbClr val="B2DE82"/>
            </a:solidFill>
            <a:prstDash val="sys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MH_Other_6"/>
          <p:cNvSpPr/>
          <p:nvPr>
            <p:custDataLst>
              <p:tags r:id="rId8"/>
            </p:custDataLst>
          </p:nvPr>
        </p:nvSpPr>
        <p:spPr>
          <a:xfrm flipH="1">
            <a:off x="4411571" y="4281428"/>
            <a:ext cx="679450" cy="1397000"/>
          </a:xfrm>
          <a:custGeom>
            <a:avLst/>
            <a:gdLst>
              <a:gd name="connsiteX0" fmla="*/ 0 w 328247"/>
              <a:gd name="connsiteY0" fmla="*/ 0 h 1863969"/>
              <a:gd name="connsiteX1" fmla="*/ 0 w 328247"/>
              <a:gd name="connsiteY1" fmla="*/ 1863969 h 1863969"/>
              <a:gd name="connsiteX2" fmla="*/ 328247 w 328247"/>
              <a:gd name="connsiteY2" fmla="*/ 1863969 h 1863969"/>
            </a:gdLst>
            <a:ahLst/>
            <a:cxnLst>
              <a:cxn ang="0">
                <a:pos x="connsiteX0" y="connsiteY0"/>
              </a:cxn>
              <a:cxn ang="0">
                <a:pos x="connsiteX1" y="connsiteY1"/>
              </a:cxn>
              <a:cxn ang="0">
                <a:pos x="connsiteX2" y="connsiteY2"/>
              </a:cxn>
            </a:cxnLst>
            <a:rect l="l" t="t" r="r" b="b"/>
            <a:pathLst>
              <a:path w="328247" h="1863969">
                <a:moveTo>
                  <a:pt x="0" y="0"/>
                </a:moveTo>
                <a:lnTo>
                  <a:pt x="0" y="1863969"/>
                </a:lnTo>
                <a:lnTo>
                  <a:pt x="328247" y="1863969"/>
                </a:lnTo>
              </a:path>
            </a:pathLst>
          </a:custGeom>
          <a:noFill/>
          <a:ln w="19050">
            <a:solidFill>
              <a:srgbClr val="43CEFF"/>
            </a:solidFill>
            <a:prstDash val="sysDot"/>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MH_Text_2"/>
          <p:cNvSpPr txBox="1">
            <a:spLocks noChangeArrowheads="1"/>
          </p:cNvSpPr>
          <p:nvPr>
            <p:custDataLst>
              <p:tags r:id="rId9"/>
            </p:custDataLst>
          </p:nvPr>
        </p:nvSpPr>
        <p:spPr bwMode="auto">
          <a:xfrm flipH="1">
            <a:off x="7711983" y="1685865"/>
            <a:ext cx="181768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120000"/>
              </a:lnSpc>
            </a:pPr>
            <a:r>
              <a:rPr lang="zh-CN" altLang="en-US" sz="2800" dirty="0">
                <a:latin typeface="幼圆" panose="02010509060101010101" pitchFamily="49" charset="-122"/>
                <a:ea typeface="微软雅黑" panose="020B0503020204020204" charset="-122"/>
              </a:rPr>
              <a:t>财政预算</a:t>
            </a:r>
            <a:endParaRPr lang="en-US" altLang="zh-CN" sz="2800" dirty="0">
              <a:latin typeface="幼圆" panose="02010509060101010101" pitchFamily="49" charset="-122"/>
              <a:ea typeface="微软雅黑" panose="020B0503020204020204" charset="-122"/>
            </a:endParaRPr>
          </a:p>
          <a:p>
            <a:pPr algn="ctr" eaLnBrk="1" hangingPunct="1">
              <a:lnSpc>
                <a:spcPct val="120000"/>
              </a:lnSpc>
            </a:pPr>
            <a:r>
              <a:rPr lang="zh-CN" altLang="en-US" sz="2800" dirty="0">
                <a:latin typeface="幼圆" panose="02010509060101010101" pitchFamily="49" charset="-122"/>
                <a:ea typeface="微软雅黑" panose="020B0503020204020204" charset="-122"/>
              </a:rPr>
              <a:t>财政资产</a:t>
            </a:r>
            <a:endParaRPr lang="en-US" altLang="zh-CN" sz="2800" dirty="0">
              <a:latin typeface="幼圆" panose="02010509060101010101" pitchFamily="49" charset="-122"/>
              <a:ea typeface="微软雅黑" panose="020B0503020204020204" charset="-122"/>
            </a:endParaRPr>
          </a:p>
          <a:p>
            <a:pPr algn="ctr" eaLnBrk="1" hangingPunct="1">
              <a:lnSpc>
                <a:spcPct val="120000"/>
              </a:lnSpc>
            </a:pPr>
            <a:r>
              <a:rPr lang="zh-CN" altLang="en-US" sz="2800" dirty="0">
                <a:latin typeface="幼圆" panose="02010509060101010101" pitchFamily="49" charset="-122"/>
                <a:ea typeface="微软雅黑" panose="020B0503020204020204" charset="-122"/>
              </a:rPr>
              <a:t>国库支付</a:t>
            </a:r>
            <a:endParaRPr lang="en-US" altLang="zh-CN" sz="2800" dirty="0">
              <a:latin typeface="幼圆" panose="02010509060101010101" pitchFamily="49" charset="-122"/>
              <a:ea typeface="微软雅黑" panose="020B0503020204020204" charset="-122"/>
            </a:endParaRPr>
          </a:p>
          <a:p>
            <a:pPr algn="ctr" eaLnBrk="1" hangingPunct="1">
              <a:lnSpc>
                <a:spcPct val="120000"/>
              </a:lnSpc>
            </a:pPr>
            <a:r>
              <a:rPr lang="zh-CN" altLang="en-US" sz="2800" dirty="0">
                <a:latin typeface="幼圆" panose="02010509060101010101" pitchFamily="49" charset="-122"/>
                <a:ea typeface="微软雅黑" panose="020B0503020204020204" charset="-122"/>
              </a:rPr>
              <a:t>财务核算</a:t>
            </a:r>
            <a:endParaRPr lang="zh-CN" altLang="en-US" sz="2800" dirty="0">
              <a:latin typeface="幼圆" panose="02010509060101010101" pitchFamily="49" charset="-122"/>
              <a:ea typeface="微软雅黑" panose="020B0503020204020204" charset="-122"/>
            </a:endParaRPr>
          </a:p>
        </p:txBody>
      </p:sp>
      <p:sp>
        <p:nvSpPr>
          <p:cNvPr id="32" name="MH_Text_1"/>
          <p:cNvSpPr txBox="1">
            <a:spLocks noChangeArrowheads="1"/>
          </p:cNvSpPr>
          <p:nvPr>
            <p:custDataLst>
              <p:tags r:id="rId10"/>
            </p:custDataLst>
          </p:nvPr>
        </p:nvSpPr>
        <p:spPr bwMode="auto">
          <a:xfrm flipH="1">
            <a:off x="2424022" y="2949515"/>
            <a:ext cx="18192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120000"/>
              </a:lnSpc>
            </a:pPr>
            <a:r>
              <a:rPr lang="zh-CN" altLang="en-US" sz="2800" dirty="0">
                <a:latin typeface="幼圆" panose="02010509060101010101" pitchFamily="49" charset="-122"/>
                <a:ea typeface="微软雅黑" panose="020B0503020204020204" charset="-122"/>
              </a:rPr>
              <a:t>预算编报</a:t>
            </a:r>
            <a:endParaRPr lang="en-US" altLang="zh-CN" sz="2800" dirty="0">
              <a:latin typeface="幼圆" panose="02010509060101010101" pitchFamily="49" charset="-122"/>
              <a:ea typeface="微软雅黑" panose="020B0503020204020204" charset="-122"/>
            </a:endParaRPr>
          </a:p>
          <a:p>
            <a:pPr algn="ctr" eaLnBrk="1" hangingPunct="1">
              <a:lnSpc>
                <a:spcPct val="120000"/>
              </a:lnSpc>
            </a:pPr>
            <a:r>
              <a:rPr lang="zh-CN" altLang="en-US" sz="2800" dirty="0">
                <a:latin typeface="幼圆" panose="02010509060101010101" pitchFamily="49" charset="-122"/>
                <a:ea typeface="微软雅黑" panose="020B0503020204020204" charset="-122"/>
              </a:rPr>
              <a:t>资产管理</a:t>
            </a:r>
            <a:endParaRPr lang="en-US" altLang="zh-CN" sz="2800" dirty="0">
              <a:latin typeface="幼圆" panose="02010509060101010101" pitchFamily="49" charset="-122"/>
              <a:ea typeface="微软雅黑" panose="020B0503020204020204" charset="-122"/>
            </a:endParaRPr>
          </a:p>
          <a:p>
            <a:pPr algn="ctr" eaLnBrk="1" hangingPunct="1">
              <a:lnSpc>
                <a:spcPct val="120000"/>
              </a:lnSpc>
            </a:pPr>
            <a:r>
              <a:rPr lang="zh-CN" altLang="en-US" sz="2800" dirty="0">
                <a:latin typeface="幼圆" panose="02010509060101010101" pitchFamily="49" charset="-122"/>
                <a:ea typeface="微软雅黑" panose="020B0503020204020204" charset="-122"/>
              </a:rPr>
              <a:t>网上报销</a:t>
            </a:r>
            <a:endParaRPr lang="en-US" altLang="zh-CN" sz="2800" dirty="0">
              <a:latin typeface="幼圆" panose="02010509060101010101" pitchFamily="49" charset="-122"/>
              <a:ea typeface="微软雅黑" panose="020B0503020204020204" charset="-122"/>
            </a:endParaRPr>
          </a:p>
          <a:p>
            <a:pPr algn="ctr" eaLnBrk="1" hangingPunct="1">
              <a:lnSpc>
                <a:spcPct val="120000"/>
              </a:lnSpc>
            </a:pPr>
            <a:r>
              <a:rPr lang="zh-CN" altLang="en-US" sz="2800" dirty="0">
                <a:latin typeface="幼圆" panose="02010509060101010101" pitchFamily="49" charset="-122"/>
                <a:ea typeface="微软雅黑" panose="020B0503020204020204" charset="-122"/>
              </a:rPr>
              <a:t>财务核算</a:t>
            </a:r>
            <a:endParaRPr lang="zh-CN" altLang="en-US" sz="2800" dirty="0">
              <a:latin typeface="幼圆" panose="02010509060101010101" pitchFamily="49"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20089" y="36195"/>
            <a:ext cx="11598431" cy="582295"/>
          </a:xfrm>
        </p:spPr>
        <p:txBody>
          <a:bodyPr/>
          <a:lstStyle/>
          <a:p>
            <a:pPr algn="l"/>
            <a:r>
              <a:rPr lang="zh-CN" altLang="en-US" dirty="0">
                <a:sym typeface="+mn-ea"/>
              </a:rPr>
              <a:t>开展预算管理信息化建设的实施路径</a:t>
            </a:r>
            <a:r>
              <a:rPr lang="en-US" altLang="zh-CN" dirty="0"/>
              <a:t>——</a:t>
            </a:r>
            <a:r>
              <a:rPr lang="zh-CN" altLang="en-US" dirty="0"/>
              <a:t>大数据分析、预警</a:t>
            </a:r>
            <a:endParaRPr lang="zh-CN" altLang="en-US" dirty="0"/>
          </a:p>
        </p:txBody>
      </p:sp>
      <p:sp>
        <p:nvSpPr>
          <p:cNvPr id="13" name="Freeform 86"/>
          <p:cNvSpPr>
            <a:spLocks noEditPoints="1"/>
          </p:cNvSpPr>
          <p:nvPr/>
        </p:nvSpPr>
        <p:spPr bwMode="auto">
          <a:xfrm>
            <a:off x="4558741" y="1754005"/>
            <a:ext cx="754089" cy="653455"/>
          </a:xfrm>
          <a:custGeom>
            <a:avLst/>
            <a:gdLst>
              <a:gd name="T0" fmla="*/ 71 w 72"/>
              <a:gd name="T1" fmla="*/ 15 h 60"/>
              <a:gd name="T2" fmla="*/ 57 w 72"/>
              <a:gd name="T3" fmla="*/ 17 h 60"/>
              <a:gd name="T4" fmla="*/ 44 w 72"/>
              <a:gd name="T5" fmla="*/ 45 h 60"/>
              <a:gd name="T6" fmla="*/ 12 w 72"/>
              <a:gd name="T7" fmla="*/ 45 h 60"/>
              <a:gd name="T8" fmla="*/ 14 w 72"/>
              <a:gd name="T9" fmla="*/ 48 h 60"/>
              <a:gd name="T10" fmla="*/ 48 w 72"/>
              <a:gd name="T11" fmla="*/ 50 h 60"/>
              <a:gd name="T12" fmla="*/ 14 w 72"/>
              <a:gd name="T13" fmla="*/ 51 h 60"/>
              <a:gd name="T14" fmla="*/ 9 w 72"/>
              <a:gd name="T15" fmla="*/ 44 h 60"/>
              <a:gd name="T16" fmla="*/ 8 w 72"/>
              <a:gd name="T17" fmla="*/ 41 h 60"/>
              <a:gd name="T18" fmla="*/ 1 w 72"/>
              <a:gd name="T19" fmla="*/ 22 h 60"/>
              <a:gd name="T20" fmla="*/ 11 w 72"/>
              <a:gd name="T21" fmla="*/ 40 h 60"/>
              <a:gd name="T22" fmla="*/ 44 w 72"/>
              <a:gd name="T23" fmla="*/ 42 h 60"/>
              <a:gd name="T24" fmla="*/ 54 w 72"/>
              <a:gd name="T25" fmla="*/ 16 h 60"/>
              <a:gd name="T26" fmla="*/ 71 w 72"/>
              <a:gd name="T27" fmla="*/ 12 h 60"/>
              <a:gd name="T28" fmla="*/ 18 w 72"/>
              <a:gd name="T29" fmla="*/ 56 h 60"/>
              <a:gd name="T30" fmla="*/ 11 w 72"/>
              <a:gd name="T31" fmla="*/ 56 h 60"/>
              <a:gd name="T32" fmla="*/ 18 w 72"/>
              <a:gd name="T33" fmla="*/ 56 h 60"/>
              <a:gd name="T34" fmla="*/ 15 w 72"/>
              <a:gd name="T35" fmla="*/ 54 h 60"/>
              <a:gd name="T36" fmla="*/ 15 w 72"/>
              <a:gd name="T37" fmla="*/ 58 h 60"/>
              <a:gd name="T38" fmla="*/ 45 w 72"/>
              <a:gd name="T39" fmla="*/ 56 h 60"/>
              <a:gd name="T40" fmla="*/ 38 w 72"/>
              <a:gd name="T41" fmla="*/ 56 h 60"/>
              <a:gd name="T42" fmla="*/ 45 w 72"/>
              <a:gd name="T43" fmla="*/ 56 h 60"/>
              <a:gd name="T44" fmla="*/ 42 w 72"/>
              <a:gd name="T45" fmla="*/ 54 h 60"/>
              <a:gd name="T46" fmla="*/ 42 w 72"/>
              <a:gd name="T47" fmla="*/ 58 h 60"/>
              <a:gd name="T48" fmla="*/ 46 w 72"/>
              <a:gd name="T49" fmla="*/ 35 h 60"/>
              <a:gd name="T50" fmla="*/ 12 w 72"/>
              <a:gd name="T51" fmla="*/ 34 h 60"/>
              <a:gd name="T52" fmla="*/ 12 w 72"/>
              <a:gd name="T53" fmla="*/ 36 h 60"/>
              <a:gd name="T54" fmla="*/ 46 w 72"/>
              <a:gd name="T55" fmla="*/ 35 h 60"/>
              <a:gd name="T56" fmla="*/ 12 w 72"/>
              <a:gd name="T57" fmla="*/ 39 h 60"/>
              <a:gd name="T58" fmla="*/ 43 w 72"/>
              <a:gd name="T59" fmla="*/ 40 h 60"/>
              <a:gd name="T60" fmla="*/ 43 w 72"/>
              <a:gd name="T61" fmla="*/ 38 h 60"/>
              <a:gd name="T62" fmla="*/ 13 w 72"/>
              <a:gd name="T63" fmla="*/ 28 h 60"/>
              <a:gd name="T64" fmla="*/ 16 w 72"/>
              <a:gd name="T65" fmla="*/ 23 h 60"/>
              <a:gd name="T66" fmla="*/ 28 w 72"/>
              <a:gd name="T67" fmla="*/ 14 h 60"/>
              <a:gd name="T68" fmla="*/ 33 w 72"/>
              <a:gd name="T69" fmla="*/ 17 h 60"/>
              <a:gd name="T70" fmla="*/ 36 w 72"/>
              <a:gd name="T71" fmla="*/ 22 h 60"/>
              <a:gd name="T72" fmla="*/ 39 w 72"/>
              <a:gd name="T73" fmla="*/ 17 h 60"/>
              <a:gd name="T74" fmla="*/ 51 w 72"/>
              <a:gd name="T75" fmla="*/ 7 h 60"/>
              <a:gd name="T76" fmla="*/ 51 w 72"/>
              <a:gd name="T77" fmla="*/ 0 h 60"/>
              <a:gd name="T78" fmla="*/ 49 w 72"/>
              <a:gd name="T79" fmla="*/ 5 h 60"/>
              <a:gd name="T80" fmla="*/ 36 w 72"/>
              <a:gd name="T81" fmla="*/ 15 h 60"/>
              <a:gd name="T82" fmla="*/ 31 w 72"/>
              <a:gd name="T83" fmla="*/ 12 h 60"/>
              <a:gd name="T84" fmla="*/ 28 w 72"/>
              <a:gd name="T85" fmla="*/ 7 h 60"/>
              <a:gd name="T86" fmla="*/ 25 w 72"/>
              <a:gd name="T87" fmla="*/ 11 h 60"/>
              <a:gd name="T88" fmla="*/ 13 w 72"/>
              <a:gd name="T89" fmla="*/ 22 h 60"/>
              <a:gd name="T90" fmla="*/ 13 w 72"/>
              <a:gd name="T91"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60">
                <a:moveTo>
                  <a:pt x="72" y="13"/>
                </a:moveTo>
                <a:cubicBezTo>
                  <a:pt x="72" y="14"/>
                  <a:pt x="71" y="15"/>
                  <a:pt x="71" y="15"/>
                </a:cubicBezTo>
                <a:cubicBezTo>
                  <a:pt x="60" y="15"/>
                  <a:pt x="60" y="15"/>
                  <a:pt x="60" y="15"/>
                </a:cubicBezTo>
                <a:cubicBezTo>
                  <a:pt x="59" y="15"/>
                  <a:pt x="57" y="16"/>
                  <a:pt x="57" y="17"/>
                </a:cubicBezTo>
                <a:cubicBezTo>
                  <a:pt x="49" y="41"/>
                  <a:pt x="49" y="41"/>
                  <a:pt x="49" y="41"/>
                </a:cubicBezTo>
                <a:cubicBezTo>
                  <a:pt x="49" y="43"/>
                  <a:pt x="46" y="45"/>
                  <a:pt x="44" y="45"/>
                </a:cubicBezTo>
                <a:cubicBezTo>
                  <a:pt x="14" y="45"/>
                  <a:pt x="14" y="45"/>
                  <a:pt x="14" y="45"/>
                </a:cubicBezTo>
                <a:cubicBezTo>
                  <a:pt x="13" y="45"/>
                  <a:pt x="13" y="45"/>
                  <a:pt x="12" y="45"/>
                </a:cubicBezTo>
                <a:cubicBezTo>
                  <a:pt x="12" y="47"/>
                  <a:pt x="12" y="47"/>
                  <a:pt x="12" y="47"/>
                </a:cubicBezTo>
                <a:cubicBezTo>
                  <a:pt x="12" y="47"/>
                  <a:pt x="13" y="48"/>
                  <a:pt x="14" y="48"/>
                </a:cubicBezTo>
                <a:cubicBezTo>
                  <a:pt x="47" y="48"/>
                  <a:pt x="47" y="48"/>
                  <a:pt x="47" y="48"/>
                </a:cubicBezTo>
                <a:cubicBezTo>
                  <a:pt x="48" y="48"/>
                  <a:pt x="48" y="49"/>
                  <a:pt x="48" y="50"/>
                </a:cubicBezTo>
                <a:cubicBezTo>
                  <a:pt x="48" y="50"/>
                  <a:pt x="48" y="51"/>
                  <a:pt x="47" y="51"/>
                </a:cubicBezTo>
                <a:cubicBezTo>
                  <a:pt x="14" y="51"/>
                  <a:pt x="14" y="51"/>
                  <a:pt x="14" y="51"/>
                </a:cubicBezTo>
                <a:cubicBezTo>
                  <a:pt x="11" y="51"/>
                  <a:pt x="9" y="49"/>
                  <a:pt x="9" y="47"/>
                </a:cubicBezTo>
                <a:cubicBezTo>
                  <a:pt x="9" y="44"/>
                  <a:pt x="9" y="44"/>
                  <a:pt x="9" y="44"/>
                </a:cubicBezTo>
                <a:cubicBezTo>
                  <a:pt x="9" y="43"/>
                  <a:pt x="9" y="43"/>
                  <a:pt x="9" y="43"/>
                </a:cubicBezTo>
                <a:cubicBezTo>
                  <a:pt x="9" y="42"/>
                  <a:pt x="8" y="42"/>
                  <a:pt x="8" y="41"/>
                </a:cubicBezTo>
                <a:cubicBezTo>
                  <a:pt x="0" y="24"/>
                  <a:pt x="0" y="24"/>
                  <a:pt x="0" y="24"/>
                </a:cubicBezTo>
                <a:cubicBezTo>
                  <a:pt x="0" y="23"/>
                  <a:pt x="0" y="22"/>
                  <a:pt x="1" y="22"/>
                </a:cubicBezTo>
                <a:cubicBezTo>
                  <a:pt x="2" y="21"/>
                  <a:pt x="3" y="22"/>
                  <a:pt x="3" y="22"/>
                </a:cubicBezTo>
                <a:cubicBezTo>
                  <a:pt x="11" y="40"/>
                  <a:pt x="11" y="40"/>
                  <a:pt x="11" y="40"/>
                </a:cubicBezTo>
                <a:cubicBezTo>
                  <a:pt x="11" y="41"/>
                  <a:pt x="13" y="42"/>
                  <a:pt x="14" y="42"/>
                </a:cubicBezTo>
                <a:cubicBezTo>
                  <a:pt x="44" y="42"/>
                  <a:pt x="44" y="42"/>
                  <a:pt x="44" y="42"/>
                </a:cubicBezTo>
                <a:cubicBezTo>
                  <a:pt x="45" y="42"/>
                  <a:pt x="46" y="41"/>
                  <a:pt x="47" y="40"/>
                </a:cubicBezTo>
                <a:cubicBezTo>
                  <a:pt x="54" y="16"/>
                  <a:pt x="54" y="16"/>
                  <a:pt x="54" y="16"/>
                </a:cubicBezTo>
                <a:cubicBezTo>
                  <a:pt x="55" y="13"/>
                  <a:pt x="57" y="12"/>
                  <a:pt x="60" y="12"/>
                </a:cubicBezTo>
                <a:cubicBezTo>
                  <a:pt x="71" y="12"/>
                  <a:pt x="71" y="12"/>
                  <a:pt x="71" y="12"/>
                </a:cubicBezTo>
                <a:cubicBezTo>
                  <a:pt x="71" y="12"/>
                  <a:pt x="72" y="12"/>
                  <a:pt x="72" y="13"/>
                </a:cubicBezTo>
                <a:close/>
                <a:moveTo>
                  <a:pt x="18" y="56"/>
                </a:moveTo>
                <a:cubicBezTo>
                  <a:pt x="18" y="58"/>
                  <a:pt x="17" y="60"/>
                  <a:pt x="15" y="60"/>
                </a:cubicBezTo>
                <a:cubicBezTo>
                  <a:pt x="13" y="60"/>
                  <a:pt x="11" y="58"/>
                  <a:pt x="11" y="56"/>
                </a:cubicBezTo>
                <a:cubicBezTo>
                  <a:pt x="11" y="54"/>
                  <a:pt x="13" y="52"/>
                  <a:pt x="15" y="52"/>
                </a:cubicBezTo>
                <a:cubicBezTo>
                  <a:pt x="17" y="52"/>
                  <a:pt x="18" y="54"/>
                  <a:pt x="18" y="56"/>
                </a:cubicBezTo>
                <a:close/>
                <a:moveTo>
                  <a:pt x="16" y="56"/>
                </a:moveTo>
                <a:cubicBezTo>
                  <a:pt x="16" y="55"/>
                  <a:pt x="16" y="54"/>
                  <a:pt x="15" y="54"/>
                </a:cubicBezTo>
                <a:cubicBezTo>
                  <a:pt x="14" y="54"/>
                  <a:pt x="13" y="55"/>
                  <a:pt x="13" y="56"/>
                </a:cubicBezTo>
                <a:cubicBezTo>
                  <a:pt x="13" y="57"/>
                  <a:pt x="14" y="58"/>
                  <a:pt x="15" y="58"/>
                </a:cubicBezTo>
                <a:cubicBezTo>
                  <a:pt x="16" y="58"/>
                  <a:pt x="16" y="57"/>
                  <a:pt x="16" y="56"/>
                </a:cubicBezTo>
                <a:close/>
                <a:moveTo>
                  <a:pt x="45" y="56"/>
                </a:moveTo>
                <a:cubicBezTo>
                  <a:pt x="45" y="58"/>
                  <a:pt x="44" y="60"/>
                  <a:pt x="42" y="60"/>
                </a:cubicBezTo>
                <a:cubicBezTo>
                  <a:pt x="40" y="60"/>
                  <a:pt x="38" y="58"/>
                  <a:pt x="38" y="56"/>
                </a:cubicBezTo>
                <a:cubicBezTo>
                  <a:pt x="38" y="54"/>
                  <a:pt x="40" y="52"/>
                  <a:pt x="42" y="52"/>
                </a:cubicBezTo>
                <a:cubicBezTo>
                  <a:pt x="44" y="52"/>
                  <a:pt x="45" y="54"/>
                  <a:pt x="45" y="56"/>
                </a:cubicBezTo>
                <a:close/>
                <a:moveTo>
                  <a:pt x="43" y="56"/>
                </a:moveTo>
                <a:cubicBezTo>
                  <a:pt x="43" y="55"/>
                  <a:pt x="43" y="54"/>
                  <a:pt x="42" y="54"/>
                </a:cubicBezTo>
                <a:cubicBezTo>
                  <a:pt x="41" y="54"/>
                  <a:pt x="40" y="55"/>
                  <a:pt x="40" y="56"/>
                </a:cubicBezTo>
                <a:cubicBezTo>
                  <a:pt x="40" y="57"/>
                  <a:pt x="41" y="58"/>
                  <a:pt x="42" y="58"/>
                </a:cubicBezTo>
                <a:cubicBezTo>
                  <a:pt x="43" y="58"/>
                  <a:pt x="43" y="57"/>
                  <a:pt x="43" y="56"/>
                </a:cubicBezTo>
                <a:close/>
                <a:moveTo>
                  <a:pt x="46" y="35"/>
                </a:moveTo>
                <a:cubicBezTo>
                  <a:pt x="46" y="34"/>
                  <a:pt x="45" y="34"/>
                  <a:pt x="45" y="34"/>
                </a:cubicBezTo>
                <a:cubicBezTo>
                  <a:pt x="12" y="34"/>
                  <a:pt x="12" y="34"/>
                  <a:pt x="12" y="34"/>
                </a:cubicBezTo>
                <a:cubicBezTo>
                  <a:pt x="11" y="34"/>
                  <a:pt x="11" y="34"/>
                  <a:pt x="11" y="35"/>
                </a:cubicBezTo>
                <a:cubicBezTo>
                  <a:pt x="11" y="35"/>
                  <a:pt x="11" y="36"/>
                  <a:pt x="12" y="36"/>
                </a:cubicBezTo>
                <a:cubicBezTo>
                  <a:pt x="45" y="36"/>
                  <a:pt x="45" y="36"/>
                  <a:pt x="45" y="36"/>
                </a:cubicBezTo>
                <a:cubicBezTo>
                  <a:pt x="45" y="36"/>
                  <a:pt x="46" y="35"/>
                  <a:pt x="46" y="35"/>
                </a:cubicBezTo>
                <a:close/>
                <a:moveTo>
                  <a:pt x="13" y="38"/>
                </a:moveTo>
                <a:cubicBezTo>
                  <a:pt x="13" y="38"/>
                  <a:pt x="12" y="39"/>
                  <a:pt x="12" y="39"/>
                </a:cubicBezTo>
                <a:cubicBezTo>
                  <a:pt x="12" y="40"/>
                  <a:pt x="13" y="40"/>
                  <a:pt x="13" y="40"/>
                </a:cubicBezTo>
                <a:cubicBezTo>
                  <a:pt x="43" y="40"/>
                  <a:pt x="43" y="40"/>
                  <a:pt x="43" y="40"/>
                </a:cubicBezTo>
                <a:cubicBezTo>
                  <a:pt x="44" y="40"/>
                  <a:pt x="44" y="40"/>
                  <a:pt x="44" y="39"/>
                </a:cubicBezTo>
                <a:cubicBezTo>
                  <a:pt x="44" y="39"/>
                  <a:pt x="44" y="38"/>
                  <a:pt x="43" y="38"/>
                </a:cubicBezTo>
                <a:lnTo>
                  <a:pt x="13" y="38"/>
                </a:lnTo>
                <a:close/>
                <a:moveTo>
                  <a:pt x="13" y="28"/>
                </a:moveTo>
                <a:cubicBezTo>
                  <a:pt x="14" y="28"/>
                  <a:pt x="16" y="27"/>
                  <a:pt x="16" y="25"/>
                </a:cubicBezTo>
                <a:cubicBezTo>
                  <a:pt x="16" y="24"/>
                  <a:pt x="16" y="24"/>
                  <a:pt x="16" y="23"/>
                </a:cubicBezTo>
                <a:cubicBezTo>
                  <a:pt x="26" y="13"/>
                  <a:pt x="26" y="13"/>
                  <a:pt x="26" y="13"/>
                </a:cubicBezTo>
                <a:cubicBezTo>
                  <a:pt x="27" y="13"/>
                  <a:pt x="27" y="14"/>
                  <a:pt x="28" y="14"/>
                </a:cubicBezTo>
                <a:cubicBezTo>
                  <a:pt x="28" y="14"/>
                  <a:pt x="29" y="13"/>
                  <a:pt x="29" y="13"/>
                </a:cubicBezTo>
                <a:cubicBezTo>
                  <a:pt x="33" y="17"/>
                  <a:pt x="33" y="17"/>
                  <a:pt x="33" y="17"/>
                </a:cubicBezTo>
                <a:cubicBezTo>
                  <a:pt x="33" y="18"/>
                  <a:pt x="33" y="18"/>
                  <a:pt x="33" y="19"/>
                </a:cubicBezTo>
                <a:cubicBezTo>
                  <a:pt x="33" y="20"/>
                  <a:pt x="34" y="22"/>
                  <a:pt x="36" y="22"/>
                </a:cubicBezTo>
                <a:cubicBezTo>
                  <a:pt x="38" y="22"/>
                  <a:pt x="39" y="20"/>
                  <a:pt x="39" y="19"/>
                </a:cubicBezTo>
                <a:cubicBezTo>
                  <a:pt x="39" y="18"/>
                  <a:pt x="39" y="18"/>
                  <a:pt x="39" y="17"/>
                </a:cubicBezTo>
                <a:cubicBezTo>
                  <a:pt x="50" y="6"/>
                  <a:pt x="50" y="6"/>
                  <a:pt x="50" y="6"/>
                </a:cubicBezTo>
                <a:cubicBezTo>
                  <a:pt x="50" y="7"/>
                  <a:pt x="51" y="7"/>
                  <a:pt x="51" y="7"/>
                </a:cubicBezTo>
                <a:cubicBezTo>
                  <a:pt x="53" y="7"/>
                  <a:pt x="54" y="5"/>
                  <a:pt x="54" y="4"/>
                </a:cubicBezTo>
                <a:cubicBezTo>
                  <a:pt x="54" y="2"/>
                  <a:pt x="53" y="0"/>
                  <a:pt x="51" y="0"/>
                </a:cubicBezTo>
                <a:cubicBezTo>
                  <a:pt x="50" y="0"/>
                  <a:pt x="48" y="2"/>
                  <a:pt x="48" y="4"/>
                </a:cubicBezTo>
                <a:cubicBezTo>
                  <a:pt x="48" y="4"/>
                  <a:pt x="48" y="5"/>
                  <a:pt x="49" y="5"/>
                </a:cubicBezTo>
                <a:cubicBezTo>
                  <a:pt x="38" y="16"/>
                  <a:pt x="38" y="16"/>
                  <a:pt x="38" y="16"/>
                </a:cubicBezTo>
                <a:cubicBezTo>
                  <a:pt x="37" y="16"/>
                  <a:pt x="37" y="15"/>
                  <a:pt x="36" y="15"/>
                </a:cubicBezTo>
                <a:cubicBezTo>
                  <a:pt x="36" y="15"/>
                  <a:pt x="35" y="16"/>
                  <a:pt x="35" y="16"/>
                </a:cubicBezTo>
                <a:cubicBezTo>
                  <a:pt x="31" y="12"/>
                  <a:pt x="31" y="12"/>
                  <a:pt x="31" y="12"/>
                </a:cubicBezTo>
                <a:cubicBezTo>
                  <a:pt x="31" y="11"/>
                  <a:pt x="31" y="11"/>
                  <a:pt x="31" y="10"/>
                </a:cubicBezTo>
                <a:cubicBezTo>
                  <a:pt x="31" y="9"/>
                  <a:pt x="30" y="7"/>
                  <a:pt x="28" y="7"/>
                </a:cubicBezTo>
                <a:cubicBezTo>
                  <a:pt x="26" y="7"/>
                  <a:pt x="25" y="9"/>
                  <a:pt x="25" y="10"/>
                </a:cubicBezTo>
                <a:cubicBezTo>
                  <a:pt x="25" y="11"/>
                  <a:pt x="25" y="11"/>
                  <a:pt x="25" y="11"/>
                </a:cubicBezTo>
                <a:cubicBezTo>
                  <a:pt x="14" y="22"/>
                  <a:pt x="14" y="22"/>
                  <a:pt x="14" y="22"/>
                </a:cubicBezTo>
                <a:cubicBezTo>
                  <a:pt x="14" y="22"/>
                  <a:pt x="13" y="22"/>
                  <a:pt x="13" y="22"/>
                </a:cubicBezTo>
                <a:cubicBezTo>
                  <a:pt x="11" y="22"/>
                  <a:pt x="10" y="23"/>
                  <a:pt x="10" y="25"/>
                </a:cubicBezTo>
                <a:cubicBezTo>
                  <a:pt x="10" y="27"/>
                  <a:pt x="11" y="28"/>
                  <a:pt x="13" y="28"/>
                </a:cubicBezTo>
                <a:close/>
              </a:path>
            </a:pathLst>
          </a:custGeom>
          <a:solidFill>
            <a:schemeClr val="accent3"/>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14" name="Freeform 20"/>
          <p:cNvSpPr>
            <a:spLocks noEditPoints="1"/>
          </p:cNvSpPr>
          <p:nvPr/>
        </p:nvSpPr>
        <p:spPr bwMode="auto">
          <a:xfrm>
            <a:off x="1777417" y="2142673"/>
            <a:ext cx="525160" cy="487348"/>
          </a:xfrm>
          <a:custGeom>
            <a:avLst/>
            <a:gdLst>
              <a:gd name="T0" fmla="*/ 55 w 70"/>
              <a:gd name="T1" fmla="*/ 45 h 65"/>
              <a:gd name="T2" fmla="*/ 55 w 70"/>
              <a:gd name="T3" fmla="*/ 35 h 65"/>
              <a:gd name="T4" fmla="*/ 29 w 70"/>
              <a:gd name="T5" fmla="*/ 25 h 65"/>
              <a:gd name="T6" fmla="*/ 40 w 70"/>
              <a:gd name="T7" fmla="*/ 50 h 65"/>
              <a:gd name="T8" fmla="*/ 49 w 70"/>
              <a:gd name="T9" fmla="*/ 51 h 65"/>
              <a:gd name="T10" fmla="*/ 64 w 70"/>
              <a:gd name="T11" fmla="*/ 65 h 65"/>
              <a:gd name="T12" fmla="*/ 48 w 70"/>
              <a:gd name="T13" fmla="*/ 44 h 65"/>
              <a:gd name="T14" fmla="*/ 28 w 70"/>
              <a:gd name="T15" fmla="*/ 35 h 65"/>
              <a:gd name="T16" fmla="*/ 48 w 70"/>
              <a:gd name="T17" fmla="*/ 27 h 65"/>
              <a:gd name="T18" fmla="*/ 50 w 70"/>
              <a:gd name="T19" fmla="*/ 47 h 65"/>
              <a:gd name="T20" fmla="*/ 51 w 70"/>
              <a:gd name="T21" fmla="*/ 45 h 65"/>
              <a:gd name="T22" fmla="*/ 66 w 70"/>
              <a:gd name="T23" fmla="*/ 61 h 65"/>
              <a:gd name="T24" fmla="*/ 52 w 70"/>
              <a:gd name="T25" fmla="*/ 50 h 65"/>
              <a:gd name="T26" fmla="*/ 53 w 70"/>
              <a:gd name="T27" fmla="*/ 49 h 65"/>
              <a:gd name="T28" fmla="*/ 55 w 70"/>
              <a:gd name="T29" fmla="*/ 48 h 65"/>
              <a:gd name="T30" fmla="*/ 66 w 70"/>
              <a:gd name="T31" fmla="*/ 61 h 65"/>
              <a:gd name="T32" fmla="*/ 34 w 70"/>
              <a:gd name="T33" fmla="*/ 42 h 65"/>
              <a:gd name="T34" fmla="*/ 32 w 70"/>
              <a:gd name="T35" fmla="*/ 43 h 65"/>
              <a:gd name="T36" fmla="*/ 34 w 70"/>
              <a:gd name="T37" fmla="*/ 28 h 65"/>
              <a:gd name="T38" fmla="*/ 39 w 70"/>
              <a:gd name="T39" fmla="*/ 60 h 65"/>
              <a:gd name="T40" fmla="*/ 33 w 70"/>
              <a:gd name="T41" fmla="*/ 60 h 65"/>
              <a:gd name="T42" fmla="*/ 31 w 70"/>
              <a:gd name="T43" fmla="*/ 60 h 65"/>
              <a:gd name="T44" fmla="*/ 28 w 70"/>
              <a:gd name="T45" fmla="*/ 47 h 65"/>
              <a:gd name="T46" fmla="*/ 18 w 70"/>
              <a:gd name="T47" fmla="*/ 33 h 65"/>
              <a:gd name="T48" fmla="*/ 18 w 70"/>
              <a:gd name="T49" fmla="*/ 31 h 65"/>
              <a:gd name="T50" fmla="*/ 31 w 70"/>
              <a:gd name="T51" fmla="*/ 21 h 65"/>
              <a:gd name="T52" fmla="*/ 45 w 70"/>
              <a:gd name="T53" fmla="*/ 19 h 65"/>
              <a:gd name="T54" fmla="*/ 47 w 70"/>
              <a:gd name="T55" fmla="*/ 19 h 65"/>
              <a:gd name="T56" fmla="*/ 56 w 70"/>
              <a:gd name="T57" fmla="*/ 33 h 65"/>
              <a:gd name="T58" fmla="*/ 55 w 70"/>
              <a:gd name="T59" fmla="*/ 43 h 65"/>
              <a:gd name="T60" fmla="*/ 60 w 70"/>
              <a:gd name="T61" fmla="*/ 45 h 65"/>
              <a:gd name="T62" fmla="*/ 32 w 70"/>
              <a:gd name="T63" fmla="*/ 0 h 65"/>
              <a:gd name="T64" fmla="*/ 51 w 70"/>
              <a:gd name="T65" fmla="*/ 57 h 65"/>
              <a:gd name="T66" fmla="*/ 60 w 70"/>
              <a:gd name="T67" fmla="*/ 24 h 65"/>
              <a:gd name="T68" fmla="*/ 60 w 70"/>
              <a:gd name="T69" fmla="*/ 24 h 65"/>
              <a:gd name="T70" fmla="*/ 33 w 70"/>
              <a:gd name="T71" fmla="*/ 15 h 65"/>
              <a:gd name="T72" fmla="*/ 31 w 70"/>
              <a:gd name="T73" fmla="*/ 15 h 65"/>
              <a:gd name="T74" fmla="*/ 25 w 70"/>
              <a:gd name="T75" fmla="*/ 4 h 65"/>
              <a:gd name="T76" fmla="*/ 25 w 70"/>
              <a:gd name="T77" fmla="*/ 4 h 65"/>
              <a:gd name="T78" fmla="*/ 3 w 70"/>
              <a:gd name="T79" fmla="*/ 31 h 65"/>
              <a:gd name="T80" fmla="*/ 17 w 70"/>
              <a:gd name="T81" fmla="*/ 44 h 65"/>
              <a:gd name="T82" fmla="*/ 4 w 70"/>
              <a:gd name="T83" fmla="*/ 39 h 65"/>
              <a:gd name="T84" fmla="*/ 4 w 70"/>
              <a:gd name="T85" fmla="*/ 3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65">
                <a:moveTo>
                  <a:pt x="68" y="55"/>
                </a:moveTo>
                <a:cubicBezTo>
                  <a:pt x="59" y="47"/>
                  <a:pt x="59" y="47"/>
                  <a:pt x="59" y="47"/>
                </a:cubicBezTo>
                <a:cubicBezTo>
                  <a:pt x="58" y="46"/>
                  <a:pt x="56" y="45"/>
                  <a:pt x="55" y="45"/>
                </a:cubicBezTo>
                <a:cubicBezTo>
                  <a:pt x="54" y="45"/>
                  <a:pt x="54" y="45"/>
                  <a:pt x="54" y="45"/>
                </a:cubicBezTo>
                <a:cubicBezTo>
                  <a:pt x="52" y="44"/>
                  <a:pt x="52" y="44"/>
                  <a:pt x="52" y="44"/>
                </a:cubicBezTo>
                <a:cubicBezTo>
                  <a:pt x="54" y="41"/>
                  <a:pt x="55" y="38"/>
                  <a:pt x="55" y="35"/>
                </a:cubicBezTo>
                <a:cubicBezTo>
                  <a:pt x="55" y="31"/>
                  <a:pt x="53" y="28"/>
                  <a:pt x="50" y="25"/>
                </a:cubicBezTo>
                <a:cubicBezTo>
                  <a:pt x="47" y="22"/>
                  <a:pt x="44" y="21"/>
                  <a:pt x="40" y="21"/>
                </a:cubicBezTo>
                <a:cubicBezTo>
                  <a:pt x="36" y="21"/>
                  <a:pt x="32" y="22"/>
                  <a:pt x="29" y="25"/>
                </a:cubicBezTo>
                <a:cubicBezTo>
                  <a:pt x="26" y="28"/>
                  <a:pt x="25" y="31"/>
                  <a:pt x="25" y="35"/>
                </a:cubicBezTo>
                <a:cubicBezTo>
                  <a:pt x="25" y="39"/>
                  <a:pt x="26" y="43"/>
                  <a:pt x="29" y="46"/>
                </a:cubicBezTo>
                <a:cubicBezTo>
                  <a:pt x="32" y="49"/>
                  <a:pt x="36" y="50"/>
                  <a:pt x="40" y="50"/>
                </a:cubicBezTo>
                <a:cubicBezTo>
                  <a:pt x="43" y="50"/>
                  <a:pt x="46" y="50"/>
                  <a:pt x="48" y="48"/>
                </a:cubicBezTo>
                <a:cubicBezTo>
                  <a:pt x="49" y="49"/>
                  <a:pt x="49" y="49"/>
                  <a:pt x="49" y="49"/>
                </a:cubicBezTo>
                <a:cubicBezTo>
                  <a:pt x="49" y="50"/>
                  <a:pt x="49" y="50"/>
                  <a:pt x="49" y="51"/>
                </a:cubicBezTo>
                <a:cubicBezTo>
                  <a:pt x="49" y="52"/>
                  <a:pt x="50" y="53"/>
                  <a:pt x="51" y="55"/>
                </a:cubicBezTo>
                <a:cubicBezTo>
                  <a:pt x="60" y="63"/>
                  <a:pt x="60" y="63"/>
                  <a:pt x="60" y="63"/>
                </a:cubicBezTo>
                <a:cubicBezTo>
                  <a:pt x="61" y="64"/>
                  <a:pt x="62" y="65"/>
                  <a:pt x="64" y="65"/>
                </a:cubicBezTo>
                <a:cubicBezTo>
                  <a:pt x="65" y="65"/>
                  <a:pt x="67" y="64"/>
                  <a:pt x="68" y="63"/>
                </a:cubicBezTo>
                <a:cubicBezTo>
                  <a:pt x="70" y="61"/>
                  <a:pt x="70" y="58"/>
                  <a:pt x="68" y="55"/>
                </a:cubicBezTo>
                <a:close/>
                <a:moveTo>
                  <a:pt x="48" y="44"/>
                </a:moveTo>
                <a:cubicBezTo>
                  <a:pt x="46" y="46"/>
                  <a:pt x="43" y="47"/>
                  <a:pt x="40" y="47"/>
                </a:cubicBezTo>
                <a:cubicBezTo>
                  <a:pt x="37" y="47"/>
                  <a:pt x="34" y="46"/>
                  <a:pt x="31" y="44"/>
                </a:cubicBezTo>
                <a:cubicBezTo>
                  <a:pt x="29" y="42"/>
                  <a:pt x="28" y="39"/>
                  <a:pt x="28" y="35"/>
                </a:cubicBezTo>
                <a:cubicBezTo>
                  <a:pt x="28" y="32"/>
                  <a:pt x="29" y="29"/>
                  <a:pt x="31" y="27"/>
                </a:cubicBezTo>
                <a:cubicBezTo>
                  <a:pt x="34" y="25"/>
                  <a:pt x="37" y="24"/>
                  <a:pt x="40" y="24"/>
                </a:cubicBezTo>
                <a:cubicBezTo>
                  <a:pt x="43" y="24"/>
                  <a:pt x="46" y="25"/>
                  <a:pt x="48" y="27"/>
                </a:cubicBezTo>
                <a:cubicBezTo>
                  <a:pt x="53" y="32"/>
                  <a:pt x="53" y="39"/>
                  <a:pt x="48" y="44"/>
                </a:cubicBezTo>
                <a:close/>
                <a:moveTo>
                  <a:pt x="51" y="47"/>
                </a:moveTo>
                <a:cubicBezTo>
                  <a:pt x="51" y="47"/>
                  <a:pt x="50" y="47"/>
                  <a:pt x="50" y="47"/>
                </a:cubicBezTo>
                <a:cubicBezTo>
                  <a:pt x="49" y="47"/>
                  <a:pt x="49" y="47"/>
                  <a:pt x="49" y="47"/>
                </a:cubicBezTo>
                <a:cubicBezTo>
                  <a:pt x="50" y="46"/>
                  <a:pt x="50" y="46"/>
                  <a:pt x="50" y="46"/>
                </a:cubicBezTo>
                <a:cubicBezTo>
                  <a:pt x="51" y="46"/>
                  <a:pt x="51" y="45"/>
                  <a:pt x="51" y="45"/>
                </a:cubicBezTo>
                <a:cubicBezTo>
                  <a:pt x="52" y="46"/>
                  <a:pt x="52" y="46"/>
                  <a:pt x="52" y="46"/>
                </a:cubicBezTo>
                <a:cubicBezTo>
                  <a:pt x="51" y="46"/>
                  <a:pt x="51" y="46"/>
                  <a:pt x="51" y="47"/>
                </a:cubicBezTo>
                <a:close/>
                <a:moveTo>
                  <a:pt x="66" y="61"/>
                </a:moveTo>
                <a:cubicBezTo>
                  <a:pt x="65" y="62"/>
                  <a:pt x="63" y="62"/>
                  <a:pt x="62" y="61"/>
                </a:cubicBezTo>
                <a:cubicBezTo>
                  <a:pt x="53" y="52"/>
                  <a:pt x="53" y="52"/>
                  <a:pt x="53" y="52"/>
                </a:cubicBezTo>
                <a:cubicBezTo>
                  <a:pt x="53" y="52"/>
                  <a:pt x="52" y="51"/>
                  <a:pt x="52" y="50"/>
                </a:cubicBezTo>
                <a:cubicBezTo>
                  <a:pt x="52" y="50"/>
                  <a:pt x="52" y="50"/>
                  <a:pt x="52" y="50"/>
                </a:cubicBezTo>
                <a:cubicBezTo>
                  <a:pt x="52" y="50"/>
                  <a:pt x="52" y="49"/>
                  <a:pt x="52" y="49"/>
                </a:cubicBezTo>
                <a:cubicBezTo>
                  <a:pt x="53" y="49"/>
                  <a:pt x="53" y="49"/>
                  <a:pt x="53" y="49"/>
                </a:cubicBezTo>
                <a:cubicBezTo>
                  <a:pt x="53" y="48"/>
                  <a:pt x="53" y="48"/>
                  <a:pt x="54" y="48"/>
                </a:cubicBezTo>
                <a:cubicBezTo>
                  <a:pt x="54" y="48"/>
                  <a:pt x="54" y="48"/>
                  <a:pt x="54" y="48"/>
                </a:cubicBezTo>
                <a:cubicBezTo>
                  <a:pt x="54" y="48"/>
                  <a:pt x="54" y="48"/>
                  <a:pt x="55" y="48"/>
                </a:cubicBezTo>
                <a:cubicBezTo>
                  <a:pt x="55" y="48"/>
                  <a:pt x="56" y="48"/>
                  <a:pt x="57" y="49"/>
                </a:cubicBezTo>
                <a:cubicBezTo>
                  <a:pt x="65" y="58"/>
                  <a:pt x="65" y="58"/>
                  <a:pt x="65" y="58"/>
                </a:cubicBezTo>
                <a:cubicBezTo>
                  <a:pt x="66" y="59"/>
                  <a:pt x="67" y="60"/>
                  <a:pt x="66" y="61"/>
                </a:cubicBezTo>
                <a:close/>
                <a:moveTo>
                  <a:pt x="34" y="29"/>
                </a:moveTo>
                <a:cubicBezTo>
                  <a:pt x="32" y="31"/>
                  <a:pt x="31" y="33"/>
                  <a:pt x="31" y="35"/>
                </a:cubicBezTo>
                <a:cubicBezTo>
                  <a:pt x="31" y="38"/>
                  <a:pt x="32" y="40"/>
                  <a:pt x="34" y="42"/>
                </a:cubicBezTo>
                <a:cubicBezTo>
                  <a:pt x="34" y="42"/>
                  <a:pt x="34" y="43"/>
                  <a:pt x="34" y="43"/>
                </a:cubicBezTo>
                <a:cubicBezTo>
                  <a:pt x="33" y="43"/>
                  <a:pt x="33" y="43"/>
                  <a:pt x="33" y="43"/>
                </a:cubicBezTo>
                <a:cubicBezTo>
                  <a:pt x="33" y="43"/>
                  <a:pt x="32" y="43"/>
                  <a:pt x="32" y="43"/>
                </a:cubicBezTo>
                <a:cubicBezTo>
                  <a:pt x="30" y="41"/>
                  <a:pt x="29" y="38"/>
                  <a:pt x="29" y="35"/>
                </a:cubicBezTo>
                <a:cubicBezTo>
                  <a:pt x="29" y="33"/>
                  <a:pt x="30" y="30"/>
                  <a:pt x="32" y="28"/>
                </a:cubicBezTo>
                <a:cubicBezTo>
                  <a:pt x="33" y="28"/>
                  <a:pt x="33" y="28"/>
                  <a:pt x="34" y="28"/>
                </a:cubicBezTo>
                <a:cubicBezTo>
                  <a:pt x="34" y="28"/>
                  <a:pt x="34" y="29"/>
                  <a:pt x="34" y="29"/>
                </a:cubicBezTo>
                <a:close/>
                <a:moveTo>
                  <a:pt x="49" y="55"/>
                </a:moveTo>
                <a:cubicBezTo>
                  <a:pt x="46" y="57"/>
                  <a:pt x="43" y="59"/>
                  <a:pt x="39" y="60"/>
                </a:cubicBezTo>
                <a:cubicBezTo>
                  <a:pt x="41" y="58"/>
                  <a:pt x="43" y="55"/>
                  <a:pt x="45" y="52"/>
                </a:cubicBezTo>
                <a:cubicBezTo>
                  <a:pt x="44" y="52"/>
                  <a:pt x="43" y="52"/>
                  <a:pt x="42" y="52"/>
                </a:cubicBezTo>
                <a:cubicBezTo>
                  <a:pt x="40" y="57"/>
                  <a:pt x="37" y="60"/>
                  <a:pt x="33" y="60"/>
                </a:cubicBezTo>
                <a:cubicBezTo>
                  <a:pt x="33" y="51"/>
                  <a:pt x="33" y="51"/>
                  <a:pt x="33" y="51"/>
                </a:cubicBezTo>
                <a:cubicBezTo>
                  <a:pt x="32" y="51"/>
                  <a:pt x="32" y="50"/>
                  <a:pt x="31" y="50"/>
                </a:cubicBezTo>
                <a:cubicBezTo>
                  <a:pt x="31" y="60"/>
                  <a:pt x="31" y="60"/>
                  <a:pt x="31" y="60"/>
                </a:cubicBezTo>
                <a:cubicBezTo>
                  <a:pt x="26" y="60"/>
                  <a:pt x="22" y="54"/>
                  <a:pt x="20" y="47"/>
                </a:cubicBezTo>
                <a:cubicBezTo>
                  <a:pt x="22" y="47"/>
                  <a:pt x="25" y="48"/>
                  <a:pt x="28" y="48"/>
                </a:cubicBezTo>
                <a:cubicBezTo>
                  <a:pt x="28" y="48"/>
                  <a:pt x="28" y="48"/>
                  <a:pt x="28" y="47"/>
                </a:cubicBezTo>
                <a:cubicBezTo>
                  <a:pt x="27" y="47"/>
                  <a:pt x="27" y="46"/>
                  <a:pt x="26" y="46"/>
                </a:cubicBezTo>
                <a:cubicBezTo>
                  <a:pt x="24" y="45"/>
                  <a:pt x="21" y="45"/>
                  <a:pt x="19" y="44"/>
                </a:cubicBezTo>
                <a:cubicBezTo>
                  <a:pt x="18" y="41"/>
                  <a:pt x="18" y="37"/>
                  <a:pt x="18" y="33"/>
                </a:cubicBezTo>
                <a:cubicBezTo>
                  <a:pt x="23" y="33"/>
                  <a:pt x="23" y="33"/>
                  <a:pt x="23" y="33"/>
                </a:cubicBezTo>
                <a:cubicBezTo>
                  <a:pt x="23" y="32"/>
                  <a:pt x="23" y="31"/>
                  <a:pt x="24" y="31"/>
                </a:cubicBezTo>
                <a:cubicBezTo>
                  <a:pt x="18" y="31"/>
                  <a:pt x="18" y="31"/>
                  <a:pt x="18" y="31"/>
                </a:cubicBezTo>
                <a:cubicBezTo>
                  <a:pt x="18" y="26"/>
                  <a:pt x="18" y="22"/>
                  <a:pt x="19" y="19"/>
                </a:cubicBezTo>
                <a:cubicBezTo>
                  <a:pt x="23" y="18"/>
                  <a:pt x="27" y="17"/>
                  <a:pt x="31" y="17"/>
                </a:cubicBezTo>
                <a:cubicBezTo>
                  <a:pt x="31" y="21"/>
                  <a:pt x="31" y="21"/>
                  <a:pt x="31" y="21"/>
                </a:cubicBezTo>
                <a:cubicBezTo>
                  <a:pt x="32" y="21"/>
                  <a:pt x="32" y="20"/>
                  <a:pt x="33" y="20"/>
                </a:cubicBezTo>
                <a:cubicBezTo>
                  <a:pt x="33" y="17"/>
                  <a:pt x="33" y="17"/>
                  <a:pt x="33" y="17"/>
                </a:cubicBezTo>
                <a:cubicBezTo>
                  <a:pt x="37" y="17"/>
                  <a:pt x="41" y="18"/>
                  <a:pt x="45" y="19"/>
                </a:cubicBezTo>
                <a:cubicBezTo>
                  <a:pt x="45" y="19"/>
                  <a:pt x="45" y="19"/>
                  <a:pt x="45" y="20"/>
                </a:cubicBezTo>
                <a:cubicBezTo>
                  <a:pt x="46" y="20"/>
                  <a:pt x="47" y="20"/>
                  <a:pt x="48" y="21"/>
                </a:cubicBezTo>
                <a:cubicBezTo>
                  <a:pt x="47" y="20"/>
                  <a:pt x="47" y="20"/>
                  <a:pt x="47" y="19"/>
                </a:cubicBezTo>
                <a:cubicBezTo>
                  <a:pt x="55" y="22"/>
                  <a:pt x="60" y="26"/>
                  <a:pt x="61" y="31"/>
                </a:cubicBezTo>
                <a:cubicBezTo>
                  <a:pt x="56" y="31"/>
                  <a:pt x="56" y="31"/>
                  <a:pt x="56" y="31"/>
                </a:cubicBezTo>
                <a:cubicBezTo>
                  <a:pt x="56" y="31"/>
                  <a:pt x="56" y="32"/>
                  <a:pt x="56" y="33"/>
                </a:cubicBezTo>
                <a:cubicBezTo>
                  <a:pt x="61" y="33"/>
                  <a:pt x="61" y="33"/>
                  <a:pt x="61" y="33"/>
                </a:cubicBezTo>
                <a:cubicBezTo>
                  <a:pt x="61" y="35"/>
                  <a:pt x="59" y="38"/>
                  <a:pt x="56" y="40"/>
                </a:cubicBezTo>
                <a:cubicBezTo>
                  <a:pt x="56" y="41"/>
                  <a:pt x="55" y="42"/>
                  <a:pt x="55" y="43"/>
                </a:cubicBezTo>
                <a:cubicBezTo>
                  <a:pt x="57" y="41"/>
                  <a:pt x="59" y="40"/>
                  <a:pt x="60" y="39"/>
                </a:cubicBezTo>
                <a:cubicBezTo>
                  <a:pt x="60" y="40"/>
                  <a:pt x="59" y="42"/>
                  <a:pt x="58" y="44"/>
                </a:cubicBezTo>
                <a:cubicBezTo>
                  <a:pt x="59" y="44"/>
                  <a:pt x="60" y="45"/>
                  <a:pt x="60" y="45"/>
                </a:cubicBezTo>
                <a:cubicBezTo>
                  <a:pt x="61" y="46"/>
                  <a:pt x="61" y="46"/>
                  <a:pt x="61" y="46"/>
                </a:cubicBezTo>
                <a:cubicBezTo>
                  <a:pt x="63" y="41"/>
                  <a:pt x="64" y="37"/>
                  <a:pt x="64" y="32"/>
                </a:cubicBezTo>
                <a:cubicBezTo>
                  <a:pt x="64" y="14"/>
                  <a:pt x="50" y="0"/>
                  <a:pt x="32" y="0"/>
                </a:cubicBezTo>
                <a:cubicBezTo>
                  <a:pt x="15" y="0"/>
                  <a:pt x="0" y="14"/>
                  <a:pt x="0" y="32"/>
                </a:cubicBezTo>
                <a:cubicBezTo>
                  <a:pt x="0" y="49"/>
                  <a:pt x="15" y="63"/>
                  <a:pt x="32" y="63"/>
                </a:cubicBezTo>
                <a:cubicBezTo>
                  <a:pt x="39" y="63"/>
                  <a:pt x="46" y="61"/>
                  <a:pt x="51" y="57"/>
                </a:cubicBezTo>
                <a:cubicBezTo>
                  <a:pt x="50" y="56"/>
                  <a:pt x="50" y="56"/>
                  <a:pt x="50" y="56"/>
                </a:cubicBezTo>
                <a:cubicBezTo>
                  <a:pt x="49" y="56"/>
                  <a:pt x="49" y="55"/>
                  <a:pt x="49" y="55"/>
                </a:cubicBezTo>
                <a:close/>
                <a:moveTo>
                  <a:pt x="60" y="24"/>
                </a:moveTo>
                <a:cubicBezTo>
                  <a:pt x="57" y="21"/>
                  <a:pt x="53" y="19"/>
                  <a:pt x="47" y="17"/>
                </a:cubicBezTo>
                <a:cubicBezTo>
                  <a:pt x="45" y="11"/>
                  <a:pt x="42" y="6"/>
                  <a:pt x="39" y="4"/>
                </a:cubicBezTo>
                <a:cubicBezTo>
                  <a:pt x="50" y="6"/>
                  <a:pt x="58" y="14"/>
                  <a:pt x="60" y="24"/>
                </a:cubicBezTo>
                <a:close/>
                <a:moveTo>
                  <a:pt x="33" y="3"/>
                </a:moveTo>
                <a:cubicBezTo>
                  <a:pt x="38" y="3"/>
                  <a:pt x="42" y="9"/>
                  <a:pt x="44" y="16"/>
                </a:cubicBezTo>
                <a:cubicBezTo>
                  <a:pt x="41" y="16"/>
                  <a:pt x="37" y="15"/>
                  <a:pt x="33" y="15"/>
                </a:cubicBezTo>
                <a:lnTo>
                  <a:pt x="33" y="3"/>
                </a:lnTo>
                <a:close/>
                <a:moveTo>
                  <a:pt x="31" y="3"/>
                </a:moveTo>
                <a:cubicBezTo>
                  <a:pt x="31" y="15"/>
                  <a:pt x="31" y="15"/>
                  <a:pt x="31" y="15"/>
                </a:cubicBezTo>
                <a:cubicBezTo>
                  <a:pt x="27" y="15"/>
                  <a:pt x="23" y="16"/>
                  <a:pt x="20" y="16"/>
                </a:cubicBezTo>
                <a:cubicBezTo>
                  <a:pt x="22" y="9"/>
                  <a:pt x="26" y="3"/>
                  <a:pt x="31" y="3"/>
                </a:cubicBezTo>
                <a:close/>
                <a:moveTo>
                  <a:pt x="25" y="4"/>
                </a:moveTo>
                <a:cubicBezTo>
                  <a:pt x="22" y="6"/>
                  <a:pt x="19" y="11"/>
                  <a:pt x="18" y="17"/>
                </a:cubicBezTo>
                <a:cubicBezTo>
                  <a:pt x="12" y="19"/>
                  <a:pt x="7" y="21"/>
                  <a:pt x="4" y="24"/>
                </a:cubicBezTo>
                <a:cubicBezTo>
                  <a:pt x="7" y="14"/>
                  <a:pt x="15" y="6"/>
                  <a:pt x="25" y="4"/>
                </a:cubicBezTo>
                <a:close/>
                <a:moveTo>
                  <a:pt x="17" y="19"/>
                </a:moveTo>
                <a:cubicBezTo>
                  <a:pt x="16" y="23"/>
                  <a:pt x="16" y="27"/>
                  <a:pt x="16" y="31"/>
                </a:cubicBezTo>
                <a:cubicBezTo>
                  <a:pt x="3" y="31"/>
                  <a:pt x="3" y="31"/>
                  <a:pt x="3" y="31"/>
                </a:cubicBezTo>
                <a:cubicBezTo>
                  <a:pt x="4" y="26"/>
                  <a:pt x="9" y="22"/>
                  <a:pt x="17" y="19"/>
                </a:cubicBezTo>
                <a:close/>
                <a:moveTo>
                  <a:pt x="16" y="33"/>
                </a:moveTo>
                <a:cubicBezTo>
                  <a:pt x="16" y="37"/>
                  <a:pt x="16" y="40"/>
                  <a:pt x="17" y="44"/>
                </a:cubicBezTo>
                <a:cubicBezTo>
                  <a:pt x="9" y="41"/>
                  <a:pt x="4" y="37"/>
                  <a:pt x="3" y="33"/>
                </a:cubicBezTo>
                <a:lnTo>
                  <a:pt x="16" y="33"/>
                </a:lnTo>
                <a:close/>
                <a:moveTo>
                  <a:pt x="4" y="39"/>
                </a:moveTo>
                <a:cubicBezTo>
                  <a:pt x="7" y="42"/>
                  <a:pt x="12" y="44"/>
                  <a:pt x="18" y="46"/>
                </a:cubicBezTo>
                <a:cubicBezTo>
                  <a:pt x="19" y="52"/>
                  <a:pt x="22" y="57"/>
                  <a:pt x="25" y="60"/>
                </a:cubicBezTo>
                <a:cubicBezTo>
                  <a:pt x="15" y="57"/>
                  <a:pt x="7" y="49"/>
                  <a:pt x="4" y="39"/>
                </a:cubicBezTo>
                <a:close/>
              </a:path>
            </a:pathLst>
          </a:custGeom>
          <a:solidFill>
            <a:schemeClr val="accent1"/>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15" name="Freeform 24"/>
          <p:cNvSpPr>
            <a:spLocks noEditPoints="1"/>
          </p:cNvSpPr>
          <p:nvPr/>
        </p:nvSpPr>
        <p:spPr bwMode="auto">
          <a:xfrm>
            <a:off x="872334" y="2631689"/>
            <a:ext cx="707023" cy="745995"/>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solidFill>
            <a:schemeClr val="accent2"/>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16" name="Freeform 34"/>
          <p:cNvSpPr>
            <a:spLocks noEditPoints="1"/>
          </p:cNvSpPr>
          <p:nvPr/>
        </p:nvSpPr>
        <p:spPr bwMode="auto">
          <a:xfrm>
            <a:off x="2262214" y="4073483"/>
            <a:ext cx="426743" cy="572637"/>
          </a:xfrm>
          <a:custGeom>
            <a:avLst/>
            <a:gdLst>
              <a:gd name="T0" fmla="*/ 13 w 52"/>
              <a:gd name="T1" fmla="*/ 18 h 70"/>
              <a:gd name="T2" fmla="*/ 12 w 52"/>
              <a:gd name="T3" fmla="*/ 17 h 70"/>
              <a:gd name="T4" fmla="*/ 11 w 52"/>
              <a:gd name="T5" fmla="*/ 15 h 70"/>
              <a:gd name="T6" fmla="*/ 51 w 52"/>
              <a:gd name="T7" fmla="*/ 50 h 70"/>
              <a:gd name="T8" fmla="*/ 49 w 52"/>
              <a:gd name="T9" fmla="*/ 60 h 70"/>
              <a:gd name="T10" fmla="*/ 51 w 52"/>
              <a:gd name="T11" fmla="*/ 69 h 70"/>
              <a:gd name="T12" fmla="*/ 0 w 52"/>
              <a:gd name="T13" fmla="*/ 69 h 70"/>
              <a:gd name="T14" fmla="*/ 1 w 52"/>
              <a:gd name="T15" fmla="*/ 60 h 70"/>
              <a:gd name="T16" fmla="*/ 4 w 52"/>
              <a:gd name="T17" fmla="*/ 45 h 70"/>
              <a:gd name="T18" fmla="*/ 19 w 52"/>
              <a:gd name="T19" fmla="*/ 27 h 70"/>
              <a:gd name="T20" fmla="*/ 15 w 52"/>
              <a:gd name="T21" fmla="*/ 30 h 70"/>
              <a:gd name="T22" fmla="*/ 10 w 52"/>
              <a:gd name="T23" fmla="*/ 34 h 70"/>
              <a:gd name="T24" fmla="*/ 2 w 52"/>
              <a:gd name="T25" fmla="*/ 28 h 70"/>
              <a:gd name="T26" fmla="*/ 8 w 52"/>
              <a:gd name="T27" fmla="*/ 14 h 70"/>
              <a:gd name="T28" fmla="*/ 13 w 52"/>
              <a:gd name="T29" fmla="*/ 5 h 70"/>
              <a:gd name="T30" fmla="*/ 12 w 52"/>
              <a:gd name="T31" fmla="*/ 0 h 70"/>
              <a:gd name="T32" fmla="*/ 12 w 52"/>
              <a:gd name="T33" fmla="*/ 0 h 70"/>
              <a:gd name="T34" fmla="*/ 14 w 52"/>
              <a:gd name="T35" fmla="*/ 0 h 70"/>
              <a:gd name="T36" fmla="*/ 43 w 52"/>
              <a:gd name="T37" fmla="*/ 13 h 70"/>
              <a:gd name="T38" fmla="*/ 51 w 52"/>
              <a:gd name="T39" fmla="*/ 47 h 70"/>
              <a:gd name="T40" fmla="*/ 2 w 52"/>
              <a:gd name="T41" fmla="*/ 62 h 70"/>
              <a:gd name="T42" fmla="*/ 48 w 52"/>
              <a:gd name="T43" fmla="*/ 62 h 70"/>
              <a:gd name="T44" fmla="*/ 2 w 52"/>
              <a:gd name="T45" fmla="*/ 62 h 70"/>
              <a:gd name="T46" fmla="*/ 6 w 52"/>
              <a:gd name="T47" fmla="*/ 56 h 70"/>
              <a:gd name="T48" fmla="*/ 44 w 52"/>
              <a:gd name="T49" fmla="*/ 60 h 70"/>
              <a:gd name="T50" fmla="*/ 12 w 52"/>
              <a:gd name="T51" fmla="*/ 41 h 70"/>
              <a:gd name="T52" fmla="*/ 6 w 52"/>
              <a:gd name="T53" fmla="*/ 54 h 70"/>
              <a:gd name="T54" fmla="*/ 15 w 52"/>
              <a:gd name="T55" fmla="*/ 42 h 70"/>
              <a:gd name="T56" fmla="*/ 12 w 52"/>
              <a:gd name="T57" fmla="*/ 48 h 70"/>
              <a:gd name="T58" fmla="*/ 41 w 52"/>
              <a:gd name="T59" fmla="*/ 54 h 70"/>
              <a:gd name="T60" fmla="*/ 39 w 52"/>
              <a:gd name="T61" fmla="*/ 17 h 70"/>
              <a:gd name="T62" fmla="*/ 22 w 52"/>
              <a:gd name="T63" fmla="*/ 6 h 70"/>
              <a:gd name="T64" fmla="*/ 20 w 52"/>
              <a:gd name="T65" fmla="*/ 5 h 70"/>
              <a:gd name="T66" fmla="*/ 18 w 52"/>
              <a:gd name="T67" fmla="*/ 4 h 70"/>
              <a:gd name="T68" fmla="*/ 19 w 52"/>
              <a:gd name="T69" fmla="*/ 7 h 70"/>
              <a:gd name="T70" fmla="*/ 17 w 52"/>
              <a:gd name="T71" fmla="*/ 8 h 70"/>
              <a:gd name="T72" fmla="*/ 11 w 52"/>
              <a:gd name="T73" fmla="*/ 14 h 70"/>
              <a:gd name="T74" fmla="*/ 4 w 52"/>
              <a:gd name="T75" fmla="*/ 28 h 70"/>
              <a:gd name="T76" fmla="*/ 10 w 52"/>
              <a:gd name="T77" fmla="*/ 31 h 70"/>
              <a:gd name="T78" fmla="*/ 16 w 52"/>
              <a:gd name="T79" fmla="*/ 25 h 70"/>
              <a:gd name="T80" fmla="*/ 21 w 52"/>
              <a:gd name="T81" fmla="*/ 25 h 70"/>
              <a:gd name="T82" fmla="*/ 30 w 52"/>
              <a:gd name="T83" fmla="*/ 19 h 70"/>
              <a:gd name="T84" fmla="*/ 44 w 52"/>
              <a:gd name="T85" fmla="*/ 36 h 70"/>
              <a:gd name="T86" fmla="*/ 40 w 52"/>
              <a:gd name="T87" fmla="*/ 16 h 70"/>
              <a:gd name="T88" fmla="*/ 43 w 52"/>
              <a:gd name="T89" fmla="*/ 53 h 70"/>
              <a:gd name="T90" fmla="*/ 44 w 52"/>
              <a:gd name="T91"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70">
                <a:moveTo>
                  <a:pt x="16" y="14"/>
                </a:moveTo>
                <a:cubicBezTo>
                  <a:pt x="16" y="15"/>
                  <a:pt x="16" y="15"/>
                  <a:pt x="16" y="15"/>
                </a:cubicBezTo>
                <a:cubicBezTo>
                  <a:pt x="13" y="18"/>
                  <a:pt x="13" y="18"/>
                  <a:pt x="13" y="18"/>
                </a:cubicBezTo>
                <a:cubicBezTo>
                  <a:pt x="13" y="19"/>
                  <a:pt x="13" y="19"/>
                  <a:pt x="12" y="19"/>
                </a:cubicBezTo>
                <a:cubicBezTo>
                  <a:pt x="12" y="19"/>
                  <a:pt x="12" y="19"/>
                  <a:pt x="12" y="19"/>
                </a:cubicBezTo>
                <a:cubicBezTo>
                  <a:pt x="11" y="18"/>
                  <a:pt x="11" y="18"/>
                  <a:pt x="12" y="17"/>
                </a:cubicBezTo>
                <a:cubicBezTo>
                  <a:pt x="11" y="17"/>
                  <a:pt x="11" y="17"/>
                  <a:pt x="11" y="17"/>
                </a:cubicBezTo>
                <a:cubicBezTo>
                  <a:pt x="11" y="17"/>
                  <a:pt x="10" y="17"/>
                  <a:pt x="10" y="16"/>
                </a:cubicBezTo>
                <a:cubicBezTo>
                  <a:pt x="10" y="16"/>
                  <a:pt x="10" y="15"/>
                  <a:pt x="11" y="15"/>
                </a:cubicBezTo>
                <a:cubicBezTo>
                  <a:pt x="15" y="14"/>
                  <a:pt x="15" y="14"/>
                  <a:pt x="15" y="14"/>
                </a:cubicBezTo>
                <a:cubicBezTo>
                  <a:pt x="15" y="14"/>
                  <a:pt x="16" y="14"/>
                  <a:pt x="16" y="14"/>
                </a:cubicBezTo>
                <a:close/>
                <a:moveTo>
                  <a:pt x="51" y="50"/>
                </a:moveTo>
                <a:cubicBezTo>
                  <a:pt x="46" y="54"/>
                  <a:pt x="46" y="54"/>
                  <a:pt x="46" y="54"/>
                </a:cubicBezTo>
                <a:cubicBezTo>
                  <a:pt x="48" y="55"/>
                  <a:pt x="49" y="56"/>
                  <a:pt x="49" y="58"/>
                </a:cubicBezTo>
                <a:cubicBezTo>
                  <a:pt x="49" y="59"/>
                  <a:pt x="49" y="59"/>
                  <a:pt x="49" y="60"/>
                </a:cubicBezTo>
                <a:cubicBezTo>
                  <a:pt x="49" y="60"/>
                  <a:pt x="49" y="60"/>
                  <a:pt x="49" y="60"/>
                </a:cubicBezTo>
                <a:cubicBezTo>
                  <a:pt x="50" y="60"/>
                  <a:pt x="51" y="60"/>
                  <a:pt x="51" y="61"/>
                </a:cubicBezTo>
                <a:cubicBezTo>
                  <a:pt x="51" y="69"/>
                  <a:pt x="51" y="69"/>
                  <a:pt x="51" y="69"/>
                </a:cubicBezTo>
                <a:cubicBezTo>
                  <a:pt x="51" y="69"/>
                  <a:pt x="50" y="70"/>
                  <a:pt x="49" y="70"/>
                </a:cubicBezTo>
                <a:cubicBezTo>
                  <a:pt x="1" y="70"/>
                  <a:pt x="1" y="70"/>
                  <a:pt x="1" y="70"/>
                </a:cubicBezTo>
                <a:cubicBezTo>
                  <a:pt x="0" y="70"/>
                  <a:pt x="0" y="69"/>
                  <a:pt x="0" y="69"/>
                </a:cubicBezTo>
                <a:cubicBezTo>
                  <a:pt x="0" y="61"/>
                  <a:pt x="0" y="61"/>
                  <a:pt x="0" y="61"/>
                </a:cubicBezTo>
                <a:cubicBezTo>
                  <a:pt x="0" y="60"/>
                  <a:pt x="0" y="60"/>
                  <a:pt x="1" y="60"/>
                </a:cubicBezTo>
                <a:cubicBezTo>
                  <a:pt x="1" y="60"/>
                  <a:pt x="1" y="60"/>
                  <a:pt x="1" y="60"/>
                </a:cubicBezTo>
                <a:cubicBezTo>
                  <a:pt x="1" y="59"/>
                  <a:pt x="1" y="59"/>
                  <a:pt x="1" y="58"/>
                </a:cubicBezTo>
                <a:cubicBezTo>
                  <a:pt x="1" y="57"/>
                  <a:pt x="2" y="55"/>
                  <a:pt x="3" y="54"/>
                </a:cubicBezTo>
                <a:cubicBezTo>
                  <a:pt x="3" y="53"/>
                  <a:pt x="2" y="49"/>
                  <a:pt x="4" y="45"/>
                </a:cubicBezTo>
                <a:cubicBezTo>
                  <a:pt x="5" y="43"/>
                  <a:pt x="8" y="41"/>
                  <a:pt x="11" y="39"/>
                </a:cubicBezTo>
                <a:cubicBezTo>
                  <a:pt x="13" y="37"/>
                  <a:pt x="16" y="35"/>
                  <a:pt x="18" y="33"/>
                </a:cubicBezTo>
                <a:cubicBezTo>
                  <a:pt x="19" y="31"/>
                  <a:pt x="19" y="29"/>
                  <a:pt x="19" y="27"/>
                </a:cubicBezTo>
                <a:cubicBezTo>
                  <a:pt x="19" y="27"/>
                  <a:pt x="19" y="27"/>
                  <a:pt x="19" y="27"/>
                </a:cubicBezTo>
                <a:cubicBezTo>
                  <a:pt x="18" y="27"/>
                  <a:pt x="17" y="27"/>
                  <a:pt x="16" y="27"/>
                </a:cubicBezTo>
                <a:cubicBezTo>
                  <a:pt x="16" y="27"/>
                  <a:pt x="15" y="28"/>
                  <a:pt x="15" y="30"/>
                </a:cubicBezTo>
                <a:cubicBezTo>
                  <a:pt x="14" y="31"/>
                  <a:pt x="14" y="32"/>
                  <a:pt x="13" y="32"/>
                </a:cubicBezTo>
                <a:cubicBezTo>
                  <a:pt x="13" y="33"/>
                  <a:pt x="12" y="34"/>
                  <a:pt x="10" y="34"/>
                </a:cubicBezTo>
                <a:cubicBezTo>
                  <a:pt x="10" y="34"/>
                  <a:pt x="10" y="34"/>
                  <a:pt x="10" y="34"/>
                </a:cubicBezTo>
                <a:cubicBezTo>
                  <a:pt x="9" y="34"/>
                  <a:pt x="8" y="33"/>
                  <a:pt x="7" y="32"/>
                </a:cubicBezTo>
                <a:cubicBezTo>
                  <a:pt x="6" y="32"/>
                  <a:pt x="6" y="32"/>
                  <a:pt x="5" y="31"/>
                </a:cubicBezTo>
                <a:cubicBezTo>
                  <a:pt x="4" y="31"/>
                  <a:pt x="2" y="30"/>
                  <a:pt x="2" y="28"/>
                </a:cubicBezTo>
                <a:cubicBezTo>
                  <a:pt x="2" y="27"/>
                  <a:pt x="2" y="27"/>
                  <a:pt x="2" y="27"/>
                </a:cubicBezTo>
                <a:cubicBezTo>
                  <a:pt x="2" y="25"/>
                  <a:pt x="2" y="23"/>
                  <a:pt x="4" y="20"/>
                </a:cubicBezTo>
                <a:cubicBezTo>
                  <a:pt x="7" y="17"/>
                  <a:pt x="8" y="15"/>
                  <a:pt x="8" y="14"/>
                </a:cubicBezTo>
                <a:cubicBezTo>
                  <a:pt x="8" y="13"/>
                  <a:pt x="8" y="13"/>
                  <a:pt x="8" y="13"/>
                </a:cubicBezTo>
                <a:cubicBezTo>
                  <a:pt x="8" y="13"/>
                  <a:pt x="9" y="12"/>
                  <a:pt x="14" y="6"/>
                </a:cubicBezTo>
                <a:cubicBezTo>
                  <a:pt x="14" y="6"/>
                  <a:pt x="14" y="5"/>
                  <a:pt x="13" y="5"/>
                </a:cubicBezTo>
                <a:cubicBezTo>
                  <a:pt x="13" y="4"/>
                  <a:pt x="12" y="2"/>
                  <a:pt x="12" y="2"/>
                </a:cubicBezTo>
                <a:cubicBezTo>
                  <a:pt x="12" y="1"/>
                  <a:pt x="12" y="1"/>
                  <a:pt x="12" y="1"/>
                </a:cubicBezTo>
                <a:cubicBezTo>
                  <a:pt x="12" y="0"/>
                  <a:pt x="12" y="0"/>
                  <a:pt x="12" y="0"/>
                </a:cubicBezTo>
                <a:cubicBezTo>
                  <a:pt x="12" y="0"/>
                  <a:pt x="12" y="0"/>
                  <a:pt x="12" y="0"/>
                </a:cubicBezTo>
                <a:cubicBezTo>
                  <a:pt x="12" y="0"/>
                  <a:pt x="12" y="0"/>
                  <a:pt x="12" y="0"/>
                </a:cubicBezTo>
                <a:cubicBezTo>
                  <a:pt x="12" y="0"/>
                  <a:pt x="12" y="0"/>
                  <a:pt x="12" y="0"/>
                </a:cubicBezTo>
                <a:cubicBezTo>
                  <a:pt x="13" y="0"/>
                  <a:pt x="13" y="0"/>
                  <a:pt x="13" y="0"/>
                </a:cubicBezTo>
                <a:cubicBezTo>
                  <a:pt x="13" y="0"/>
                  <a:pt x="13" y="0"/>
                  <a:pt x="13" y="0"/>
                </a:cubicBezTo>
                <a:cubicBezTo>
                  <a:pt x="14" y="0"/>
                  <a:pt x="14" y="0"/>
                  <a:pt x="14" y="0"/>
                </a:cubicBezTo>
                <a:cubicBezTo>
                  <a:pt x="15" y="0"/>
                  <a:pt x="18" y="1"/>
                  <a:pt x="20" y="2"/>
                </a:cubicBezTo>
                <a:cubicBezTo>
                  <a:pt x="21" y="2"/>
                  <a:pt x="23" y="2"/>
                  <a:pt x="24" y="2"/>
                </a:cubicBezTo>
                <a:cubicBezTo>
                  <a:pt x="30" y="2"/>
                  <a:pt x="37" y="4"/>
                  <a:pt x="43" y="13"/>
                </a:cubicBezTo>
                <a:cubicBezTo>
                  <a:pt x="48" y="22"/>
                  <a:pt x="47" y="30"/>
                  <a:pt x="47" y="36"/>
                </a:cubicBezTo>
                <a:cubicBezTo>
                  <a:pt x="47" y="39"/>
                  <a:pt x="46" y="41"/>
                  <a:pt x="47" y="42"/>
                </a:cubicBezTo>
                <a:cubicBezTo>
                  <a:pt x="48" y="45"/>
                  <a:pt x="51" y="47"/>
                  <a:pt x="51" y="47"/>
                </a:cubicBezTo>
                <a:cubicBezTo>
                  <a:pt x="52" y="48"/>
                  <a:pt x="52" y="48"/>
                  <a:pt x="52" y="48"/>
                </a:cubicBezTo>
                <a:cubicBezTo>
                  <a:pt x="52" y="49"/>
                  <a:pt x="52" y="49"/>
                  <a:pt x="51" y="50"/>
                </a:cubicBezTo>
                <a:close/>
                <a:moveTo>
                  <a:pt x="2" y="62"/>
                </a:moveTo>
                <a:cubicBezTo>
                  <a:pt x="2" y="68"/>
                  <a:pt x="2" y="68"/>
                  <a:pt x="2" y="68"/>
                </a:cubicBezTo>
                <a:cubicBezTo>
                  <a:pt x="48" y="68"/>
                  <a:pt x="48" y="68"/>
                  <a:pt x="48" y="68"/>
                </a:cubicBezTo>
                <a:cubicBezTo>
                  <a:pt x="48" y="62"/>
                  <a:pt x="48" y="62"/>
                  <a:pt x="48" y="62"/>
                </a:cubicBezTo>
                <a:cubicBezTo>
                  <a:pt x="44" y="62"/>
                  <a:pt x="44" y="62"/>
                  <a:pt x="44" y="62"/>
                </a:cubicBezTo>
                <a:cubicBezTo>
                  <a:pt x="6" y="62"/>
                  <a:pt x="6" y="62"/>
                  <a:pt x="6" y="62"/>
                </a:cubicBezTo>
                <a:lnTo>
                  <a:pt x="2" y="62"/>
                </a:lnTo>
                <a:close/>
                <a:moveTo>
                  <a:pt x="47" y="58"/>
                </a:moveTo>
                <a:cubicBezTo>
                  <a:pt x="47" y="57"/>
                  <a:pt x="46" y="56"/>
                  <a:pt x="44" y="56"/>
                </a:cubicBezTo>
                <a:cubicBezTo>
                  <a:pt x="6" y="56"/>
                  <a:pt x="6" y="56"/>
                  <a:pt x="6" y="56"/>
                </a:cubicBezTo>
                <a:cubicBezTo>
                  <a:pt x="4" y="56"/>
                  <a:pt x="3" y="57"/>
                  <a:pt x="3" y="58"/>
                </a:cubicBezTo>
                <a:cubicBezTo>
                  <a:pt x="3" y="59"/>
                  <a:pt x="4" y="60"/>
                  <a:pt x="6" y="60"/>
                </a:cubicBezTo>
                <a:cubicBezTo>
                  <a:pt x="44" y="60"/>
                  <a:pt x="44" y="60"/>
                  <a:pt x="44" y="60"/>
                </a:cubicBezTo>
                <a:cubicBezTo>
                  <a:pt x="46" y="60"/>
                  <a:pt x="47" y="59"/>
                  <a:pt x="47" y="58"/>
                </a:cubicBezTo>
                <a:close/>
                <a:moveTo>
                  <a:pt x="20" y="34"/>
                </a:moveTo>
                <a:cubicBezTo>
                  <a:pt x="18" y="36"/>
                  <a:pt x="15" y="39"/>
                  <a:pt x="12" y="41"/>
                </a:cubicBezTo>
                <a:cubicBezTo>
                  <a:pt x="10" y="43"/>
                  <a:pt x="7" y="45"/>
                  <a:pt x="7" y="46"/>
                </a:cubicBezTo>
                <a:cubicBezTo>
                  <a:pt x="4" y="50"/>
                  <a:pt x="6" y="54"/>
                  <a:pt x="6" y="54"/>
                </a:cubicBezTo>
                <a:cubicBezTo>
                  <a:pt x="6" y="54"/>
                  <a:pt x="6" y="54"/>
                  <a:pt x="6" y="54"/>
                </a:cubicBezTo>
                <a:cubicBezTo>
                  <a:pt x="8" y="54"/>
                  <a:pt x="8" y="54"/>
                  <a:pt x="8" y="54"/>
                </a:cubicBezTo>
                <a:cubicBezTo>
                  <a:pt x="8" y="53"/>
                  <a:pt x="8" y="49"/>
                  <a:pt x="10" y="46"/>
                </a:cubicBezTo>
                <a:cubicBezTo>
                  <a:pt x="13" y="44"/>
                  <a:pt x="15" y="42"/>
                  <a:pt x="15" y="42"/>
                </a:cubicBezTo>
                <a:cubicBezTo>
                  <a:pt x="16" y="42"/>
                  <a:pt x="16" y="42"/>
                  <a:pt x="17" y="43"/>
                </a:cubicBezTo>
                <a:cubicBezTo>
                  <a:pt x="17" y="43"/>
                  <a:pt x="17" y="44"/>
                  <a:pt x="16" y="44"/>
                </a:cubicBezTo>
                <a:cubicBezTo>
                  <a:pt x="16" y="44"/>
                  <a:pt x="14" y="46"/>
                  <a:pt x="12" y="48"/>
                </a:cubicBezTo>
                <a:cubicBezTo>
                  <a:pt x="10" y="50"/>
                  <a:pt x="10" y="54"/>
                  <a:pt x="10" y="54"/>
                </a:cubicBezTo>
                <a:cubicBezTo>
                  <a:pt x="10" y="54"/>
                  <a:pt x="10" y="54"/>
                  <a:pt x="10" y="54"/>
                </a:cubicBezTo>
                <a:cubicBezTo>
                  <a:pt x="41" y="54"/>
                  <a:pt x="41" y="54"/>
                  <a:pt x="41" y="54"/>
                </a:cubicBezTo>
                <a:cubicBezTo>
                  <a:pt x="41" y="53"/>
                  <a:pt x="39" y="49"/>
                  <a:pt x="39" y="45"/>
                </a:cubicBezTo>
                <a:cubicBezTo>
                  <a:pt x="39" y="44"/>
                  <a:pt x="39" y="42"/>
                  <a:pt x="40" y="40"/>
                </a:cubicBezTo>
                <a:cubicBezTo>
                  <a:pt x="40" y="35"/>
                  <a:pt x="42" y="26"/>
                  <a:pt x="39" y="17"/>
                </a:cubicBezTo>
                <a:cubicBezTo>
                  <a:pt x="35" y="7"/>
                  <a:pt x="26" y="6"/>
                  <a:pt x="23" y="6"/>
                </a:cubicBezTo>
                <a:cubicBezTo>
                  <a:pt x="23" y="6"/>
                  <a:pt x="22" y="7"/>
                  <a:pt x="22" y="7"/>
                </a:cubicBezTo>
                <a:cubicBezTo>
                  <a:pt x="22" y="7"/>
                  <a:pt x="22" y="6"/>
                  <a:pt x="22" y="6"/>
                </a:cubicBezTo>
                <a:cubicBezTo>
                  <a:pt x="22" y="6"/>
                  <a:pt x="21" y="6"/>
                  <a:pt x="21" y="6"/>
                </a:cubicBezTo>
                <a:cubicBezTo>
                  <a:pt x="21" y="6"/>
                  <a:pt x="21" y="6"/>
                  <a:pt x="21" y="6"/>
                </a:cubicBezTo>
                <a:cubicBezTo>
                  <a:pt x="20" y="6"/>
                  <a:pt x="20" y="5"/>
                  <a:pt x="20" y="5"/>
                </a:cubicBezTo>
                <a:cubicBezTo>
                  <a:pt x="19" y="5"/>
                  <a:pt x="19" y="5"/>
                  <a:pt x="19" y="5"/>
                </a:cubicBezTo>
                <a:cubicBezTo>
                  <a:pt x="19" y="5"/>
                  <a:pt x="18" y="5"/>
                  <a:pt x="18" y="4"/>
                </a:cubicBezTo>
                <a:cubicBezTo>
                  <a:pt x="18" y="4"/>
                  <a:pt x="18" y="4"/>
                  <a:pt x="18" y="4"/>
                </a:cubicBezTo>
                <a:cubicBezTo>
                  <a:pt x="17" y="4"/>
                  <a:pt x="17" y="3"/>
                  <a:pt x="16" y="3"/>
                </a:cubicBezTo>
                <a:cubicBezTo>
                  <a:pt x="18" y="7"/>
                  <a:pt x="18" y="7"/>
                  <a:pt x="18" y="7"/>
                </a:cubicBezTo>
                <a:cubicBezTo>
                  <a:pt x="19" y="7"/>
                  <a:pt x="19" y="7"/>
                  <a:pt x="19" y="7"/>
                </a:cubicBezTo>
                <a:cubicBezTo>
                  <a:pt x="19" y="8"/>
                  <a:pt x="18" y="8"/>
                  <a:pt x="18" y="8"/>
                </a:cubicBezTo>
                <a:cubicBezTo>
                  <a:pt x="18" y="8"/>
                  <a:pt x="18" y="8"/>
                  <a:pt x="18" y="8"/>
                </a:cubicBezTo>
                <a:cubicBezTo>
                  <a:pt x="17" y="8"/>
                  <a:pt x="17" y="8"/>
                  <a:pt x="17" y="8"/>
                </a:cubicBezTo>
                <a:cubicBezTo>
                  <a:pt x="17" y="8"/>
                  <a:pt x="17" y="8"/>
                  <a:pt x="16" y="7"/>
                </a:cubicBezTo>
                <a:cubicBezTo>
                  <a:pt x="14" y="10"/>
                  <a:pt x="11" y="13"/>
                  <a:pt x="11" y="14"/>
                </a:cubicBezTo>
                <a:cubicBezTo>
                  <a:pt x="11" y="14"/>
                  <a:pt x="11" y="14"/>
                  <a:pt x="11" y="14"/>
                </a:cubicBezTo>
                <a:cubicBezTo>
                  <a:pt x="10" y="15"/>
                  <a:pt x="10" y="18"/>
                  <a:pt x="6" y="22"/>
                </a:cubicBezTo>
                <a:cubicBezTo>
                  <a:pt x="4" y="24"/>
                  <a:pt x="4" y="26"/>
                  <a:pt x="4" y="27"/>
                </a:cubicBezTo>
                <a:cubicBezTo>
                  <a:pt x="4" y="28"/>
                  <a:pt x="4" y="28"/>
                  <a:pt x="4" y="28"/>
                </a:cubicBezTo>
                <a:cubicBezTo>
                  <a:pt x="4" y="28"/>
                  <a:pt x="5" y="29"/>
                  <a:pt x="6" y="29"/>
                </a:cubicBezTo>
                <a:cubicBezTo>
                  <a:pt x="7" y="30"/>
                  <a:pt x="8" y="30"/>
                  <a:pt x="9" y="31"/>
                </a:cubicBezTo>
                <a:cubicBezTo>
                  <a:pt x="9" y="31"/>
                  <a:pt x="10" y="31"/>
                  <a:pt x="10" y="31"/>
                </a:cubicBezTo>
                <a:cubicBezTo>
                  <a:pt x="11" y="31"/>
                  <a:pt x="11" y="31"/>
                  <a:pt x="11" y="31"/>
                </a:cubicBezTo>
                <a:cubicBezTo>
                  <a:pt x="12" y="30"/>
                  <a:pt x="12" y="30"/>
                  <a:pt x="12" y="29"/>
                </a:cubicBezTo>
                <a:cubicBezTo>
                  <a:pt x="13" y="27"/>
                  <a:pt x="14" y="24"/>
                  <a:pt x="16" y="25"/>
                </a:cubicBezTo>
                <a:cubicBezTo>
                  <a:pt x="18" y="25"/>
                  <a:pt x="19" y="25"/>
                  <a:pt x="20" y="25"/>
                </a:cubicBezTo>
                <a:cubicBezTo>
                  <a:pt x="20" y="25"/>
                  <a:pt x="20" y="24"/>
                  <a:pt x="20" y="24"/>
                </a:cubicBezTo>
                <a:cubicBezTo>
                  <a:pt x="21" y="24"/>
                  <a:pt x="21" y="24"/>
                  <a:pt x="21" y="25"/>
                </a:cubicBezTo>
                <a:cubicBezTo>
                  <a:pt x="26" y="24"/>
                  <a:pt x="27" y="19"/>
                  <a:pt x="28" y="19"/>
                </a:cubicBezTo>
                <a:cubicBezTo>
                  <a:pt x="28" y="18"/>
                  <a:pt x="28" y="18"/>
                  <a:pt x="29" y="18"/>
                </a:cubicBezTo>
                <a:cubicBezTo>
                  <a:pt x="29" y="18"/>
                  <a:pt x="30" y="19"/>
                  <a:pt x="30" y="19"/>
                </a:cubicBezTo>
                <a:cubicBezTo>
                  <a:pt x="29" y="19"/>
                  <a:pt x="28" y="25"/>
                  <a:pt x="22" y="27"/>
                </a:cubicBezTo>
                <a:cubicBezTo>
                  <a:pt x="22" y="29"/>
                  <a:pt x="21" y="32"/>
                  <a:pt x="20" y="34"/>
                </a:cubicBezTo>
                <a:close/>
                <a:moveTo>
                  <a:pt x="44" y="36"/>
                </a:moveTo>
                <a:cubicBezTo>
                  <a:pt x="45" y="30"/>
                  <a:pt x="45" y="22"/>
                  <a:pt x="40" y="14"/>
                </a:cubicBezTo>
                <a:cubicBezTo>
                  <a:pt x="37" y="8"/>
                  <a:pt x="32" y="6"/>
                  <a:pt x="28" y="5"/>
                </a:cubicBezTo>
                <a:cubicBezTo>
                  <a:pt x="33" y="6"/>
                  <a:pt x="38" y="9"/>
                  <a:pt x="40" y="16"/>
                </a:cubicBezTo>
                <a:cubicBezTo>
                  <a:pt x="44" y="26"/>
                  <a:pt x="42" y="35"/>
                  <a:pt x="42" y="41"/>
                </a:cubicBezTo>
                <a:cubicBezTo>
                  <a:pt x="41" y="42"/>
                  <a:pt x="41" y="44"/>
                  <a:pt x="41" y="45"/>
                </a:cubicBezTo>
                <a:cubicBezTo>
                  <a:pt x="41" y="48"/>
                  <a:pt x="42" y="51"/>
                  <a:pt x="43" y="53"/>
                </a:cubicBezTo>
                <a:cubicBezTo>
                  <a:pt x="49" y="48"/>
                  <a:pt x="49" y="48"/>
                  <a:pt x="49" y="48"/>
                </a:cubicBezTo>
                <a:cubicBezTo>
                  <a:pt x="48" y="47"/>
                  <a:pt x="46" y="45"/>
                  <a:pt x="45" y="43"/>
                </a:cubicBezTo>
                <a:cubicBezTo>
                  <a:pt x="44" y="41"/>
                  <a:pt x="44" y="39"/>
                  <a:pt x="44" y="36"/>
                </a:cubicBezTo>
                <a:close/>
              </a:path>
            </a:pathLst>
          </a:custGeom>
          <a:solidFill>
            <a:schemeClr val="accent2"/>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17" name="Freeform 18"/>
          <p:cNvSpPr>
            <a:spLocks noEditPoints="1"/>
          </p:cNvSpPr>
          <p:nvPr/>
        </p:nvSpPr>
        <p:spPr bwMode="auto">
          <a:xfrm>
            <a:off x="5647841" y="4686014"/>
            <a:ext cx="588144" cy="555273"/>
          </a:xfrm>
          <a:custGeom>
            <a:avLst/>
            <a:gdLst>
              <a:gd name="T0" fmla="*/ 13 w 75"/>
              <a:gd name="T1" fmla="*/ 41 h 71"/>
              <a:gd name="T2" fmla="*/ 13 w 75"/>
              <a:gd name="T3" fmla="*/ 35 h 71"/>
              <a:gd name="T4" fmla="*/ 65 w 75"/>
              <a:gd name="T5" fmla="*/ 12 h 71"/>
              <a:gd name="T6" fmla="*/ 36 w 75"/>
              <a:gd name="T7" fmla="*/ 13 h 71"/>
              <a:gd name="T8" fmla="*/ 65 w 75"/>
              <a:gd name="T9" fmla="*/ 14 h 71"/>
              <a:gd name="T10" fmla="*/ 65 w 75"/>
              <a:gd name="T11" fmla="*/ 12 h 71"/>
              <a:gd name="T12" fmla="*/ 22 w 75"/>
              <a:gd name="T13" fmla="*/ 38 h 71"/>
              <a:gd name="T14" fmla="*/ 27 w 75"/>
              <a:gd name="T15" fmla="*/ 38 h 71"/>
              <a:gd name="T16" fmla="*/ 36 w 75"/>
              <a:gd name="T17" fmla="*/ 35 h 71"/>
              <a:gd name="T18" fmla="*/ 36 w 75"/>
              <a:gd name="T19" fmla="*/ 41 h 71"/>
              <a:gd name="T20" fmla="*/ 36 w 75"/>
              <a:gd name="T21" fmla="*/ 35 h 71"/>
              <a:gd name="T22" fmla="*/ 75 w 75"/>
              <a:gd name="T23" fmla="*/ 36 h 71"/>
              <a:gd name="T24" fmla="*/ 67 w 75"/>
              <a:gd name="T25" fmla="*/ 42 h 71"/>
              <a:gd name="T26" fmla="*/ 71 w 75"/>
              <a:gd name="T27" fmla="*/ 52 h 71"/>
              <a:gd name="T28" fmla="*/ 67 w 75"/>
              <a:gd name="T29" fmla="*/ 53 h 71"/>
              <a:gd name="T30" fmla="*/ 49 w 75"/>
              <a:gd name="T31" fmla="*/ 42 h 71"/>
              <a:gd name="T32" fmla="*/ 43 w 75"/>
              <a:gd name="T33" fmla="*/ 59 h 71"/>
              <a:gd name="T34" fmla="*/ 8 w 75"/>
              <a:gd name="T35" fmla="*/ 70 h 71"/>
              <a:gd name="T36" fmla="*/ 6 w 75"/>
              <a:gd name="T37" fmla="*/ 70 h 71"/>
              <a:gd name="T38" fmla="*/ 9 w 75"/>
              <a:gd name="T39" fmla="*/ 59 h 71"/>
              <a:gd name="T40" fmla="*/ 0 w 75"/>
              <a:gd name="T41" fmla="*/ 53 h 71"/>
              <a:gd name="T42" fmla="*/ 6 w 75"/>
              <a:gd name="T43" fmla="*/ 17 h 71"/>
              <a:gd name="T44" fmla="*/ 26 w 75"/>
              <a:gd name="T45" fmla="*/ 6 h 71"/>
              <a:gd name="T46" fmla="*/ 69 w 75"/>
              <a:gd name="T47" fmla="*/ 0 h 71"/>
              <a:gd name="T48" fmla="*/ 72 w 75"/>
              <a:gd name="T49" fmla="*/ 36 h 71"/>
              <a:gd name="T50" fmla="*/ 69 w 75"/>
              <a:gd name="T51" fmla="*/ 3 h 71"/>
              <a:gd name="T52" fmla="*/ 29 w 75"/>
              <a:gd name="T53" fmla="*/ 6 h 71"/>
              <a:gd name="T54" fmla="*/ 43 w 75"/>
              <a:gd name="T55" fmla="*/ 18 h 71"/>
              <a:gd name="T56" fmla="*/ 48 w 75"/>
              <a:gd name="T57" fmla="*/ 21 h 71"/>
              <a:gd name="T58" fmla="*/ 66 w 75"/>
              <a:gd name="T59" fmla="*/ 22 h 71"/>
              <a:gd name="T60" fmla="*/ 48 w 75"/>
              <a:gd name="T61" fmla="*/ 23 h 71"/>
              <a:gd name="T62" fmla="*/ 65 w 75"/>
              <a:gd name="T63" fmla="*/ 30 h 71"/>
              <a:gd name="T64" fmla="*/ 65 w 75"/>
              <a:gd name="T65" fmla="*/ 32 h 71"/>
              <a:gd name="T66" fmla="*/ 48 w 75"/>
              <a:gd name="T67" fmla="*/ 39 h 71"/>
              <a:gd name="T68" fmla="*/ 56 w 75"/>
              <a:gd name="T69" fmla="*/ 39 h 71"/>
              <a:gd name="T70" fmla="*/ 63 w 75"/>
              <a:gd name="T71" fmla="*/ 41 h 71"/>
              <a:gd name="T72" fmla="*/ 64 w 75"/>
              <a:gd name="T73" fmla="*/ 39 h 71"/>
              <a:gd name="T74" fmla="*/ 72 w 75"/>
              <a:gd name="T75" fmla="*/ 36 h 71"/>
              <a:gd name="T76" fmla="*/ 46 w 75"/>
              <a:gd name="T77" fmla="*/ 23 h 71"/>
              <a:gd name="T78" fmla="*/ 6 w 75"/>
              <a:gd name="T79" fmla="*/ 20 h 71"/>
              <a:gd name="T80" fmla="*/ 3 w 75"/>
              <a:gd name="T81" fmla="*/ 53 h 71"/>
              <a:gd name="T82" fmla="*/ 12 w 75"/>
              <a:gd name="T83" fmla="*/ 56 h 71"/>
              <a:gd name="T84" fmla="*/ 13 w 75"/>
              <a:gd name="T85" fmla="*/ 57 h 71"/>
              <a:gd name="T86" fmla="*/ 20 w 75"/>
              <a:gd name="T87" fmla="*/ 56 h 71"/>
              <a:gd name="T88" fmla="*/ 43 w 75"/>
              <a:gd name="T89"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71">
                <a:moveTo>
                  <a:pt x="16" y="38"/>
                </a:moveTo>
                <a:cubicBezTo>
                  <a:pt x="16" y="40"/>
                  <a:pt x="15" y="41"/>
                  <a:pt x="13" y="41"/>
                </a:cubicBezTo>
                <a:cubicBezTo>
                  <a:pt x="12" y="41"/>
                  <a:pt x="10" y="40"/>
                  <a:pt x="10" y="38"/>
                </a:cubicBezTo>
                <a:cubicBezTo>
                  <a:pt x="10" y="37"/>
                  <a:pt x="12" y="35"/>
                  <a:pt x="13" y="35"/>
                </a:cubicBezTo>
                <a:cubicBezTo>
                  <a:pt x="15" y="35"/>
                  <a:pt x="16" y="37"/>
                  <a:pt x="16" y="38"/>
                </a:cubicBezTo>
                <a:close/>
                <a:moveTo>
                  <a:pt x="65" y="12"/>
                </a:moveTo>
                <a:cubicBezTo>
                  <a:pt x="37" y="12"/>
                  <a:pt x="37" y="12"/>
                  <a:pt x="37" y="12"/>
                </a:cubicBezTo>
                <a:cubicBezTo>
                  <a:pt x="36" y="12"/>
                  <a:pt x="36" y="12"/>
                  <a:pt x="36" y="13"/>
                </a:cubicBezTo>
                <a:cubicBezTo>
                  <a:pt x="36" y="14"/>
                  <a:pt x="36" y="14"/>
                  <a:pt x="37" y="14"/>
                </a:cubicBezTo>
                <a:cubicBezTo>
                  <a:pt x="65" y="14"/>
                  <a:pt x="65" y="14"/>
                  <a:pt x="65" y="14"/>
                </a:cubicBezTo>
                <a:cubicBezTo>
                  <a:pt x="65" y="14"/>
                  <a:pt x="66" y="14"/>
                  <a:pt x="66" y="13"/>
                </a:cubicBezTo>
                <a:cubicBezTo>
                  <a:pt x="66" y="12"/>
                  <a:pt x="65" y="12"/>
                  <a:pt x="65" y="12"/>
                </a:cubicBezTo>
                <a:close/>
                <a:moveTo>
                  <a:pt x="24" y="35"/>
                </a:moveTo>
                <a:cubicBezTo>
                  <a:pt x="23" y="35"/>
                  <a:pt x="22" y="37"/>
                  <a:pt x="22" y="38"/>
                </a:cubicBezTo>
                <a:cubicBezTo>
                  <a:pt x="22" y="40"/>
                  <a:pt x="23" y="41"/>
                  <a:pt x="24" y="41"/>
                </a:cubicBezTo>
                <a:cubicBezTo>
                  <a:pt x="26" y="41"/>
                  <a:pt x="27" y="40"/>
                  <a:pt x="27" y="38"/>
                </a:cubicBezTo>
                <a:cubicBezTo>
                  <a:pt x="27" y="37"/>
                  <a:pt x="26" y="35"/>
                  <a:pt x="24" y="35"/>
                </a:cubicBezTo>
                <a:close/>
                <a:moveTo>
                  <a:pt x="36" y="35"/>
                </a:moveTo>
                <a:cubicBezTo>
                  <a:pt x="34" y="35"/>
                  <a:pt x="33" y="37"/>
                  <a:pt x="33" y="38"/>
                </a:cubicBezTo>
                <a:cubicBezTo>
                  <a:pt x="33" y="40"/>
                  <a:pt x="34" y="41"/>
                  <a:pt x="36" y="41"/>
                </a:cubicBezTo>
                <a:cubicBezTo>
                  <a:pt x="37" y="41"/>
                  <a:pt x="39" y="40"/>
                  <a:pt x="39" y="38"/>
                </a:cubicBezTo>
                <a:cubicBezTo>
                  <a:pt x="39" y="37"/>
                  <a:pt x="37" y="35"/>
                  <a:pt x="36" y="35"/>
                </a:cubicBezTo>
                <a:close/>
                <a:moveTo>
                  <a:pt x="75" y="6"/>
                </a:moveTo>
                <a:cubicBezTo>
                  <a:pt x="75" y="36"/>
                  <a:pt x="75" y="36"/>
                  <a:pt x="75" y="36"/>
                </a:cubicBezTo>
                <a:cubicBezTo>
                  <a:pt x="75" y="40"/>
                  <a:pt x="73" y="42"/>
                  <a:pt x="69" y="42"/>
                </a:cubicBezTo>
                <a:cubicBezTo>
                  <a:pt x="67" y="42"/>
                  <a:pt x="67" y="42"/>
                  <a:pt x="67" y="42"/>
                </a:cubicBezTo>
                <a:cubicBezTo>
                  <a:pt x="70" y="51"/>
                  <a:pt x="70" y="51"/>
                  <a:pt x="70" y="51"/>
                </a:cubicBezTo>
                <a:cubicBezTo>
                  <a:pt x="70" y="51"/>
                  <a:pt x="71" y="52"/>
                  <a:pt x="71" y="52"/>
                </a:cubicBezTo>
                <a:cubicBezTo>
                  <a:pt x="71" y="53"/>
                  <a:pt x="70" y="54"/>
                  <a:pt x="69" y="54"/>
                </a:cubicBezTo>
                <a:cubicBezTo>
                  <a:pt x="68" y="54"/>
                  <a:pt x="68" y="54"/>
                  <a:pt x="67" y="53"/>
                </a:cubicBezTo>
                <a:cubicBezTo>
                  <a:pt x="54" y="42"/>
                  <a:pt x="54" y="42"/>
                  <a:pt x="54" y="42"/>
                </a:cubicBezTo>
                <a:cubicBezTo>
                  <a:pt x="49" y="42"/>
                  <a:pt x="49" y="42"/>
                  <a:pt x="49" y="42"/>
                </a:cubicBezTo>
                <a:cubicBezTo>
                  <a:pt x="49" y="53"/>
                  <a:pt x="49" y="53"/>
                  <a:pt x="49" y="53"/>
                </a:cubicBezTo>
                <a:cubicBezTo>
                  <a:pt x="49" y="56"/>
                  <a:pt x="46" y="59"/>
                  <a:pt x="43" y="59"/>
                </a:cubicBezTo>
                <a:cubicBezTo>
                  <a:pt x="21" y="59"/>
                  <a:pt x="21" y="59"/>
                  <a:pt x="21" y="59"/>
                </a:cubicBezTo>
                <a:cubicBezTo>
                  <a:pt x="8" y="70"/>
                  <a:pt x="8" y="70"/>
                  <a:pt x="8" y="70"/>
                </a:cubicBezTo>
                <a:cubicBezTo>
                  <a:pt x="8" y="70"/>
                  <a:pt x="7" y="71"/>
                  <a:pt x="7" y="71"/>
                </a:cubicBezTo>
                <a:cubicBezTo>
                  <a:pt x="7" y="71"/>
                  <a:pt x="6" y="71"/>
                  <a:pt x="6" y="70"/>
                </a:cubicBezTo>
                <a:cubicBezTo>
                  <a:pt x="5" y="70"/>
                  <a:pt x="5" y="69"/>
                  <a:pt x="5" y="68"/>
                </a:cubicBezTo>
                <a:cubicBezTo>
                  <a:pt x="9" y="59"/>
                  <a:pt x="9" y="59"/>
                  <a:pt x="9" y="59"/>
                </a:cubicBezTo>
                <a:cubicBezTo>
                  <a:pt x="6" y="59"/>
                  <a:pt x="6" y="59"/>
                  <a:pt x="6" y="59"/>
                </a:cubicBezTo>
                <a:cubicBezTo>
                  <a:pt x="3" y="59"/>
                  <a:pt x="0" y="56"/>
                  <a:pt x="0" y="53"/>
                </a:cubicBezTo>
                <a:cubicBezTo>
                  <a:pt x="0" y="23"/>
                  <a:pt x="0" y="23"/>
                  <a:pt x="0" y="23"/>
                </a:cubicBezTo>
                <a:cubicBezTo>
                  <a:pt x="0" y="19"/>
                  <a:pt x="3" y="17"/>
                  <a:pt x="6" y="17"/>
                </a:cubicBezTo>
                <a:cubicBezTo>
                  <a:pt x="26" y="17"/>
                  <a:pt x="26" y="17"/>
                  <a:pt x="26" y="17"/>
                </a:cubicBezTo>
                <a:cubicBezTo>
                  <a:pt x="26" y="6"/>
                  <a:pt x="26" y="6"/>
                  <a:pt x="26" y="6"/>
                </a:cubicBezTo>
                <a:cubicBezTo>
                  <a:pt x="26" y="3"/>
                  <a:pt x="29" y="0"/>
                  <a:pt x="32" y="0"/>
                </a:cubicBezTo>
                <a:cubicBezTo>
                  <a:pt x="69" y="0"/>
                  <a:pt x="69" y="0"/>
                  <a:pt x="69" y="0"/>
                </a:cubicBezTo>
                <a:cubicBezTo>
                  <a:pt x="73" y="0"/>
                  <a:pt x="75" y="3"/>
                  <a:pt x="75" y="6"/>
                </a:cubicBezTo>
                <a:close/>
                <a:moveTo>
                  <a:pt x="72" y="36"/>
                </a:moveTo>
                <a:cubicBezTo>
                  <a:pt x="72" y="6"/>
                  <a:pt x="72" y="6"/>
                  <a:pt x="72" y="6"/>
                </a:cubicBezTo>
                <a:cubicBezTo>
                  <a:pt x="72" y="4"/>
                  <a:pt x="71" y="3"/>
                  <a:pt x="69" y="3"/>
                </a:cubicBezTo>
                <a:cubicBezTo>
                  <a:pt x="32" y="3"/>
                  <a:pt x="32" y="3"/>
                  <a:pt x="32" y="3"/>
                </a:cubicBezTo>
                <a:cubicBezTo>
                  <a:pt x="31" y="3"/>
                  <a:pt x="29" y="4"/>
                  <a:pt x="29" y="6"/>
                </a:cubicBezTo>
                <a:cubicBezTo>
                  <a:pt x="29" y="18"/>
                  <a:pt x="29" y="18"/>
                  <a:pt x="29" y="18"/>
                </a:cubicBezTo>
                <a:cubicBezTo>
                  <a:pt x="43" y="18"/>
                  <a:pt x="43" y="18"/>
                  <a:pt x="43" y="18"/>
                </a:cubicBezTo>
                <a:cubicBezTo>
                  <a:pt x="46" y="18"/>
                  <a:pt x="48" y="20"/>
                  <a:pt x="48" y="23"/>
                </a:cubicBezTo>
                <a:cubicBezTo>
                  <a:pt x="48" y="22"/>
                  <a:pt x="48" y="22"/>
                  <a:pt x="48" y="21"/>
                </a:cubicBezTo>
                <a:cubicBezTo>
                  <a:pt x="65" y="21"/>
                  <a:pt x="65" y="21"/>
                  <a:pt x="65" y="21"/>
                </a:cubicBezTo>
                <a:cubicBezTo>
                  <a:pt x="65" y="21"/>
                  <a:pt x="66" y="22"/>
                  <a:pt x="66" y="22"/>
                </a:cubicBezTo>
                <a:cubicBezTo>
                  <a:pt x="66" y="23"/>
                  <a:pt x="65" y="23"/>
                  <a:pt x="65" y="23"/>
                </a:cubicBezTo>
                <a:cubicBezTo>
                  <a:pt x="48" y="23"/>
                  <a:pt x="48" y="23"/>
                  <a:pt x="48" y="23"/>
                </a:cubicBezTo>
                <a:cubicBezTo>
                  <a:pt x="48" y="30"/>
                  <a:pt x="48" y="30"/>
                  <a:pt x="48" y="30"/>
                </a:cubicBezTo>
                <a:cubicBezTo>
                  <a:pt x="65" y="30"/>
                  <a:pt x="65" y="30"/>
                  <a:pt x="65" y="30"/>
                </a:cubicBezTo>
                <a:cubicBezTo>
                  <a:pt x="65" y="30"/>
                  <a:pt x="66" y="31"/>
                  <a:pt x="66" y="31"/>
                </a:cubicBezTo>
                <a:cubicBezTo>
                  <a:pt x="66" y="32"/>
                  <a:pt x="65" y="32"/>
                  <a:pt x="65" y="32"/>
                </a:cubicBezTo>
                <a:cubicBezTo>
                  <a:pt x="48" y="32"/>
                  <a:pt x="48" y="32"/>
                  <a:pt x="48" y="32"/>
                </a:cubicBezTo>
                <a:cubicBezTo>
                  <a:pt x="48" y="39"/>
                  <a:pt x="48" y="39"/>
                  <a:pt x="48" y="39"/>
                </a:cubicBezTo>
                <a:cubicBezTo>
                  <a:pt x="55" y="39"/>
                  <a:pt x="55" y="39"/>
                  <a:pt x="55" y="39"/>
                </a:cubicBezTo>
                <a:cubicBezTo>
                  <a:pt x="55" y="39"/>
                  <a:pt x="56" y="39"/>
                  <a:pt x="56" y="39"/>
                </a:cubicBezTo>
                <a:cubicBezTo>
                  <a:pt x="66" y="48"/>
                  <a:pt x="66" y="48"/>
                  <a:pt x="66" y="48"/>
                </a:cubicBezTo>
                <a:cubicBezTo>
                  <a:pt x="63" y="41"/>
                  <a:pt x="63" y="41"/>
                  <a:pt x="63" y="41"/>
                </a:cubicBezTo>
                <a:cubicBezTo>
                  <a:pt x="63" y="40"/>
                  <a:pt x="63" y="40"/>
                  <a:pt x="63" y="40"/>
                </a:cubicBezTo>
                <a:cubicBezTo>
                  <a:pt x="63" y="39"/>
                  <a:pt x="64" y="39"/>
                  <a:pt x="64" y="39"/>
                </a:cubicBezTo>
                <a:cubicBezTo>
                  <a:pt x="69" y="39"/>
                  <a:pt x="69" y="39"/>
                  <a:pt x="69" y="39"/>
                </a:cubicBezTo>
                <a:cubicBezTo>
                  <a:pt x="71" y="39"/>
                  <a:pt x="72" y="38"/>
                  <a:pt x="72" y="36"/>
                </a:cubicBezTo>
                <a:close/>
                <a:moveTo>
                  <a:pt x="46" y="53"/>
                </a:moveTo>
                <a:cubicBezTo>
                  <a:pt x="46" y="23"/>
                  <a:pt x="46" y="23"/>
                  <a:pt x="46" y="23"/>
                </a:cubicBezTo>
                <a:cubicBezTo>
                  <a:pt x="46" y="21"/>
                  <a:pt x="45" y="20"/>
                  <a:pt x="43" y="20"/>
                </a:cubicBezTo>
                <a:cubicBezTo>
                  <a:pt x="6" y="20"/>
                  <a:pt x="6" y="20"/>
                  <a:pt x="6" y="20"/>
                </a:cubicBezTo>
                <a:cubicBezTo>
                  <a:pt x="4" y="20"/>
                  <a:pt x="3" y="21"/>
                  <a:pt x="3" y="23"/>
                </a:cubicBezTo>
                <a:cubicBezTo>
                  <a:pt x="3" y="53"/>
                  <a:pt x="3" y="53"/>
                  <a:pt x="3" y="53"/>
                </a:cubicBezTo>
                <a:cubicBezTo>
                  <a:pt x="3" y="55"/>
                  <a:pt x="4" y="56"/>
                  <a:pt x="6" y="56"/>
                </a:cubicBezTo>
                <a:cubicBezTo>
                  <a:pt x="12" y="56"/>
                  <a:pt x="12" y="56"/>
                  <a:pt x="12" y="56"/>
                </a:cubicBezTo>
                <a:cubicBezTo>
                  <a:pt x="12" y="56"/>
                  <a:pt x="12" y="56"/>
                  <a:pt x="12" y="56"/>
                </a:cubicBezTo>
                <a:cubicBezTo>
                  <a:pt x="13" y="57"/>
                  <a:pt x="13" y="57"/>
                  <a:pt x="13" y="57"/>
                </a:cubicBezTo>
                <a:cubicBezTo>
                  <a:pt x="9" y="65"/>
                  <a:pt x="9" y="65"/>
                  <a:pt x="9" y="65"/>
                </a:cubicBezTo>
                <a:cubicBezTo>
                  <a:pt x="20" y="56"/>
                  <a:pt x="20" y="56"/>
                  <a:pt x="20" y="56"/>
                </a:cubicBezTo>
                <a:cubicBezTo>
                  <a:pt x="20" y="56"/>
                  <a:pt x="20" y="56"/>
                  <a:pt x="20" y="56"/>
                </a:cubicBezTo>
                <a:cubicBezTo>
                  <a:pt x="43" y="56"/>
                  <a:pt x="43" y="56"/>
                  <a:pt x="43" y="56"/>
                </a:cubicBezTo>
                <a:cubicBezTo>
                  <a:pt x="45" y="56"/>
                  <a:pt x="46" y="55"/>
                  <a:pt x="46" y="53"/>
                </a:cubicBezTo>
                <a:close/>
              </a:path>
            </a:pathLst>
          </a:custGeom>
          <a:solidFill>
            <a:schemeClr val="accent1"/>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18" name="Freeform 87"/>
          <p:cNvSpPr>
            <a:spLocks noEditPoints="1"/>
          </p:cNvSpPr>
          <p:nvPr/>
        </p:nvSpPr>
        <p:spPr bwMode="auto">
          <a:xfrm>
            <a:off x="4411254" y="3004681"/>
            <a:ext cx="483344" cy="564073"/>
          </a:xfrm>
          <a:custGeom>
            <a:avLst/>
            <a:gdLst>
              <a:gd name="T0" fmla="*/ 18 w 58"/>
              <a:gd name="T1" fmla="*/ 37 h 68"/>
              <a:gd name="T2" fmla="*/ 17 w 58"/>
              <a:gd name="T3" fmla="*/ 31 h 68"/>
              <a:gd name="T4" fmla="*/ 40 w 58"/>
              <a:gd name="T5" fmla="*/ 16 h 68"/>
              <a:gd name="T6" fmla="*/ 17 w 58"/>
              <a:gd name="T7" fmla="*/ 30 h 68"/>
              <a:gd name="T8" fmla="*/ 44 w 58"/>
              <a:gd name="T9" fmla="*/ 18 h 68"/>
              <a:gd name="T10" fmla="*/ 17 w 58"/>
              <a:gd name="T11" fmla="*/ 23 h 68"/>
              <a:gd name="T12" fmla="*/ 30 w 58"/>
              <a:gd name="T13" fmla="*/ 16 h 68"/>
              <a:gd name="T14" fmla="*/ 14 w 58"/>
              <a:gd name="T15" fmla="*/ 21 h 68"/>
              <a:gd name="T16" fmla="*/ 34 w 58"/>
              <a:gd name="T17" fmla="*/ 66 h 68"/>
              <a:gd name="T18" fmla="*/ 28 w 58"/>
              <a:gd name="T19" fmla="*/ 68 h 68"/>
              <a:gd name="T20" fmla="*/ 20 w 58"/>
              <a:gd name="T21" fmla="*/ 62 h 68"/>
              <a:gd name="T22" fmla="*/ 23 w 58"/>
              <a:gd name="T23" fmla="*/ 50 h 68"/>
              <a:gd name="T24" fmla="*/ 17 w 58"/>
              <a:gd name="T25" fmla="*/ 44 h 68"/>
              <a:gd name="T26" fmla="*/ 40 w 58"/>
              <a:gd name="T27" fmla="*/ 30 h 68"/>
              <a:gd name="T28" fmla="*/ 25 w 58"/>
              <a:gd name="T29" fmla="*/ 41 h 68"/>
              <a:gd name="T30" fmla="*/ 29 w 58"/>
              <a:gd name="T31" fmla="*/ 50 h 68"/>
              <a:gd name="T32" fmla="*/ 40 w 58"/>
              <a:gd name="T33" fmla="*/ 39 h 68"/>
              <a:gd name="T34" fmla="*/ 35 w 58"/>
              <a:gd name="T35" fmla="*/ 50 h 68"/>
              <a:gd name="T36" fmla="*/ 34 w 58"/>
              <a:gd name="T37" fmla="*/ 52 h 68"/>
              <a:gd name="T38" fmla="*/ 33 w 58"/>
              <a:gd name="T39" fmla="*/ 52 h 68"/>
              <a:gd name="T40" fmla="*/ 28 w 58"/>
              <a:gd name="T41" fmla="*/ 52 h 68"/>
              <a:gd name="T42" fmla="*/ 22 w 58"/>
              <a:gd name="T43" fmla="*/ 54 h 68"/>
              <a:gd name="T44" fmla="*/ 25 w 58"/>
              <a:gd name="T45" fmla="*/ 64 h 68"/>
              <a:gd name="T46" fmla="*/ 36 w 58"/>
              <a:gd name="T47" fmla="*/ 62 h 68"/>
              <a:gd name="T48" fmla="*/ 39 w 58"/>
              <a:gd name="T49" fmla="*/ 9 h 68"/>
              <a:gd name="T50" fmla="*/ 41 w 58"/>
              <a:gd name="T51" fmla="*/ 10 h 68"/>
              <a:gd name="T52" fmla="*/ 42 w 58"/>
              <a:gd name="T53" fmla="*/ 4 h 68"/>
              <a:gd name="T54" fmla="*/ 15 w 58"/>
              <a:gd name="T55" fmla="*/ 54 h 68"/>
              <a:gd name="T56" fmla="*/ 19 w 58"/>
              <a:gd name="T57" fmla="*/ 49 h 68"/>
              <a:gd name="T58" fmla="*/ 48 w 58"/>
              <a:gd name="T59" fmla="*/ 19 h 68"/>
              <a:gd name="T60" fmla="*/ 54 w 58"/>
              <a:gd name="T61" fmla="*/ 14 h 68"/>
              <a:gd name="T62" fmla="*/ 47 w 58"/>
              <a:gd name="T63" fmla="*/ 18 h 68"/>
              <a:gd name="T64" fmla="*/ 4 w 58"/>
              <a:gd name="T65" fmla="*/ 42 h 68"/>
              <a:gd name="T66" fmla="*/ 5 w 58"/>
              <a:gd name="T67" fmla="*/ 44 h 68"/>
              <a:gd name="T68" fmla="*/ 9 w 58"/>
              <a:gd name="T69" fmla="*/ 39 h 68"/>
              <a:gd name="T70" fmla="*/ 50 w 58"/>
              <a:gd name="T71" fmla="*/ 29 h 68"/>
              <a:gd name="T72" fmla="*/ 58 w 58"/>
              <a:gd name="T73" fmla="*/ 29 h 68"/>
              <a:gd name="T74" fmla="*/ 7 w 58"/>
              <a:gd name="T75" fmla="*/ 28 h 68"/>
              <a:gd name="T76" fmla="*/ 1 w 58"/>
              <a:gd name="T77" fmla="*/ 30 h 68"/>
              <a:gd name="T78" fmla="*/ 49 w 58"/>
              <a:gd name="T79" fmla="*/ 39 h 68"/>
              <a:gd name="T80" fmla="*/ 53 w 58"/>
              <a:gd name="T81" fmla="*/ 44 h 68"/>
              <a:gd name="T82" fmla="*/ 54 w 58"/>
              <a:gd name="T83" fmla="*/ 42 h 68"/>
              <a:gd name="T84" fmla="*/ 4 w 58"/>
              <a:gd name="T85" fmla="*/ 14 h 68"/>
              <a:gd name="T86" fmla="*/ 10 w 58"/>
              <a:gd name="T87" fmla="*/ 19 h 68"/>
              <a:gd name="T88" fmla="*/ 5 w 58"/>
              <a:gd name="T89" fmla="*/ 14 h 68"/>
              <a:gd name="T90" fmla="*/ 39 w 58"/>
              <a:gd name="T91" fmla="*/ 49 h 68"/>
              <a:gd name="T92" fmla="*/ 44 w 58"/>
              <a:gd name="T93" fmla="*/ 54 h 68"/>
              <a:gd name="T94" fmla="*/ 17 w 58"/>
              <a:gd name="T95" fmla="*/ 10 h 68"/>
              <a:gd name="T96" fmla="*/ 19 w 58"/>
              <a:gd name="T97" fmla="*/ 9 h 68"/>
              <a:gd name="T98" fmla="*/ 14 w 58"/>
              <a:gd name="T99" fmla="*/ 5 h 68"/>
              <a:gd name="T100" fmla="*/ 30 w 58"/>
              <a:gd name="T101" fmla="*/ 7 h 68"/>
              <a:gd name="T102" fmla="*/ 28 w 58"/>
              <a:gd name="T103"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68">
                <a:moveTo>
                  <a:pt x="44" y="25"/>
                </a:moveTo>
                <a:cubicBezTo>
                  <a:pt x="44" y="26"/>
                  <a:pt x="42" y="28"/>
                  <a:pt x="41" y="28"/>
                </a:cubicBezTo>
                <a:cubicBezTo>
                  <a:pt x="18" y="37"/>
                  <a:pt x="18" y="37"/>
                  <a:pt x="18" y="37"/>
                </a:cubicBezTo>
                <a:cubicBezTo>
                  <a:pt x="18" y="37"/>
                  <a:pt x="17" y="37"/>
                  <a:pt x="17" y="37"/>
                </a:cubicBezTo>
                <a:cubicBezTo>
                  <a:pt x="15" y="37"/>
                  <a:pt x="14" y="36"/>
                  <a:pt x="14" y="35"/>
                </a:cubicBezTo>
                <a:cubicBezTo>
                  <a:pt x="14" y="33"/>
                  <a:pt x="16" y="32"/>
                  <a:pt x="17" y="31"/>
                </a:cubicBezTo>
                <a:cubicBezTo>
                  <a:pt x="40" y="23"/>
                  <a:pt x="40" y="23"/>
                  <a:pt x="40" y="23"/>
                </a:cubicBezTo>
                <a:cubicBezTo>
                  <a:pt x="42" y="22"/>
                  <a:pt x="44" y="23"/>
                  <a:pt x="44" y="25"/>
                </a:cubicBezTo>
                <a:close/>
                <a:moveTo>
                  <a:pt x="40" y="16"/>
                </a:moveTo>
                <a:cubicBezTo>
                  <a:pt x="17" y="24"/>
                  <a:pt x="17" y="24"/>
                  <a:pt x="17" y="24"/>
                </a:cubicBezTo>
                <a:cubicBezTo>
                  <a:pt x="16" y="25"/>
                  <a:pt x="14" y="26"/>
                  <a:pt x="14" y="28"/>
                </a:cubicBezTo>
                <a:cubicBezTo>
                  <a:pt x="14" y="29"/>
                  <a:pt x="15" y="30"/>
                  <a:pt x="17" y="30"/>
                </a:cubicBezTo>
                <a:cubicBezTo>
                  <a:pt x="17" y="30"/>
                  <a:pt x="18" y="30"/>
                  <a:pt x="18" y="30"/>
                </a:cubicBezTo>
                <a:cubicBezTo>
                  <a:pt x="41" y="21"/>
                  <a:pt x="41" y="21"/>
                  <a:pt x="41" y="21"/>
                </a:cubicBezTo>
                <a:cubicBezTo>
                  <a:pt x="42" y="21"/>
                  <a:pt x="44" y="19"/>
                  <a:pt x="44" y="18"/>
                </a:cubicBezTo>
                <a:cubicBezTo>
                  <a:pt x="44" y="16"/>
                  <a:pt x="42" y="15"/>
                  <a:pt x="40" y="16"/>
                </a:cubicBezTo>
                <a:close/>
                <a:moveTo>
                  <a:pt x="14" y="21"/>
                </a:moveTo>
                <a:cubicBezTo>
                  <a:pt x="14" y="22"/>
                  <a:pt x="15" y="23"/>
                  <a:pt x="17" y="23"/>
                </a:cubicBezTo>
                <a:cubicBezTo>
                  <a:pt x="17" y="23"/>
                  <a:pt x="18" y="23"/>
                  <a:pt x="18" y="23"/>
                </a:cubicBezTo>
                <a:cubicBezTo>
                  <a:pt x="27" y="19"/>
                  <a:pt x="27" y="19"/>
                  <a:pt x="27" y="19"/>
                </a:cubicBezTo>
                <a:cubicBezTo>
                  <a:pt x="29" y="19"/>
                  <a:pt x="30" y="17"/>
                  <a:pt x="30" y="16"/>
                </a:cubicBezTo>
                <a:cubicBezTo>
                  <a:pt x="30" y="14"/>
                  <a:pt x="28" y="13"/>
                  <a:pt x="26" y="14"/>
                </a:cubicBezTo>
                <a:cubicBezTo>
                  <a:pt x="17" y="17"/>
                  <a:pt x="17" y="17"/>
                  <a:pt x="17" y="17"/>
                </a:cubicBezTo>
                <a:cubicBezTo>
                  <a:pt x="16" y="18"/>
                  <a:pt x="14" y="19"/>
                  <a:pt x="14" y="21"/>
                </a:cubicBezTo>
                <a:close/>
                <a:moveTo>
                  <a:pt x="38" y="54"/>
                </a:moveTo>
                <a:cubicBezTo>
                  <a:pt x="38" y="62"/>
                  <a:pt x="38" y="62"/>
                  <a:pt x="38" y="62"/>
                </a:cubicBezTo>
                <a:cubicBezTo>
                  <a:pt x="38" y="64"/>
                  <a:pt x="36" y="66"/>
                  <a:pt x="34" y="66"/>
                </a:cubicBezTo>
                <a:cubicBezTo>
                  <a:pt x="33" y="66"/>
                  <a:pt x="33" y="66"/>
                  <a:pt x="33" y="66"/>
                </a:cubicBezTo>
                <a:cubicBezTo>
                  <a:pt x="33" y="67"/>
                  <a:pt x="32" y="68"/>
                  <a:pt x="30" y="68"/>
                </a:cubicBezTo>
                <a:cubicBezTo>
                  <a:pt x="28" y="68"/>
                  <a:pt x="28" y="68"/>
                  <a:pt x="28" y="68"/>
                </a:cubicBezTo>
                <a:cubicBezTo>
                  <a:pt x="26" y="68"/>
                  <a:pt x="25" y="67"/>
                  <a:pt x="25" y="66"/>
                </a:cubicBezTo>
                <a:cubicBezTo>
                  <a:pt x="24" y="66"/>
                  <a:pt x="24" y="66"/>
                  <a:pt x="24" y="66"/>
                </a:cubicBezTo>
                <a:cubicBezTo>
                  <a:pt x="22" y="66"/>
                  <a:pt x="20" y="64"/>
                  <a:pt x="20" y="62"/>
                </a:cubicBezTo>
                <a:cubicBezTo>
                  <a:pt x="20" y="54"/>
                  <a:pt x="20" y="54"/>
                  <a:pt x="20" y="54"/>
                </a:cubicBezTo>
                <a:cubicBezTo>
                  <a:pt x="20" y="52"/>
                  <a:pt x="22" y="51"/>
                  <a:pt x="23" y="50"/>
                </a:cubicBezTo>
                <a:cubicBezTo>
                  <a:pt x="23" y="50"/>
                  <a:pt x="23" y="50"/>
                  <a:pt x="23" y="50"/>
                </a:cubicBezTo>
                <a:cubicBezTo>
                  <a:pt x="23" y="47"/>
                  <a:pt x="21" y="44"/>
                  <a:pt x="20" y="43"/>
                </a:cubicBezTo>
                <a:cubicBezTo>
                  <a:pt x="18" y="44"/>
                  <a:pt x="18" y="44"/>
                  <a:pt x="18" y="44"/>
                </a:cubicBezTo>
                <a:cubicBezTo>
                  <a:pt x="18" y="44"/>
                  <a:pt x="17" y="44"/>
                  <a:pt x="17" y="44"/>
                </a:cubicBezTo>
                <a:cubicBezTo>
                  <a:pt x="15" y="44"/>
                  <a:pt x="14" y="43"/>
                  <a:pt x="14" y="42"/>
                </a:cubicBezTo>
                <a:cubicBezTo>
                  <a:pt x="14" y="40"/>
                  <a:pt x="16" y="39"/>
                  <a:pt x="17" y="38"/>
                </a:cubicBezTo>
                <a:cubicBezTo>
                  <a:pt x="40" y="30"/>
                  <a:pt x="40" y="30"/>
                  <a:pt x="40" y="30"/>
                </a:cubicBezTo>
                <a:cubicBezTo>
                  <a:pt x="42" y="29"/>
                  <a:pt x="44" y="30"/>
                  <a:pt x="44" y="32"/>
                </a:cubicBezTo>
                <a:cubicBezTo>
                  <a:pt x="44" y="33"/>
                  <a:pt x="42" y="35"/>
                  <a:pt x="41" y="36"/>
                </a:cubicBezTo>
                <a:cubicBezTo>
                  <a:pt x="25" y="41"/>
                  <a:pt x="25" y="41"/>
                  <a:pt x="25" y="41"/>
                </a:cubicBezTo>
                <a:cubicBezTo>
                  <a:pt x="27" y="43"/>
                  <a:pt x="29" y="46"/>
                  <a:pt x="29" y="50"/>
                </a:cubicBezTo>
                <a:cubicBezTo>
                  <a:pt x="29" y="50"/>
                  <a:pt x="29" y="50"/>
                  <a:pt x="29" y="50"/>
                </a:cubicBezTo>
                <a:cubicBezTo>
                  <a:pt x="29" y="50"/>
                  <a:pt x="29" y="50"/>
                  <a:pt x="29" y="50"/>
                </a:cubicBezTo>
                <a:cubicBezTo>
                  <a:pt x="29" y="50"/>
                  <a:pt x="29" y="50"/>
                  <a:pt x="29" y="50"/>
                </a:cubicBezTo>
                <a:cubicBezTo>
                  <a:pt x="29" y="43"/>
                  <a:pt x="36" y="38"/>
                  <a:pt x="37" y="38"/>
                </a:cubicBezTo>
                <a:cubicBezTo>
                  <a:pt x="38" y="37"/>
                  <a:pt x="39" y="38"/>
                  <a:pt x="40" y="39"/>
                </a:cubicBezTo>
                <a:cubicBezTo>
                  <a:pt x="41" y="40"/>
                  <a:pt x="41" y="42"/>
                  <a:pt x="39" y="43"/>
                </a:cubicBezTo>
                <a:cubicBezTo>
                  <a:pt x="39" y="43"/>
                  <a:pt x="35" y="46"/>
                  <a:pt x="35" y="50"/>
                </a:cubicBezTo>
                <a:cubicBezTo>
                  <a:pt x="35" y="50"/>
                  <a:pt x="35" y="50"/>
                  <a:pt x="35" y="50"/>
                </a:cubicBezTo>
                <a:cubicBezTo>
                  <a:pt x="36" y="51"/>
                  <a:pt x="38" y="52"/>
                  <a:pt x="38" y="54"/>
                </a:cubicBezTo>
                <a:close/>
                <a:moveTo>
                  <a:pt x="36" y="54"/>
                </a:moveTo>
                <a:cubicBezTo>
                  <a:pt x="36" y="53"/>
                  <a:pt x="35" y="52"/>
                  <a:pt x="34" y="52"/>
                </a:cubicBezTo>
                <a:cubicBezTo>
                  <a:pt x="34" y="52"/>
                  <a:pt x="34" y="52"/>
                  <a:pt x="34" y="52"/>
                </a:cubicBezTo>
                <a:cubicBezTo>
                  <a:pt x="34" y="52"/>
                  <a:pt x="34" y="52"/>
                  <a:pt x="34" y="52"/>
                </a:cubicBezTo>
                <a:cubicBezTo>
                  <a:pt x="34" y="52"/>
                  <a:pt x="34" y="52"/>
                  <a:pt x="33" y="52"/>
                </a:cubicBezTo>
                <a:cubicBezTo>
                  <a:pt x="33" y="52"/>
                  <a:pt x="33" y="52"/>
                  <a:pt x="33" y="52"/>
                </a:cubicBezTo>
                <a:cubicBezTo>
                  <a:pt x="30" y="52"/>
                  <a:pt x="30" y="52"/>
                  <a:pt x="30" y="52"/>
                </a:cubicBezTo>
                <a:cubicBezTo>
                  <a:pt x="28" y="52"/>
                  <a:pt x="28" y="52"/>
                  <a:pt x="28" y="52"/>
                </a:cubicBezTo>
                <a:cubicBezTo>
                  <a:pt x="24" y="52"/>
                  <a:pt x="24" y="52"/>
                  <a:pt x="24" y="52"/>
                </a:cubicBezTo>
                <a:cubicBezTo>
                  <a:pt x="24" y="52"/>
                  <a:pt x="24" y="52"/>
                  <a:pt x="24" y="52"/>
                </a:cubicBezTo>
                <a:cubicBezTo>
                  <a:pt x="23" y="52"/>
                  <a:pt x="22" y="53"/>
                  <a:pt x="22" y="54"/>
                </a:cubicBezTo>
                <a:cubicBezTo>
                  <a:pt x="22" y="62"/>
                  <a:pt x="22" y="62"/>
                  <a:pt x="22" y="62"/>
                </a:cubicBezTo>
                <a:cubicBezTo>
                  <a:pt x="22" y="63"/>
                  <a:pt x="23" y="64"/>
                  <a:pt x="24" y="64"/>
                </a:cubicBezTo>
                <a:cubicBezTo>
                  <a:pt x="25" y="64"/>
                  <a:pt x="25" y="64"/>
                  <a:pt x="25" y="64"/>
                </a:cubicBezTo>
                <a:cubicBezTo>
                  <a:pt x="33" y="64"/>
                  <a:pt x="33" y="64"/>
                  <a:pt x="33" y="64"/>
                </a:cubicBezTo>
                <a:cubicBezTo>
                  <a:pt x="34" y="64"/>
                  <a:pt x="34" y="64"/>
                  <a:pt x="34" y="64"/>
                </a:cubicBezTo>
                <a:cubicBezTo>
                  <a:pt x="35" y="64"/>
                  <a:pt x="36" y="63"/>
                  <a:pt x="36" y="62"/>
                </a:cubicBezTo>
                <a:lnTo>
                  <a:pt x="36" y="54"/>
                </a:lnTo>
                <a:close/>
                <a:moveTo>
                  <a:pt x="42" y="4"/>
                </a:moveTo>
                <a:cubicBezTo>
                  <a:pt x="39" y="9"/>
                  <a:pt x="39" y="9"/>
                  <a:pt x="39" y="9"/>
                </a:cubicBezTo>
                <a:cubicBezTo>
                  <a:pt x="39" y="10"/>
                  <a:pt x="39" y="10"/>
                  <a:pt x="40" y="11"/>
                </a:cubicBezTo>
                <a:cubicBezTo>
                  <a:pt x="40" y="11"/>
                  <a:pt x="40" y="11"/>
                  <a:pt x="40" y="11"/>
                </a:cubicBezTo>
                <a:cubicBezTo>
                  <a:pt x="40" y="11"/>
                  <a:pt x="41" y="11"/>
                  <a:pt x="41" y="10"/>
                </a:cubicBezTo>
                <a:cubicBezTo>
                  <a:pt x="44" y="5"/>
                  <a:pt x="44" y="5"/>
                  <a:pt x="44" y="5"/>
                </a:cubicBezTo>
                <a:cubicBezTo>
                  <a:pt x="44" y="5"/>
                  <a:pt x="44" y="4"/>
                  <a:pt x="44" y="4"/>
                </a:cubicBezTo>
                <a:cubicBezTo>
                  <a:pt x="43" y="4"/>
                  <a:pt x="42" y="4"/>
                  <a:pt x="42" y="4"/>
                </a:cubicBezTo>
                <a:close/>
                <a:moveTo>
                  <a:pt x="17" y="48"/>
                </a:moveTo>
                <a:cubicBezTo>
                  <a:pt x="14" y="53"/>
                  <a:pt x="14" y="53"/>
                  <a:pt x="14" y="53"/>
                </a:cubicBezTo>
                <a:cubicBezTo>
                  <a:pt x="14" y="53"/>
                  <a:pt x="14" y="54"/>
                  <a:pt x="15" y="54"/>
                </a:cubicBezTo>
                <a:cubicBezTo>
                  <a:pt x="15" y="54"/>
                  <a:pt x="15" y="54"/>
                  <a:pt x="15" y="54"/>
                </a:cubicBezTo>
                <a:cubicBezTo>
                  <a:pt x="15" y="54"/>
                  <a:pt x="16" y="54"/>
                  <a:pt x="16" y="54"/>
                </a:cubicBezTo>
                <a:cubicBezTo>
                  <a:pt x="19" y="49"/>
                  <a:pt x="19" y="49"/>
                  <a:pt x="19" y="49"/>
                </a:cubicBezTo>
                <a:cubicBezTo>
                  <a:pt x="19" y="48"/>
                  <a:pt x="19" y="47"/>
                  <a:pt x="18" y="47"/>
                </a:cubicBezTo>
                <a:cubicBezTo>
                  <a:pt x="18" y="47"/>
                  <a:pt x="17" y="47"/>
                  <a:pt x="17" y="48"/>
                </a:cubicBezTo>
                <a:close/>
                <a:moveTo>
                  <a:pt x="48" y="19"/>
                </a:moveTo>
                <a:cubicBezTo>
                  <a:pt x="48" y="19"/>
                  <a:pt x="48" y="19"/>
                  <a:pt x="49" y="19"/>
                </a:cubicBezTo>
                <a:cubicBezTo>
                  <a:pt x="54" y="16"/>
                  <a:pt x="54" y="16"/>
                  <a:pt x="54" y="16"/>
                </a:cubicBezTo>
                <a:cubicBezTo>
                  <a:pt x="54" y="16"/>
                  <a:pt x="54" y="15"/>
                  <a:pt x="54" y="14"/>
                </a:cubicBezTo>
                <a:cubicBezTo>
                  <a:pt x="54" y="14"/>
                  <a:pt x="53" y="14"/>
                  <a:pt x="53" y="14"/>
                </a:cubicBezTo>
                <a:cubicBezTo>
                  <a:pt x="48" y="17"/>
                  <a:pt x="48" y="17"/>
                  <a:pt x="48" y="17"/>
                </a:cubicBezTo>
                <a:cubicBezTo>
                  <a:pt x="47" y="17"/>
                  <a:pt x="47" y="18"/>
                  <a:pt x="47" y="18"/>
                </a:cubicBezTo>
                <a:cubicBezTo>
                  <a:pt x="47" y="19"/>
                  <a:pt x="48" y="19"/>
                  <a:pt x="48" y="19"/>
                </a:cubicBezTo>
                <a:close/>
                <a:moveTo>
                  <a:pt x="9" y="39"/>
                </a:moveTo>
                <a:cubicBezTo>
                  <a:pt x="4" y="42"/>
                  <a:pt x="4" y="42"/>
                  <a:pt x="4" y="42"/>
                </a:cubicBezTo>
                <a:cubicBezTo>
                  <a:pt x="4" y="42"/>
                  <a:pt x="4" y="43"/>
                  <a:pt x="4" y="43"/>
                </a:cubicBezTo>
                <a:cubicBezTo>
                  <a:pt x="4" y="44"/>
                  <a:pt x="4" y="44"/>
                  <a:pt x="5" y="44"/>
                </a:cubicBezTo>
                <a:cubicBezTo>
                  <a:pt x="5" y="44"/>
                  <a:pt x="5" y="44"/>
                  <a:pt x="5" y="44"/>
                </a:cubicBezTo>
                <a:cubicBezTo>
                  <a:pt x="10" y="41"/>
                  <a:pt x="10" y="41"/>
                  <a:pt x="10" y="41"/>
                </a:cubicBezTo>
                <a:cubicBezTo>
                  <a:pt x="11" y="41"/>
                  <a:pt x="11" y="40"/>
                  <a:pt x="11" y="40"/>
                </a:cubicBezTo>
                <a:cubicBezTo>
                  <a:pt x="10" y="39"/>
                  <a:pt x="10" y="39"/>
                  <a:pt x="9" y="39"/>
                </a:cubicBezTo>
                <a:close/>
                <a:moveTo>
                  <a:pt x="57" y="28"/>
                </a:moveTo>
                <a:cubicBezTo>
                  <a:pt x="51" y="28"/>
                  <a:pt x="51" y="28"/>
                  <a:pt x="51" y="28"/>
                </a:cubicBezTo>
                <a:cubicBezTo>
                  <a:pt x="51" y="28"/>
                  <a:pt x="50" y="28"/>
                  <a:pt x="50" y="29"/>
                </a:cubicBezTo>
                <a:cubicBezTo>
                  <a:pt x="50" y="30"/>
                  <a:pt x="51" y="30"/>
                  <a:pt x="51" y="30"/>
                </a:cubicBezTo>
                <a:cubicBezTo>
                  <a:pt x="57" y="30"/>
                  <a:pt x="57" y="30"/>
                  <a:pt x="57" y="30"/>
                </a:cubicBezTo>
                <a:cubicBezTo>
                  <a:pt x="58" y="30"/>
                  <a:pt x="58" y="30"/>
                  <a:pt x="58" y="29"/>
                </a:cubicBezTo>
                <a:cubicBezTo>
                  <a:pt x="58" y="28"/>
                  <a:pt x="58" y="28"/>
                  <a:pt x="57" y="28"/>
                </a:cubicBezTo>
                <a:close/>
                <a:moveTo>
                  <a:pt x="8" y="29"/>
                </a:moveTo>
                <a:cubicBezTo>
                  <a:pt x="8" y="28"/>
                  <a:pt x="7" y="28"/>
                  <a:pt x="7" y="28"/>
                </a:cubicBezTo>
                <a:cubicBezTo>
                  <a:pt x="1" y="28"/>
                  <a:pt x="1" y="28"/>
                  <a:pt x="1" y="28"/>
                </a:cubicBezTo>
                <a:cubicBezTo>
                  <a:pt x="0" y="28"/>
                  <a:pt x="0" y="28"/>
                  <a:pt x="0" y="29"/>
                </a:cubicBezTo>
                <a:cubicBezTo>
                  <a:pt x="0" y="30"/>
                  <a:pt x="0" y="30"/>
                  <a:pt x="1" y="30"/>
                </a:cubicBezTo>
                <a:cubicBezTo>
                  <a:pt x="7" y="30"/>
                  <a:pt x="7" y="30"/>
                  <a:pt x="7" y="30"/>
                </a:cubicBezTo>
                <a:cubicBezTo>
                  <a:pt x="7" y="30"/>
                  <a:pt x="8" y="30"/>
                  <a:pt x="8" y="29"/>
                </a:cubicBezTo>
                <a:close/>
                <a:moveTo>
                  <a:pt x="49" y="39"/>
                </a:moveTo>
                <a:cubicBezTo>
                  <a:pt x="48" y="39"/>
                  <a:pt x="48" y="39"/>
                  <a:pt x="47" y="40"/>
                </a:cubicBezTo>
                <a:cubicBezTo>
                  <a:pt x="47" y="40"/>
                  <a:pt x="47" y="41"/>
                  <a:pt x="48" y="41"/>
                </a:cubicBezTo>
                <a:cubicBezTo>
                  <a:pt x="53" y="44"/>
                  <a:pt x="53" y="44"/>
                  <a:pt x="53" y="44"/>
                </a:cubicBezTo>
                <a:cubicBezTo>
                  <a:pt x="53" y="44"/>
                  <a:pt x="53" y="44"/>
                  <a:pt x="53" y="44"/>
                </a:cubicBezTo>
                <a:cubicBezTo>
                  <a:pt x="54" y="44"/>
                  <a:pt x="54" y="44"/>
                  <a:pt x="54" y="43"/>
                </a:cubicBezTo>
                <a:cubicBezTo>
                  <a:pt x="54" y="43"/>
                  <a:pt x="54" y="42"/>
                  <a:pt x="54" y="42"/>
                </a:cubicBezTo>
                <a:lnTo>
                  <a:pt x="49" y="39"/>
                </a:lnTo>
                <a:close/>
                <a:moveTo>
                  <a:pt x="5" y="14"/>
                </a:moveTo>
                <a:cubicBezTo>
                  <a:pt x="5" y="14"/>
                  <a:pt x="4" y="14"/>
                  <a:pt x="4" y="14"/>
                </a:cubicBezTo>
                <a:cubicBezTo>
                  <a:pt x="4" y="15"/>
                  <a:pt x="4" y="16"/>
                  <a:pt x="4" y="16"/>
                </a:cubicBezTo>
                <a:cubicBezTo>
                  <a:pt x="9" y="19"/>
                  <a:pt x="9" y="19"/>
                  <a:pt x="9" y="19"/>
                </a:cubicBezTo>
                <a:cubicBezTo>
                  <a:pt x="10" y="19"/>
                  <a:pt x="10" y="19"/>
                  <a:pt x="10" y="19"/>
                </a:cubicBezTo>
                <a:cubicBezTo>
                  <a:pt x="10" y="19"/>
                  <a:pt x="11" y="19"/>
                  <a:pt x="11" y="18"/>
                </a:cubicBezTo>
                <a:cubicBezTo>
                  <a:pt x="11" y="18"/>
                  <a:pt x="11" y="17"/>
                  <a:pt x="10" y="17"/>
                </a:cubicBezTo>
                <a:lnTo>
                  <a:pt x="5" y="14"/>
                </a:lnTo>
                <a:close/>
                <a:moveTo>
                  <a:pt x="41" y="48"/>
                </a:moveTo>
                <a:cubicBezTo>
                  <a:pt x="41" y="47"/>
                  <a:pt x="40" y="47"/>
                  <a:pt x="40" y="47"/>
                </a:cubicBezTo>
                <a:cubicBezTo>
                  <a:pt x="39" y="47"/>
                  <a:pt x="39" y="48"/>
                  <a:pt x="39" y="49"/>
                </a:cubicBezTo>
                <a:cubicBezTo>
                  <a:pt x="42" y="54"/>
                  <a:pt x="42" y="54"/>
                  <a:pt x="42" y="54"/>
                </a:cubicBezTo>
                <a:cubicBezTo>
                  <a:pt x="42" y="54"/>
                  <a:pt x="43" y="54"/>
                  <a:pt x="43" y="54"/>
                </a:cubicBezTo>
                <a:cubicBezTo>
                  <a:pt x="43" y="54"/>
                  <a:pt x="43" y="54"/>
                  <a:pt x="44" y="54"/>
                </a:cubicBezTo>
                <a:cubicBezTo>
                  <a:pt x="44" y="54"/>
                  <a:pt x="44" y="53"/>
                  <a:pt x="44" y="53"/>
                </a:cubicBezTo>
                <a:lnTo>
                  <a:pt x="41" y="48"/>
                </a:lnTo>
                <a:close/>
                <a:moveTo>
                  <a:pt x="17" y="10"/>
                </a:moveTo>
                <a:cubicBezTo>
                  <a:pt x="17" y="11"/>
                  <a:pt x="18" y="11"/>
                  <a:pt x="18" y="11"/>
                </a:cubicBezTo>
                <a:cubicBezTo>
                  <a:pt x="18" y="11"/>
                  <a:pt x="18" y="11"/>
                  <a:pt x="18" y="11"/>
                </a:cubicBezTo>
                <a:cubicBezTo>
                  <a:pt x="19" y="10"/>
                  <a:pt x="19" y="10"/>
                  <a:pt x="19" y="9"/>
                </a:cubicBezTo>
                <a:cubicBezTo>
                  <a:pt x="16" y="4"/>
                  <a:pt x="16" y="4"/>
                  <a:pt x="16" y="4"/>
                </a:cubicBezTo>
                <a:cubicBezTo>
                  <a:pt x="16" y="4"/>
                  <a:pt x="15" y="4"/>
                  <a:pt x="15" y="4"/>
                </a:cubicBezTo>
                <a:cubicBezTo>
                  <a:pt x="14" y="4"/>
                  <a:pt x="14" y="5"/>
                  <a:pt x="14" y="5"/>
                </a:cubicBezTo>
                <a:lnTo>
                  <a:pt x="17" y="10"/>
                </a:lnTo>
                <a:close/>
                <a:moveTo>
                  <a:pt x="29" y="8"/>
                </a:moveTo>
                <a:cubicBezTo>
                  <a:pt x="30" y="8"/>
                  <a:pt x="30" y="7"/>
                  <a:pt x="30" y="7"/>
                </a:cubicBezTo>
                <a:cubicBezTo>
                  <a:pt x="30" y="1"/>
                  <a:pt x="30" y="1"/>
                  <a:pt x="30" y="1"/>
                </a:cubicBezTo>
                <a:cubicBezTo>
                  <a:pt x="30" y="0"/>
                  <a:pt x="30" y="0"/>
                  <a:pt x="29" y="0"/>
                </a:cubicBezTo>
                <a:cubicBezTo>
                  <a:pt x="28" y="0"/>
                  <a:pt x="28" y="0"/>
                  <a:pt x="28" y="1"/>
                </a:cubicBezTo>
                <a:cubicBezTo>
                  <a:pt x="28" y="7"/>
                  <a:pt x="28" y="7"/>
                  <a:pt x="28" y="7"/>
                </a:cubicBezTo>
                <a:cubicBezTo>
                  <a:pt x="28" y="7"/>
                  <a:pt x="28" y="8"/>
                  <a:pt x="29" y="8"/>
                </a:cubicBezTo>
                <a:close/>
              </a:path>
            </a:pathLst>
          </a:custGeom>
          <a:solidFill>
            <a:schemeClr val="accent3"/>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grpSp>
        <p:nvGrpSpPr>
          <p:cNvPr id="19" name="Group 135"/>
          <p:cNvGrpSpPr/>
          <p:nvPr/>
        </p:nvGrpSpPr>
        <p:grpSpPr>
          <a:xfrm>
            <a:off x="381825" y="1437007"/>
            <a:ext cx="6098704" cy="4385163"/>
            <a:chOff x="3045707" y="1437005"/>
            <a:chExt cx="6100586" cy="4385162"/>
          </a:xfrm>
          <a:solidFill>
            <a:srgbClr val="E7E6E6">
              <a:lumMod val="75000"/>
              <a:alpha val="75000"/>
            </a:srgbClr>
          </a:solidFill>
        </p:grpSpPr>
        <p:sp>
          <p:nvSpPr>
            <p:cNvPr id="20" name="Freeform 14"/>
            <p:cNvSpPr>
              <a:spLocks noEditPoints="1"/>
            </p:cNvSpPr>
            <p:nvPr/>
          </p:nvSpPr>
          <p:spPr bwMode="auto">
            <a:xfrm>
              <a:off x="6183606" y="4152950"/>
              <a:ext cx="217641" cy="253915"/>
            </a:xfrm>
            <a:custGeom>
              <a:avLst/>
              <a:gdLst>
                <a:gd name="T0" fmla="*/ 36 w 56"/>
                <a:gd name="T1" fmla="*/ 14 h 65"/>
                <a:gd name="T2" fmla="*/ 43 w 56"/>
                <a:gd name="T3" fmla="*/ 2 h 65"/>
                <a:gd name="T4" fmla="*/ 41 w 56"/>
                <a:gd name="T5" fmla="*/ 0 h 65"/>
                <a:gd name="T6" fmla="*/ 13 w 56"/>
                <a:gd name="T7" fmla="*/ 1 h 65"/>
                <a:gd name="T8" fmla="*/ 20 w 56"/>
                <a:gd name="T9" fmla="*/ 14 h 65"/>
                <a:gd name="T10" fmla="*/ 0 w 56"/>
                <a:gd name="T11" fmla="*/ 37 h 65"/>
                <a:gd name="T12" fmla="*/ 7 w 56"/>
                <a:gd name="T13" fmla="*/ 65 h 65"/>
                <a:gd name="T14" fmla="*/ 56 w 56"/>
                <a:gd name="T15" fmla="*/ 58 h 65"/>
                <a:gd name="T16" fmla="*/ 36 w 56"/>
                <a:gd name="T17" fmla="*/ 15 h 65"/>
                <a:gd name="T18" fmla="*/ 23 w 56"/>
                <a:gd name="T19" fmla="*/ 4 h 65"/>
                <a:gd name="T20" fmla="*/ 21 w 56"/>
                <a:gd name="T21" fmla="*/ 5 h 65"/>
                <a:gd name="T22" fmla="*/ 22 w 56"/>
                <a:gd name="T23" fmla="*/ 13 h 65"/>
                <a:gd name="T24" fmla="*/ 39 w 56"/>
                <a:gd name="T25" fmla="*/ 3 h 65"/>
                <a:gd name="T26" fmla="*/ 26 w 56"/>
                <a:gd name="T27" fmla="*/ 13 h 65"/>
                <a:gd name="T28" fmla="*/ 33 w 56"/>
                <a:gd name="T29" fmla="*/ 15 h 65"/>
                <a:gd name="T30" fmla="*/ 23 w 56"/>
                <a:gd name="T31" fmla="*/ 16 h 65"/>
                <a:gd name="T32" fmla="*/ 53 w 56"/>
                <a:gd name="T33" fmla="*/ 58 h 65"/>
                <a:gd name="T34" fmla="*/ 7 w 56"/>
                <a:gd name="T35" fmla="*/ 62 h 65"/>
                <a:gd name="T36" fmla="*/ 3 w 56"/>
                <a:gd name="T37" fmla="*/ 37 h 65"/>
                <a:gd name="T38" fmla="*/ 34 w 56"/>
                <a:gd name="T39" fmla="*/ 18 h 65"/>
                <a:gd name="T40" fmla="*/ 53 w 56"/>
                <a:gd name="T41" fmla="*/ 58 h 65"/>
                <a:gd name="T42" fmla="*/ 8 w 56"/>
                <a:gd name="T43" fmla="*/ 54 h 65"/>
                <a:gd name="T44" fmla="*/ 12 w 56"/>
                <a:gd name="T45" fmla="*/ 58 h 65"/>
                <a:gd name="T46" fmla="*/ 6 w 56"/>
                <a:gd name="T47" fmla="*/ 54 h 65"/>
                <a:gd name="T48" fmla="*/ 23 w 56"/>
                <a:gd name="T49" fmla="*/ 21 h 65"/>
                <a:gd name="T50" fmla="*/ 23 w 56"/>
                <a:gd name="T51" fmla="*/ 23 h 65"/>
                <a:gd name="T52" fmla="*/ 28 w 56"/>
                <a:gd name="T53" fmla="*/ 28 h 65"/>
                <a:gd name="T54" fmla="*/ 28 w 56"/>
                <a:gd name="T55" fmla="*/ 53 h 65"/>
                <a:gd name="T56" fmla="*/ 28 w 56"/>
                <a:gd name="T57" fmla="*/ 28 h 65"/>
                <a:gd name="T58" fmla="*/ 17 w 56"/>
                <a:gd name="T59" fmla="*/ 41 h 65"/>
                <a:gd name="T60" fmla="*/ 38 w 56"/>
                <a:gd name="T61" fmla="*/ 41 h 65"/>
                <a:gd name="T62" fmla="*/ 26 w 56"/>
                <a:gd name="T63" fmla="*/ 37 h 65"/>
                <a:gd name="T64" fmla="*/ 32 w 56"/>
                <a:gd name="T65" fmla="*/ 44 h 65"/>
                <a:gd name="T66" fmla="*/ 29 w 56"/>
                <a:gd name="T67" fmla="*/ 49 h 65"/>
                <a:gd name="T68" fmla="*/ 27 w 56"/>
                <a:gd name="T69" fmla="*/ 49 h 65"/>
                <a:gd name="T70" fmla="*/ 24 w 56"/>
                <a:gd name="T71" fmla="*/ 44 h 65"/>
                <a:gd name="T72" fmla="*/ 26 w 56"/>
                <a:gd name="T73" fmla="*/ 44 h 65"/>
                <a:gd name="T74" fmla="*/ 30 w 56"/>
                <a:gd name="T75" fmla="*/ 44 h 65"/>
                <a:gd name="T76" fmla="*/ 24 w 56"/>
                <a:gd name="T77" fmla="*/ 37 h 65"/>
                <a:gd name="T78" fmla="*/ 27 w 56"/>
                <a:gd name="T79" fmla="*/ 32 h 65"/>
                <a:gd name="T80" fmla="*/ 29 w 56"/>
                <a:gd name="T81" fmla="*/ 32 h 65"/>
                <a:gd name="T82" fmla="*/ 32 w 56"/>
                <a:gd name="T83" fmla="*/ 37 h 65"/>
                <a:gd name="T84" fmla="*/ 30 w 56"/>
                <a:gd name="T85" fmla="*/ 37 h 65"/>
                <a:gd name="T86" fmla="*/ 26 w 56"/>
                <a:gd name="T87"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65">
                  <a:moveTo>
                    <a:pt x="36" y="15"/>
                  </a:moveTo>
                  <a:cubicBezTo>
                    <a:pt x="36" y="14"/>
                    <a:pt x="36" y="14"/>
                    <a:pt x="36" y="14"/>
                  </a:cubicBezTo>
                  <a:cubicBezTo>
                    <a:pt x="43" y="3"/>
                    <a:pt x="43" y="3"/>
                    <a:pt x="43" y="3"/>
                  </a:cubicBezTo>
                  <a:cubicBezTo>
                    <a:pt x="43" y="3"/>
                    <a:pt x="43" y="3"/>
                    <a:pt x="43" y="2"/>
                  </a:cubicBezTo>
                  <a:cubicBezTo>
                    <a:pt x="43" y="1"/>
                    <a:pt x="42" y="0"/>
                    <a:pt x="41" y="0"/>
                  </a:cubicBezTo>
                  <a:cubicBezTo>
                    <a:pt x="41" y="0"/>
                    <a:pt x="41" y="0"/>
                    <a:pt x="41" y="0"/>
                  </a:cubicBezTo>
                  <a:cubicBezTo>
                    <a:pt x="14" y="0"/>
                    <a:pt x="14" y="0"/>
                    <a:pt x="14" y="0"/>
                  </a:cubicBezTo>
                  <a:cubicBezTo>
                    <a:pt x="14" y="0"/>
                    <a:pt x="13" y="0"/>
                    <a:pt x="13" y="1"/>
                  </a:cubicBezTo>
                  <a:cubicBezTo>
                    <a:pt x="12" y="2"/>
                    <a:pt x="12" y="3"/>
                    <a:pt x="13" y="3"/>
                  </a:cubicBezTo>
                  <a:cubicBezTo>
                    <a:pt x="20" y="14"/>
                    <a:pt x="20" y="14"/>
                    <a:pt x="20" y="14"/>
                  </a:cubicBezTo>
                  <a:cubicBezTo>
                    <a:pt x="20" y="15"/>
                    <a:pt x="20" y="15"/>
                    <a:pt x="20" y="15"/>
                  </a:cubicBezTo>
                  <a:cubicBezTo>
                    <a:pt x="9" y="16"/>
                    <a:pt x="0" y="26"/>
                    <a:pt x="0" y="37"/>
                  </a:cubicBezTo>
                  <a:cubicBezTo>
                    <a:pt x="0" y="58"/>
                    <a:pt x="0" y="58"/>
                    <a:pt x="0" y="58"/>
                  </a:cubicBezTo>
                  <a:cubicBezTo>
                    <a:pt x="0" y="61"/>
                    <a:pt x="3" y="65"/>
                    <a:pt x="7" y="65"/>
                  </a:cubicBezTo>
                  <a:cubicBezTo>
                    <a:pt x="49" y="65"/>
                    <a:pt x="49" y="65"/>
                    <a:pt x="49" y="65"/>
                  </a:cubicBezTo>
                  <a:cubicBezTo>
                    <a:pt x="53" y="65"/>
                    <a:pt x="56" y="61"/>
                    <a:pt x="56" y="58"/>
                  </a:cubicBezTo>
                  <a:cubicBezTo>
                    <a:pt x="56" y="37"/>
                    <a:pt x="56" y="37"/>
                    <a:pt x="56" y="37"/>
                  </a:cubicBezTo>
                  <a:cubicBezTo>
                    <a:pt x="56" y="26"/>
                    <a:pt x="47" y="16"/>
                    <a:pt x="36" y="15"/>
                  </a:cubicBezTo>
                  <a:close/>
                  <a:moveTo>
                    <a:pt x="26" y="13"/>
                  </a:moveTo>
                  <a:cubicBezTo>
                    <a:pt x="23" y="4"/>
                    <a:pt x="23" y="4"/>
                    <a:pt x="23" y="4"/>
                  </a:cubicBezTo>
                  <a:cubicBezTo>
                    <a:pt x="22" y="3"/>
                    <a:pt x="22" y="3"/>
                    <a:pt x="21" y="3"/>
                  </a:cubicBezTo>
                  <a:cubicBezTo>
                    <a:pt x="21" y="4"/>
                    <a:pt x="21" y="4"/>
                    <a:pt x="21" y="5"/>
                  </a:cubicBezTo>
                  <a:cubicBezTo>
                    <a:pt x="24" y="13"/>
                    <a:pt x="24" y="13"/>
                    <a:pt x="24" y="13"/>
                  </a:cubicBezTo>
                  <a:cubicBezTo>
                    <a:pt x="22" y="13"/>
                    <a:pt x="22" y="13"/>
                    <a:pt x="22" y="13"/>
                  </a:cubicBezTo>
                  <a:cubicBezTo>
                    <a:pt x="16" y="3"/>
                    <a:pt x="16" y="3"/>
                    <a:pt x="16" y="3"/>
                  </a:cubicBezTo>
                  <a:cubicBezTo>
                    <a:pt x="39" y="3"/>
                    <a:pt x="39" y="3"/>
                    <a:pt x="39" y="3"/>
                  </a:cubicBezTo>
                  <a:cubicBezTo>
                    <a:pt x="33" y="13"/>
                    <a:pt x="33" y="13"/>
                    <a:pt x="33" y="13"/>
                  </a:cubicBezTo>
                  <a:lnTo>
                    <a:pt x="26" y="13"/>
                  </a:lnTo>
                  <a:close/>
                  <a:moveTo>
                    <a:pt x="23" y="15"/>
                  </a:moveTo>
                  <a:cubicBezTo>
                    <a:pt x="33" y="15"/>
                    <a:pt x="33" y="15"/>
                    <a:pt x="33" y="15"/>
                  </a:cubicBezTo>
                  <a:cubicBezTo>
                    <a:pt x="33" y="16"/>
                    <a:pt x="33" y="16"/>
                    <a:pt x="33" y="16"/>
                  </a:cubicBezTo>
                  <a:cubicBezTo>
                    <a:pt x="23" y="16"/>
                    <a:pt x="23" y="16"/>
                    <a:pt x="23" y="16"/>
                  </a:cubicBezTo>
                  <a:lnTo>
                    <a:pt x="23" y="15"/>
                  </a:lnTo>
                  <a:close/>
                  <a:moveTo>
                    <a:pt x="53" y="58"/>
                  </a:moveTo>
                  <a:cubicBezTo>
                    <a:pt x="53" y="60"/>
                    <a:pt x="51" y="62"/>
                    <a:pt x="49" y="62"/>
                  </a:cubicBezTo>
                  <a:cubicBezTo>
                    <a:pt x="7" y="62"/>
                    <a:pt x="7" y="62"/>
                    <a:pt x="7" y="62"/>
                  </a:cubicBezTo>
                  <a:cubicBezTo>
                    <a:pt x="5" y="62"/>
                    <a:pt x="3" y="60"/>
                    <a:pt x="3" y="58"/>
                  </a:cubicBezTo>
                  <a:cubicBezTo>
                    <a:pt x="3" y="37"/>
                    <a:pt x="3" y="37"/>
                    <a:pt x="3" y="37"/>
                  </a:cubicBezTo>
                  <a:cubicBezTo>
                    <a:pt x="3" y="26"/>
                    <a:pt x="11" y="18"/>
                    <a:pt x="22" y="18"/>
                  </a:cubicBezTo>
                  <a:cubicBezTo>
                    <a:pt x="34" y="18"/>
                    <a:pt x="34" y="18"/>
                    <a:pt x="34" y="18"/>
                  </a:cubicBezTo>
                  <a:cubicBezTo>
                    <a:pt x="44" y="18"/>
                    <a:pt x="53" y="26"/>
                    <a:pt x="53" y="37"/>
                  </a:cubicBezTo>
                  <a:lnTo>
                    <a:pt x="53" y="58"/>
                  </a:lnTo>
                  <a:close/>
                  <a:moveTo>
                    <a:pt x="8" y="38"/>
                  </a:moveTo>
                  <a:cubicBezTo>
                    <a:pt x="8" y="54"/>
                    <a:pt x="8" y="54"/>
                    <a:pt x="8" y="54"/>
                  </a:cubicBezTo>
                  <a:cubicBezTo>
                    <a:pt x="8" y="55"/>
                    <a:pt x="9" y="57"/>
                    <a:pt x="11" y="57"/>
                  </a:cubicBezTo>
                  <a:cubicBezTo>
                    <a:pt x="11" y="57"/>
                    <a:pt x="12" y="57"/>
                    <a:pt x="12" y="58"/>
                  </a:cubicBezTo>
                  <a:cubicBezTo>
                    <a:pt x="12" y="58"/>
                    <a:pt x="11" y="59"/>
                    <a:pt x="11" y="59"/>
                  </a:cubicBezTo>
                  <a:cubicBezTo>
                    <a:pt x="8" y="59"/>
                    <a:pt x="6" y="56"/>
                    <a:pt x="6" y="54"/>
                  </a:cubicBezTo>
                  <a:cubicBezTo>
                    <a:pt x="6" y="38"/>
                    <a:pt x="6" y="38"/>
                    <a:pt x="6" y="38"/>
                  </a:cubicBezTo>
                  <a:cubicBezTo>
                    <a:pt x="6" y="28"/>
                    <a:pt x="14" y="21"/>
                    <a:pt x="23" y="21"/>
                  </a:cubicBezTo>
                  <a:cubicBezTo>
                    <a:pt x="24" y="21"/>
                    <a:pt x="24" y="21"/>
                    <a:pt x="24" y="22"/>
                  </a:cubicBezTo>
                  <a:cubicBezTo>
                    <a:pt x="24" y="22"/>
                    <a:pt x="24" y="23"/>
                    <a:pt x="23" y="23"/>
                  </a:cubicBezTo>
                  <a:cubicBezTo>
                    <a:pt x="15" y="23"/>
                    <a:pt x="8" y="29"/>
                    <a:pt x="8" y="38"/>
                  </a:cubicBezTo>
                  <a:close/>
                  <a:moveTo>
                    <a:pt x="28" y="28"/>
                  </a:moveTo>
                  <a:cubicBezTo>
                    <a:pt x="21" y="28"/>
                    <a:pt x="15" y="34"/>
                    <a:pt x="15" y="41"/>
                  </a:cubicBezTo>
                  <a:cubicBezTo>
                    <a:pt x="15" y="47"/>
                    <a:pt x="21" y="53"/>
                    <a:pt x="28" y="53"/>
                  </a:cubicBezTo>
                  <a:cubicBezTo>
                    <a:pt x="35" y="53"/>
                    <a:pt x="40" y="47"/>
                    <a:pt x="40" y="41"/>
                  </a:cubicBezTo>
                  <a:cubicBezTo>
                    <a:pt x="40" y="34"/>
                    <a:pt x="35" y="28"/>
                    <a:pt x="28" y="28"/>
                  </a:cubicBezTo>
                  <a:close/>
                  <a:moveTo>
                    <a:pt x="28" y="51"/>
                  </a:moveTo>
                  <a:cubicBezTo>
                    <a:pt x="22" y="51"/>
                    <a:pt x="17" y="46"/>
                    <a:pt x="17" y="41"/>
                  </a:cubicBezTo>
                  <a:cubicBezTo>
                    <a:pt x="17" y="35"/>
                    <a:pt x="22" y="30"/>
                    <a:pt x="28" y="30"/>
                  </a:cubicBezTo>
                  <a:cubicBezTo>
                    <a:pt x="33" y="30"/>
                    <a:pt x="38" y="35"/>
                    <a:pt x="38" y="41"/>
                  </a:cubicBezTo>
                  <a:cubicBezTo>
                    <a:pt x="38" y="46"/>
                    <a:pt x="33" y="51"/>
                    <a:pt x="28" y="51"/>
                  </a:cubicBezTo>
                  <a:close/>
                  <a:moveTo>
                    <a:pt x="26" y="37"/>
                  </a:moveTo>
                  <a:cubicBezTo>
                    <a:pt x="26" y="39"/>
                    <a:pt x="27" y="40"/>
                    <a:pt x="28" y="40"/>
                  </a:cubicBezTo>
                  <a:cubicBezTo>
                    <a:pt x="30" y="40"/>
                    <a:pt x="32" y="41"/>
                    <a:pt x="32" y="44"/>
                  </a:cubicBezTo>
                  <a:cubicBezTo>
                    <a:pt x="32" y="46"/>
                    <a:pt x="31" y="47"/>
                    <a:pt x="29" y="48"/>
                  </a:cubicBezTo>
                  <a:cubicBezTo>
                    <a:pt x="29" y="49"/>
                    <a:pt x="29" y="49"/>
                    <a:pt x="29" y="49"/>
                  </a:cubicBezTo>
                  <a:cubicBezTo>
                    <a:pt x="29" y="49"/>
                    <a:pt x="28" y="50"/>
                    <a:pt x="28" y="50"/>
                  </a:cubicBezTo>
                  <a:cubicBezTo>
                    <a:pt x="27" y="50"/>
                    <a:pt x="27" y="49"/>
                    <a:pt x="27" y="49"/>
                  </a:cubicBezTo>
                  <a:cubicBezTo>
                    <a:pt x="27" y="48"/>
                    <a:pt x="27" y="48"/>
                    <a:pt x="27" y="48"/>
                  </a:cubicBezTo>
                  <a:cubicBezTo>
                    <a:pt x="25" y="47"/>
                    <a:pt x="24" y="46"/>
                    <a:pt x="24" y="44"/>
                  </a:cubicBezTo>
                  <a:cubicBezTo>
                    <a:pt x="24" y="43"/>
                    <a:pt x="24" y="43"/>
                    <a:pt x="25" y="43"/>
                  </a:cubicBezTo>
                  <a:cubicBezTo>
                    <a:pt x="25" y="43"/>
                    <a:pt x="26" y="43"/>
                    <a:pt x="26" y="44"/>
                  </a:cubicBezTo>
                  <a:cubicBezTo>
                    <a:pt x="26" y="45"/>
                    <a:pt x="27" y="46"/>
                    <a:pt x="28" y="46"/>
                  </a:cubicBezTo>
                  <a:cubicBezTo>
                    <a:pt x="29" y="46"/>
                    <a:pt x="30" y="45"/>
                    <a:pt x="30" y="44"/>
                  </a:cubicBezTo>
                  <a:cubicBezTo>
                    <a:pt x="30" y="42"/>
                    <a:pt x="29" y="42"/>
                    <a:pt x="28" y="42"/>
                  </a:cubicBezTo>
                  <a:cubicBezTo>
                    <a:pt x="25" y="42"/>
                    <a:pt x="24" y="40"/>
                    <a:pt x="24" y="37"/>
                  </a:cubicBezTo>
                  <a:cubicBezTo>
                    <a:pt x="24" y="36"/>
                    <a:pt x="25" y="34"/>
                    <a:pt x="27" y="34"/>
                  </a:cubicBezTo>
                  <a:cubicBezTo>
                    <a:pt x="27" y="32"/>
                    <a:pt x="27" y="32"/>
                    <a:pt x="27" y="32"/>
                  </a:cubicBezTo>
                  <a:cubicBezTo>
                    <a:pt x="27" y="32"/>
                    <a:pt x="27" y="31"/>
                    <a:pt x="28" y="31"/>
                  </a:cubicBezTo>
                  <a:cubicBezTo>
                    <a:pt x="28" y="31"/>
                    <a:pt x="29" y="32"/>
                    <a:pt x="29" y="32"/>
                  </a:cubicBezTo>
                  <a:cubicBezTo>
                    <a:pt x="29" y="33"/>
                    <a:pt x="29" y="33"/>
                    <a:pt x="29" y="33"/>
                  </a:cubicBezTo>
                  <a:cubicBezTo>
                    <a:pt x="30" y="34"/>
                    <a:pt x="32" y="35"/>
                    <a:pt x="32" y="37"/>
                  </a:cubicBezTo>
                  <a:cubicBezTo>
                    <a:pt x="32" y="38"/>
                    <a:pt x="31" y="38"/>
                    <a:pt x="31" y="38"/>
                  </a:cubicBezTo>
                  <a:cubicBezTo>
                    <a:pt x="30" y="38"/>
                    <a:pt x="30" y="38"/>
                    <a:pt x="30" y="37"/>
                  </a:cubicBezTo>
                  <a:cubicBezTo>
                    <a:pt x="30" y="36"/>
                    <a:pt x="29" y="35"/>
                    <a:pt x="28" y="35"/>
                  </a:cubicBezTo>
                  <a:cubicBezTo>
                    <a:pt x="27" y="35"/>
                    <a:pt x="26" y="36"/>
                    <a:pt x="26" y="37"/>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21" name="Freeform 18"/>
            <p:cNvSpPr>
              <a:spLocks noEditPoints="1"/>
            </p:cNvSpPr>
            <p:nvPr/>
          </p:nvSpPr>
          <p:spPr bwMode="auto">
            <a:xfrm>
              <a:off x="6145217" y="3502854"/>
              <a:ext cx="367683" cy="347026"/>
            </a:xfrm>
            <a:custGeom>
              <a:avLst/>
              <a:gdLst>
                <a:gd name="T0" fmla="*/ 13 w 75"/>
                <a:gd name="T1" fmla="*/ 41 h 71"/>
                <a:gd name="T2" fmla="*/ 13 w 75"/>
                <a:gd name="T3" fmla="*/ 35 h 71"/>
                <a:gd name="T4" fmla="*/ 65 w 75"/>
                <a:gd name="T5" fmla="*/ 12 h 71"/>
                <a:gd name="T6" fmla="*/ 36 w 75"/>
                <a:gd name="T7" fmla="*/ 13 h 71"/>
                <a:gd name="T8" fmla="*/ 65 w 75"/>
                <a:gd name="T9" fmla="*/ 14 h 71"/>
                <a:gd name="T10" fmla="*/ 65 w 75"/>
                <a:gd name="T11" fmla="*/ 12 h 71"/>
                <a:gd name="T12" fmla="*/ 22 w 75"/>
                <a:gd name="T13" fmla="*/ 38 h 71"/>
                <a:gd name="T14" fmla="*/ 27 w 75"/>
                <a:gd name="T15" fmla="*/ 38 h 71"/>
                <a:gd name="T16" fmla="*/ 36 w 75"/>
                <a:gd name="T17" fmla="*/ 35 h 71"/>
                <a:gd name="T18" fmla="*/ 36 w 75"/>
                <a:gd name="T19" fmla="*/ 41 h 71"/>
                <a:gd name="T20" fmla="*/ 36 w 75"/>
                <a:gd name="T21" fmla="*/ 35 h 71"/>
                <a:gd name="T22" fmla="*/ 75 w 75"/>
                <a:gd name="T23" fmla="*/ 36 h 71"/>
                <a:gd name="T24" fmla="*/ 67 w 75"/>
                <a:gd name="T25" fmla="*/ 42 h 71"/>
                <a:gd name="T26" fmla="*/ 71 w 75"/>
                <a:gd name="T27" fmla="*/ 52 h 71"/>
                <a:gd name="T28" fmla="*/ 67 w 75"/>
                <a:gd name="T29" fmla="*/ 53 h 71"/>
                <a:gd name="T30" fmla="*/ 49 w 75"/>
                <a:gd name="T31" fmla="*/ 42 h 71"/>
                <a:gd name="T32" fmla="*/ 43 w 75"/>
                <a:gd name="T33" fmla="*/ 59 h 71"/>
                <a:gd name="T34" fmla="*/ 8 w 75"/>
                <a:gd name="T35" fmla="*/ 70 h 71"/>
                <a:gd name="T36" fmla="*/ 6 w 75"/>
                <a:gd name="T37" fmla="*/ 70 h 71"/>
                <a:gd name="T38" fmla="*/ 9 w 75"/>
                <a:gd name="T39" fmla="*/ 59 h 71"/>
                <a:gd name="T40" fmla="*/ 0 w 75"/>
                <a:gd name="T41" fmla="*/ 53 h 71"/>
                <a:gd name="T42" fmla="*/ 6 w 75"/>
                <a:gd name="T43" fmla="*/ 17 h 71"/>
                <a:gd name="T44" fmla="*/ 26 w 75"/>
                <a:gd name="T45" fmla="*/ 6 h 71"/>
                <a:gd name="T46" fmla="*/ 69 w 75"/>
                <a:gd name="T47" fmla="*/ 0 h 71"/>
                <a:gd name="T48" fmla="*/ 72 w 75"/>
                <a:gd name="T49" fmla="*/ 36 h 71"/>
                <a:gd name="T50" fmla="*/ 69 w 75"/>
                <a:gd name="T51" fmla="*/ 3 h 71"/>
                <a:gd name="T52" fmla="*/ 29 w 75"/>
                <a:gd name="T53" fmla="*/ 6 h 71"/>
                <a:gd name="T54" fmla="*/ 43 w 75"/>
                <a:gd name="T55" fmla="*/ 18 h 71"/>
                <a:gd name="T56" fmla="*/ 48 w 75"/>
                <a:gd name="T57" fmla="*/ 21 h 71"/>
                <a:gd name="T58" fmla="*/ 66 w 75"/>
                <a:gd name="T59" fmla="*/ 22 h 71"/>
                <a:gd name="T60" fmla="*/ 48 w 75"/>
                <a:gd name="T61" fmla="*/ 23 h 71"/>
                <a:gd name="T62" fmla="*/ 65 w 75"/>
                <a:gd name="T63" fmla="*/ 30 h 71"/>
                <a:gd name="T64" fmla="*/ 65 w 75"/>
                <a:gd name="T65" fmla="*/ 32 h 71"/>
                <a:gd name="T66" fmla="*/ 48 w 75"/>
                <a:gd name="T67" fmla="*/ 39 h 71"/>
                <a:gd name="T68" fmla="*/ 56 w 75"/>
                <a:gd name="T69" fmla="*/ 39 h 71"/>
                <a:gd name="T70" fmla="*/ 63 w 75"/>
                <a:gd name="T71" fmla="*/ 41 h 71"/>
                <a:gd name="T72" fmla="*/ 64 w 75"/>
                <a:gd name="T73" fmla="*/ 39 h 71"/>
                <a:gd name="T74" fmla="*/ 72 w 75"/>
                <a:gd name="T75" fmla="*/ 36 h 71"/>
                <a:gd name="T76" fmla="*/ 46 w 75"/>
                <a:gd name="T77" fmla="*/ 23 h 71"/>
                <a:gd name="T78" fmla="*/ 6 w 75"/>
                <a:gd name="T79" fmla="*/ 20 h 71"/>
                <a:gd name="T80" fmla="*/ 3 w 75"/>
                <a:gd name="T81" fmla="*/ 53 h 71"/>
                <a:gd name="T82" fmla="*/ 12 w 75"/>
                <a:gd name="T83" fmla="*/ 56 h 71"/>
                <a:gd name="T84" fmla="*/ 13 w 75"/>
                <a:gd name="T85" fmla="*/ 57 h 71"/>
                <a:gd name="T86" fmla="*/ 20 w 75"/>
                <a:gd name="T87" fmla="*/ 56 h 71"/>
                <a:gd name="T88" fmla="*/ 43 w 75"/>
                <a:gd name="T89"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71">
                  <a:moveTo>
                    <a:pt x="16" y="38"/>
                  </a:moveTo>
                  <a:cubicBezTo>
                    <a:pt x="16" y="40"/>
                    <a:pt x="15" y="41"/>
                    <a:pt x="13" y="41"/>
                  </a:cubicBezTo>
                  <a:cubicBezTo>
                    <a:pt x="12" y="41"/>
                    <a:pt x="10" y="40"/>
                    <a:pt x="10" y="38"/>
                  </a:cubicBezTo>
                  <a:cubicBezTo>
                    <a:pt x="10" y="37"/>
                    <a:pt x="12" y="35"/>
                    <a:pt x="13" y="35"/>
                  </a:cubicBezTo>
                  <a:cubicBezTo>
                    <a:pt x="15" y="35"/>
                    <a:pt x="16" y="37"/>
                    <a:pt x="16" y="38"/>
                  </a:cubicBezTo>
                  <a:close/>
                  <a:moveTo>
                    <a:pt x="65" y="12"/>
                  </a:moveTo>
                  <a:cubicBezTo>
                    <a:pt x="37" y="12"/>
                    <a:pt x="37" y="12"/>
                    <a:pt x="37" y="12"/>
                  </a:cubicBezTo>
                  <a:cubicBezTo>
                    <a:pt x="36" y="12"/>
                    <a:pt x="36" y="12"/>
                    <a:pt x="36" y="13"/>
                  </a:cubicBezTo>
                  <a:cubicBezTo>
                    <a:pt x="36" y="14"/>
                    <a:pt x="36" y="14"/>
                    <a:pt x="37" y="14"/>
                  </a:cubicBezTo>
                  <a:cubicBezTo>
                    <a:pt x="65" y="14"/>
                    <a:pt x="65" y="14"/>
                    <a:pt x="65" y="14"/>
                  </a:cubicBezTo>
                  <a:cubicBezTo>
                    <a:pt x="65" y="14"/>
                    <a:pt x="66" y="14"/>
                    <a:pt x="66" y="13"/>
                  </a:cubicBezTo>
                  <a:cubicBezTo>
                    <a:pt x="66" y="12"/>
                    <a:pt x="65" y="12"/>
                    <a:pt x="65" y="12"/>
                  </a:cubicBezTo>
                  <a:close/>
                  <a:moveTo>
                    <a:pt x="24" y="35"/>
                  </a:moveTo>
                  <a:cubicBezTo>
                    <a:pt x="23" y="35"/>
                    <a:pt x="22" y="37"/>
                    <a:pt x="22" y="38"/>
                  </a:cubicBezTo>
                  <a:cubicBezTo>
                    <a:pt x="22" y="40"/>
                    <a:pt x="23" y="41"/>
                    <a:pt x="24" y="41"/>
                  </a:cubicBezTo>
                  <a:cubicBezTo>
                    <a:pt x="26" y="41"/>
                    <a:pt x="27" y="40"/>
                    <a:pt x="27" y="38"/>
                  </a:cubicBezTo>
                  <a:cubicBezTo>
                    <a:pt x="27" y="37"/>
                    <a:pt x="26" y="35"/>
                    <a:pt x="24" y="35"/>
                  </a:cubicBezTo>
                  <a:close/>
                  <a:moveTo>
                    <a:pt x="36" y="35"/>
                  </a:moveTo>
                  <a:cubicBezTo>
                    <a:pt x="34" y="35"/>
                    <a:pt x="33" y="37"/>
                    <a:pt x="33" y="38"/>
                  </a:cubicBezTo>
                  <a:cubicBezTo>
                    <a:pt x="33" y="40"/>
                    <a:pt x="34" y="41"/>
                    <a:pt x="36" y="41"/>
                  </a:cubicBezTo>
                  <a:cubicBezTo>
                    <a:pt x="37" y="41"/>
                    <a:pt x="39" y="40"/>
                    <a:pt x="39" y="38"/>
                  </a:cubicBezTo>
                  <a:cubicBezTo>
                    <a:pt x="39" y="37"/>
                    <a:pt x="37" y="35"/>
                    <a:pt x="36" y="35"/>
                  </a:cubicBezTo>
                  <a:close/>
                  <a:moveTo>
                    <a:pt x="75" y="6"/>
                  </a:moveTo>
                  <a:cubicBezTo>
                    <a:pt x="75" y="36"/>
                    <a:pt x="75" y="36"/>
                    <a:pt x="75" y="36"/>
                  </a:cubicBezTo>
                  <a:cubicBezTo>
                    <a:pt x="75" y="40"/>
                    <a:pt x="73" y="42"/>
                    <a:pt x="69" y="42"/>
                  </a:cubicBezTo>
                  <a:cubicBezTo>
                    <a:pt x="67" y="42"/>
                    <a:pt x="67" y="42"/>
                    <a:pt x="67" y="42"/>
                  </a:cubicBezTo>
                  <a:cubicBezTo>
                    <a:pt x="70" y="51"/>
                    <a:pt x="70" y="51"/>
                    <a:pt x="70" y="51"/>
                  </a:cubicBezTo>
                  <a:cubicBezTo>
                    <a:pt x="70" y="51"/>
                    <a:pt x="71" y="52"/>
                    <a:pt x="71" y="52"/>
                  </a:cubicBezTo>
                  <a:cubicBezTo>
                    <a:pt x="71" y="53"/>
                    <a:pt x="70" y="54"/>
                    <a:pt x="69" y="54"/>
                  </a:cubicBezTo>
                  <a:cubicBezTo>
                    <a:pt x="68" y="54"/>
                    <a:pt x="68" y="54"/>
                    <a:pt x="67" y="53"/>
                  </a:cubicBezTo>
                  <a:cubicBezTo>
                    <a:pt x="54" y="42"/>
                    <a:pt x="54" y="42"/>
                    <a:pt x="54" y="42"/>
                  </a:cubicBezTo>
                  <a:cubicBezTo>
                    <a:pt x="49" y="42"/>
                    <a:pt x="49" y="42"/>
                    <a:pt x="49" y="42"/>
                  </a:cubicBezTo>
                  <a:cubicBezTo>
                    <a:pt x="49" y="53"/>
                    <a:pt x="49" y="53"/>
                    <a:pt x="49" y="53"/>
                  </a:cubicBezTo>
                  <a:cubicBezTo>
                    <a:pt x="49" y="56"/>
                    <a:pt x="46" y="59"/>
                    <a:pt x="43" y="59"/>
                  </a:cubicBezTo>
                  <a:cubicBezTo>
                    <a:pt x="21" y="59"/>
                    <a:pt x="21" y="59"/>
                    <a:pt x="21" y="59"/>
                  </a:cubicBezTo>
                  <a:cubicBezTo>
                    <a:pt x="8" y="70"/>
                    <a:pt x="8" y="70"/>
                    <a:pt x="8" y="70"/>
                  </a:cubicBezTo>
                  <a:cubicBezTo>
                    <a:pt x="8" y="70"/>
                    <a:pt x="7" y="71"/>
                    <a:pt x="7" y="71"/>
                  </a:cubicBezTo>
                  <a:cubicBezTo>
                    <a:pt x="7" y="71"/>
                    <a:pt x="6" y="71"/>
                    <a:pt x="6" y="70"/>
                  </a:cubicBezTo>
                  <a:cubicBezTo>
                    <a:pt x="5" y="70"/>
                    <a:pt x="5" y="69"/>
                    <a:pt x="5" y="68"/>
                  </a:cubicBezTo>
                  <a:cubicBezTo>
                    <a:pt x="9" y="59"/>
                    <a:pt x="9" y="59"/>
                    <a:pt x="9" y="59"/>
                  </a:cubicBezTo>
                  <a:cubicBezTo>
                    <a:pt x="6" y="59"/>
                    <a:pt x="6" y="59"/>
                    <a:pt x="6" y="59"/>
                  </a:cubicBezTo>
                  <a:cubicBezTo>
                    <a:pt x="3" y="59"/>
                    <a:pt x="0" y="56"/>
                    <a:pt x="0" y="53"/>
                  </a:cubicBezTo>
                  <a:cubicBezTo>
                    <a:pt x="0" y="23"/>
                    <a:pt x="0" y="23"/>
                    <a:pt x="0" y="23"/>
                  </a:cubicBezTo>
                  <a:cubicBezTo>
                    <a:pt x="0" y="19"/>
                    <a:pt x="3" y="17"/>
                    <a:pt x="6" y="17"/>
                  </a:cubicBezTo>
                  <a:cubicBezTo>
                    <a:pt x="26" y="17"/>
                    <a:pt x="26" y="17"/>
                    <a:pt x="26" y="17"/>
                  </a:cubicBezTo>
                  <a:cubicBezTo>
                    <a:pt x="26" y="6"/>
                    <a:pt x="26" y="6"/>
                    <a:pt x="26" y="6"/>
                  </a:cubicBezTo>
                  <a:cubicBezTo>
                    <a:pt x="26" y="3"/>
                    <a:pt x="29" y="0"/>
                    <a:pt x="32" y="0"/>
                  </a:cubicBezTo>
                  <a:cubicBezTo>
                    <a:pt x="69" y="0"/>
                    <a:pt x="69" y="0"/>
                    <a:pt x="69" y="0"/>
                  </a:cubicBezTo>
                  <a:cubicBezTo>
                    <a:pt x="73" y="0"/>
                    <a:pt x="75" y="3"/>
                    <a:pt x="75" y="6"/>
                  </a:cubicBezTo>
                  <a:close/>
                  <a:moveTo>
                    <a:pt x="72" y="36"/>
                  </a:moveTo>
                  <a:cubicBezTo>
                    <a:pt x="72" y="6"/>
                    <a:pt x="72" y="6"/>
                    <a:pt x="72" y="6"/>
                  </a:cubicBezTo>
                  <a:cubicBezTo>
                    <a:pt x="72" y="4"/>
                    <a:pt x="71" y="3"/>
                    <a:pt x="69" y="3"/>
                  </a:cubicBezTo>
                  <a:cubicBezTo>
                    <a:pt x="32" y="3"/>
                    <a:pt x="32" y="3"/>
                    <a:pt x="32" y="3"/>
                  </a:cubicBezTo>
                  <a:cubicBezTo>
                    <a:pt x="31" y="3"/>
                    <a:pt x="29" y="4"/>
                    <a:pt x="29" y="6"/>
                  </a:cubicBezTo>
                  <a:cubicBezTo>
                    <a:pt x="29" y="18"/>
                    <a:pt x="29" y="18"/>
                    <a:pt x="29" y="18"/>
                  </a:cubicBezTo>
                  <a:cubicBezTo>
                    <a:pt x="43" y="18"/>
                    <a:pt x="43" y="18"/>
                    <a:pt x="43" y="18"/>
                  </a:cubicBezTo>
                  <a:cubicBezTo>
                    <a:pt x="46" y="18"/>
                    <a:pt x="48" y="20"/>
                    <a:pt x="48" y="23"/>
                  </a:cubicBezTo>
                  <a:cubicBezTo>
                    <a:pt x="48" y="22"/>
                    <a:pt x="48" y="22"/>
                    <a:pt x="48" y="21"/>
                  </a:cubicBezTo>
                  <a:cubicBezTo>
                    <a:pt x="65" y="21"/>
                    <a:pt x="65" y="21"/>
                    <a:pt x="65" y="21"/>
                  </a:cubicBezTo>
                  <a:cubicBezTo>
                    <a:pt x="65" y="21"/>
                    <a:pt x="66" y="22"/>
                    <a:pt x="66" y="22"/>
                  </a:cubicBezTo>
                  <a:cubicBezTo>
                    <a:pt x="66" y="23"/>
                    <a:pt x="65" y="23"/>
                    <a:pt x="65" y="23"/>
                  </a:cubicBezTo>
                  <a:cubicBezTo>
                    <a:pt x="48" y="23"/>
                    <a:pt x="48" y="23"/>
                    <a:pt x="48" y="23"/>
                  </a:cubicBezTo>
                  <a:cubicBezTo>
                    <a:pt x="48" y="30"/>
                    <a:pt x="48" y="30"/>
                    <a:pt x="48" y="30"/>
                  </a:cubicBezTo>
                  <a:cubicBezTo>
                    <a:pt x="65" y="30"/>
                    <a:pt x="65" y="30"/>
                    <a:pt x="65" y="30"/>
                  </a:cubicBezTo>
                  <a:cubicBezTo>
                    <a:pt x="65" y="30"/>
                    <a:pt x="66" y="31"/>
                    <a:pt x="66" y="31"/>
                  </a:cubicBezTo>
                  <a:cubicBezTo>
                    <a:pt x="66" y="32"/>
                    <a:pt x="65" y="32"/>
                    <a:pt x="65" y="32"/>
                  </a:cubicBezTo>
                  <a:cubicBezTo>
                    <a:pt x="48" y="32"/>
                    <a:pt x="48" y="32"/>
                    <a:pt x="48" y="32"/>
                  </a:cubicBezTo>
                  <a:cubicBezTo>
                    <a:pt x="48" y="39"/>
                    <a:pt x="48" y="39"/>
                    <a:pt x="48" y="39"/>
                  </a:cubicBezTo>
                  <a:cubicBezTo>
                    <a:pt x="55" y="39"/>
                    <a:pt x="55" y="39"/>
                    <a:pt x="55" y="39"/>
                  </a:cubicBezTo>
                  <a:cubicBezTo>
                    <a:pt x="55" y="39"/>
                    <a:pt x="56" y="39"/>
                    <a:pt x="56" y="39"/>
                  </a:cubicBezTo>
                  <a:cubicBezTo>
                    <a:pt x="66" y="48"/>
                    <a:pt x="66" y="48"/>
                    <a:pt x="66" y="48"/>
                  </a:cubicBezTo>
                  <a:cubicBezTo>
                    <a:pt x="63" y="41"/>
                    <a:pt x="63" y="41"/>
                    <a:pt x="63" y="41"/>
                  </a:cubicBezTo>
                  <a:cubicBezTo>
                    <a:pt x="63" y="40"/>
                    <a:pt x="63" y="40"/>
                    <a:pt x="63" y="40"/>
                  </a:cubicBezTo>
                  <a:cubicBezTo>
                    <a:pt x="63" y="39"/>
                    <a:pt x="64" y="39"/>
                    <a:pt x="64" y="39"/>
                  </a:cubicBezTo>
                  <a:cubicBezTo>
                    <a:pt x="69" y="39"/>
                    <a:pt x="69" y="39"/>
                    <a:pt x="69" y="39"/>
                  </a:cubicBezTo>
                  <a:cubicBezTo>
                    <a:pt x="71" y="39"/>
                    <a:pt x="72" y="38"/>
                    <a:pt x="72" y="36"/>
                  </a:cubicBezTo>
                  <a:close/>
                  <a:moveTo>
                    <a:pt x="46" y="53"/>
                  </a:moveTo>
                  <a:cubicBezTo>
                    <a:pt x="46" y="23"/>
                    <a:pt x="46" y="23"/>
                    <a:pt x="46" y="23"/>
                  </a:cubicBezTo>
                  <a:cubicBezTo>
                    <a:pt x="46" y="21"/>
                    <a:pt x="45" y="20"/>
                    <a:pt x="43" y="20"/>
                  </a:cubicBezTo>
                  <a:cubicBezTo>
                    <a:pt x="6" y="20"/>
                    <a:pt x="6" y="20"/>
                    <a:pt x="6" y="20"/>
                  </a:cubicBezTo>
                  <a:cubicBezTo>
                    <a:pt x="4" y="20"/>
                    <a:pt x="3" y="21"/>
                    <a:pt x="3" y="23"/>
                  </a:cubicBezTo>
                  <a:cubicBezTo>
                    <a:pt x="3" y="53"/>
                    <a:pt x="3" y="53"/>
                    <a:pt x="3" y="53"/>
                  </a:cubicBezTo>
                  <a:cubicBezTo>
                    <a:pt x="3" y="55"/>
                    <a:pt x="4" y="56"/>
                    <a:pt x="6" y="56"/>
                  </a:cubicBezTo>
                  <a:cubicBezTo>
                    <a:pt x="12" y="56"/>
                    <a:pt x="12" y="56"/>
                    <a:pt x="12" y="56"/>
                  </a:cubicBezTo>
                  <a:cubicBezTo>
                    <a:pt x="12" y="56"/>
                    <a:pt x="12" y="56"/>
                    <a:pt x="12" y="56"/>
                  </a:cubicBezTo>
                  <a:cubicBezTo>
                    <a:pt x="13" y="57"/>
                    <a:pt x="13" y="57"/>
                    <a:pt x="13" y="57"/>
                  </a:cubicBezTo>
                  <a:cubicBezTo>
                    <a:pt x="9" y="65"/>
                    <a:pt x="9" y="65"/>
                    <a:pt x="9" y="65"/>
                  </a:cubicBezTo>
                  <a:cubicBezTo>
                    <a:pt x="20" y="56"/>
                    <a:pt x="20" y="56"/>
                    <a:pt x="20" y="56"/>
                  </a:cubicBezTo>
                  <a:cubicBezTo>
                    <a:pt x="20" y="56"/>
                    <a:pt x="20" y="56"/>
                    <a:pt x="20" y="56"/>
                  </a:cubicBezTo>
                  <a:cubicBezTo>
                    <a:pt x="43" y="56"/>
                    <a:pt x="43" y="56"/>
                    <a:pt x="43" y="56"/>
                  </a:cubicBezTo>
                  <a:cubicBezTo>
                    <a:pt x="45" y="56"/>
                    <a:pt x="46" y="55"/>
                    <a:pt x="46" y="53"/>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22" name="Freeform 37"/>
            <p:cNvSpPr>
              <a:spLocks noEditPoints="1"/>
            </p:cNvSpPr>
            <p:nvPr/>
          </p:nvSpPr>
          <p:spPr bwMode="auto">
            <a:xfrm>
              <a:off x="6816469" y="2448523"/>
              <a:ext cx="191882" cy="191884"/>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4 w 35"/>
                <a:gd name="T21" fmla="*/ 12 h 35"/>
                <a:gd name="T22" fmla="*/ 19 w 35"/>
                <a:gd name="T23" fmla="*/ 18 h 35"/>
                <a:gd name="T24" fmla="*/ 24 w 35"/>
                <a:gd name="T25" fmla="*/ 23 h 35"/>
                <a:gd name="T26" fmla="*/ 24 w 35"/>
                <a:gd name="T27" fmla="*/ 24 h 35"/>
                <a:gd name="T28" fmla="*/ 24 w 35"/>
                <a:gd name="T29" fmla="*/ 25 h 35"/>
                <a:gd name="T30" fmla="*/ 23 w 35"/>
                <a:gd name="T31" fmla="*/ 24 h 35"/>
                <a:gd name="T32" fmla="*/ 18 w 35"/>
                <a:gd name="T33" fmla="*/ 19 h 35"/>
                <a:gd name="T34" fmla="*/ 12 w 35"/>
                <a:gd name="T35" fmla="*/ 24 h 35"/>
                <a:gd name="T36" fmla="*/ 12 w 35"/>
                <a:gd name="T37" fmla="*/ 25 h 35"/>
                <a:gd name="T38" fmla="*/ 11 w 35"/>
                <a:gd name="T39" fmla="*/ 24 h 35"/>
                <a:gd name="T40" fmla="*/ 11 w 35"/>
                <a:gd name="T41" fmla="*/ 23 h 35"/>
                <a:gd name="T42" fmla="*/ 16 w 35"/>
                <a:gd name="T43" fmla="*/ 18 h 35"/>
                <a:gd name="T44" fmla="*/ 11 w 35"/>
                <a:gd name="T45" fmla="*/ 12 h 35"/>
                <a:gd name="T46" fmla="*/ 11 w 35"/>
                <a:gd name="T47" fmla="*/ 11 h 35"/>
                <a:gd name="T48" fmla="*/ 12 w 35"/>
                <a:gd name="T49" fmla="*/ 11 h 35"/>
                <a:gd name="T50" fmla="*/ 18 w 35"/>
                <a:gd name="T51" fmla="*/ 16 h 35"/>
                <a:gd name="T52" fmla="*/ 23 w 35"/>
                <a:gd name="T53" fmla="*/ 11 h 35"/>
                <a:gd name="T54" fmla="*/ 24 w 35"/>
                <a:gd name="T55" fmla="*/ 11 h 35"/>
                <a:gd name="T56" fmla="*/ 24 w 35"/>
                <a:gd name="T5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5">
                  <a:moveTo>
                    <a:pt x="18" y="0"/>
                  </a:moveTo>
                  <a:cubicBezTo>
                    <a:pt x="8" y="0"/>
                    <a:pt x="0" y="8"/>
                    <a:pt x="0" y="18"/>
                  </a:cubicBezTo>
                  <a:cubicBezTo>
                    <a:pt x="0" y="27"/>
                    <a:pt x="8" y="35"/>
                    <a:pt x="18" y="35"/>
                  </a:cubicBezTo>
                  <a:cubicBezTo>
                    <a:pt x="27" y="35"/>
                    <a:pt x="35" y="27"/>
                    <a:pt x="35" y="18"/>
                  </a:cubicBezTo>
                  <a:cubicBezTo>
                    <a:pt x="35" y="8"/>
                    <a:pt x="27"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4" y="12"/>
                  </a:moveTo>
                  <a:cubicBezTo>
                    <a:pt x="19" y="18"/>
                    <a:pt x="19" y="18"/>
                    <a:pt x="19" y="18"/>
                  </a:cubicBezTo>
                  <a:cubicBezTo>
                    <a:pt x="24" y="23"/>
                    <a:pt x="24" y="23"/>
                    <a:pt x="24" y="23"/>
                  </a:cubicBezTo>
                  <a:cubicBezTo>
                    <a:pt x="25" y="23"/>
                    <a:pt x="25" y="24"/>
                    <a:pt x="24" y="24"/>
                  </a:cubicBezTo>
                  <a:cubicBezTo>
                    <a:pt x="24" y="24"/>
                    <a:pt x="24" y="25"/>
                    <a:pt x="24" y="25"/>
                  </a:cubicBezTo>
                  <a:cubicBezTo>
                    <a:pt x="23" y="25"/>
                    <a:pt x="23" y="24"/>
                    <a:pt x="23" y="24"/>
                  </a:cubicBezTo>
                  <a:cubicBezTo>
                    <a:pt x="18" y="19"/>
                    <a:pt x="18" y="19"/>
                    <a:pt x="18" y="19"/>
                  </a:cubicBezTo>
                  <a:cubicBezTo>
                    <a:pt x="12" y="24"/>
                    <a:pt x="12" y="24"/>
                    <a:pt x="12" y="24"/>
                  </a:cubicBezTo>
                  <a:cubicBezTo>
                    <a:pt x="12" y="24"/>
                    <a:pt x="12" y="25"/>
                    <a:pt x="12" y="25"/>
                  </a:cubicBezTo>
                  <a:cubicBezTo>
                    <a:pt x="11" y="25"/>
                    <a:pt x="11" y="24"/>
                    <a:pt x="11" y="24"/>
                  </a:cubicBezTo>
                  <a:cubicBezTo>
                    <a:pt x="11" y="24"/>
                    <a:pt x="11" y="23"/>
                    <a:pt x="11" y="23"/>
                  </a:cubicBezTo>
                  <a:cubicBezTo>
                    <a:pt x="16" y="18"/>
                    <a:pt x="16" y="18"/>
                    <a:pt x="16" y="18"/>
                  </a:cubicBezTo>
                  <a:cubicBezTo>
                    <a:pt x="11" y="12"/>
                    <a:pt x="11" y="12"/>
                    <a:pt x="11" y="12"/>
                  </a:cubicBezTo>
                  <a:cubicBezTo>
                    <a:pt x="11" y="12"/>
                    <a:pt x="11" y="11"/>
                    <a:pt x="11" y="11"/>
                  </a:cubicBezTo>
                  <a:cubicBezTo>
                    <a:pt x="11" y="10"/>
                    <a:pt x="12" y="10"/>
                    <a:pt x="12" y="11"/>
                  </a:cubicBezTo>
                  <a:cubicBezTo>
                    <a:pt x="18" y="16"/>
                    <a:pt x="18" y="16"/>
                    <a:pt x="18" y="16"/>
                  </a:cubicBezTo>
                  <a:cubicBezTo>
                    <a:pt x="23" y="11"/>
                    <a:pt x="23" y="11"/>
                    <a:pt x="23" y="11"/>
                  </a:cubicBezTo>
                  <a:cubicBezTo>
                    <a:pt x="23" y="10"/>
                    <a:pt x="24" y="10"/>
                    <a:pt x="24" y="11"/>
                  </a:cubicBezTo>
                  <a:cubicBezTo>
                    <a:pt x="25" y="11"/>
                    <a:pt x="25" y="12"/>
                    <a:pt x="24" y="12"/>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23" name="Freeform 18"/>
            <p:cNvSpPr>
              <a:spLocks noEditPoints="1"/>
            </p:cNvSpPr>
            <p:nvPr/>
          </p:nvSpPr>
          <p:spPr bwMode="auto">
            <a:xfrm>
              <a:off x="3635511" y="2392623"/>
              <a:ext cx="286836" cy="270722"/>
            </a:xfrm>
            <a:custGeom>
              <a:avLst/>
              <a:gdLst>
                <a:gd name="T0" fmla="*/ 13 w 75"/>
                <a:gd name="T1" fmla="*/ 41 h 71"/>
                <a:gd name="T2" fmla="*/ 13 w 75"/>
                <a:gd name="T3" fmla="*/ 35 h 71"/>
                <a:gd name="T4" fmla="*/ 65 w 75"/>
                <a:gd name="T5" fmla="*/ 12 h 71"/>
                <a:gd name="T6" fmla="*/ 36 w 75"/>
                <a:gd name="T7" fmla="*/ 13 h 71"/>
                <a:gd name="T8" fmla="*/ 65 w 75"/>
                <a:gd name="T9" fmla="*/ 14 h 71"/>
                <a:gd name="T10" fmla="*/ 65 w 75"/>
                <a:gd name="T11" fmla="*/ 12 h 71"/>
                <a:gd name="T12" fmla="*/ 22 w 75"/>
                <a:gd name="T13" fmla="*/ 38 h 71"/>
                <a:gd name="T14" fmla="*/ 27 w 75"/>
                <a:gd name="T15" fmla="*/ 38 h 71"/>
                <a:gd name="T16" fmla="*/ 36 w 75"/>
                <a:gd name="T17" fmla="*/ 35 h 71"/>
                <a:gd name="T18" fmla="*/ 36 w 75"/>
                <a:gd name="T19" fmla="*/ 41 h 71"/>
                <a:gd name="T20" fmla="*/ 36 w 75"/>
                <a:gd name="T21" fmla="*/ 35 h 71"/>
                <a:gd name="T22" fmla="*/ 75 w 75"/>
                <a:gd name="T23" fmla="*/ 36 h 71"/>
                <a:gd name="T24" fmla="*/ 67 w 75"/>
                <a:gd name="T25" fmla="*/ 42 h 71"/>
                <a:gd name="T26" fmla="*/ 71 w 75"/>
                <a:gd name="T27" fmla="*/ 52 h 71"/>
                <a:gd name="T28" fmla="*/ 67 w 75"/>
                <a:gd name="T29" fmla="*/ 53 h 71"/>
                <a:gd name="T30" fmla="*/ 49 w 75"/>
                <a:gd name="T31" fmla="*/ 42 h 71"/>
                <a:gd name="T32" fmla="*/ 43 w 75"/>
                <a:gd name="T33" fmla="*/ 59 h 71"/>
                <a:gd name="T34" fmla="*/ 8 w 75"/>
                <a:gd name="T35" fmla="*/ 70 h 71"/>
                <a:gd name="T36" fmla="*/ 6 w 75"/>
                <a:gd name="T37" fmla="*/ 70 h 71"/>
                <a:gd name="T38" fmla="*/ 9 w 75"/>
                <a:gd name="T39" fmla="*/ 59 h 71"/>
                <a:gd name="T40" fmla="*/ 0 w 75"/>
                <a:gd name="T41" fmla="*/ 53 h 71"/>
                <a:gd name="T42" fmla="*/ 6 w 75"/>
                <a:gd name="T43" fmla="*/ 17 h 71"/>
                <a:gd name="T44" fmla="*/ 26 w 75"/>
                <a:gd name="T45" fmla="*/ 6 h 71"/>
                <a:gd name="T46" fmla="*/ 69 w 75"/>
                <a:gd name="T47" fmla="*/ 0 h 71"/>
                <a:gd name="T48" fmla="*/ 72 w 75"/>
                <a:gd name="T49" fmla="*/ 36 h 71"/>
                <a:gd name="T50" fmla="*/ 69 w 75"/>
                <a:gd name="T51" fmla="*/ 3 h 71"/>
                <a:gd name="T52" fmla="*/ 29 w 75"/>
                <a:gd name="T53" fmla="*/ 6 h 71"/>
                <a:gd name="T54" fmla="*/ 43 w 75"/>
                <a:gd name="T55" fmla="*/ 18 h 71"/>
                <a:gd name="T56" fmla="*/ 48 w 75"/>
                <a:gd name="T57" fmla="*/ 21 h 71"/>
                <a:gd name="T58" fmla="*/ 66 w 75"/>
                <a:gd name="T59" fmla="*/ 22 h 71"/>
                <a:gd name="T60" fmla="*/ 48 w 75"/>
                <a:gd name="T61" fmla="*/ 23 h 71"/>
                <a:gd name="T62" fmla="*/ 65 w 75"/>
                <a:gd name="T63" fmla="*/ 30 h 71"/>
                <a:gd name="T64" fmla="*/ 65 w 75"/>
                <a:gd name="T65" fmla="*/ 32 h 71"/>
                <a:gd name="T66" fmla="*/ 48 w 75"/>
                <a:gd name="T67" fmla="*/ 39 h 71"/>
                <a:gd name="T68" fmla="*/ 56 w 75"/>
                <a:gd name="T69" fmla="*/ 39 h 71"/>
                <a:gd name="T70" fmla="*/ 63 w 75"/>
                <a:gd name="T71" fmla="*/ 41 h 71"/>
                <a:gd name="T72" fmla="*/ 64 w 75"/>
                <a:gd name="T73" fmla="*/ 39 h 71"/>
                <a:gd name="T74" fmla="*/ 72 w 75"/>
                <a:gd name="T75" fmla="*/ 36 h 71"/>
                <a:gd name="T76" fmla="*/ 46 w 75"/>
                <a:gd name="T77" fmla="*/ 23 h 71"/>
                <a:gd name="T78" fmla="*/ 6 w 75"/>
                <a:gd name="T79" fmla="*/ 20 h 71"/>
                <a:gd name="T80" fmla="*/ 3 w 75"/>
                <a:gd name="T81" fmla="*/ 53 h 71"/>
                <a:gd name="T82" fmla="*/ 12 w 75"/>
                <a:gd name="T83" fmla="*/ 56 h 71"/>
                <a:gd name="T84" fmla="*/ 13 w 75"/>
                <a:gd name="T85" fmla="*/ 57 h 71"/>
                <a:gd name="T86" fmla="*/ 20 w 75"/>
                <a:gd name="T87" fmla="*/ 56 h 71"/>
                <a:gd name="T88" fmla="*/ 43 w 75"/>
                <a:gd name="T89"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71">
                  <a:moveTo>
                    <a:pt x="16" y="38"/>
                  </a:moveTo>
                  <a:cubicBezTo>
                    <a:pt x="16" y="40"/>
                    <a:pt x="15" y="41"/>
                    <a:pt x="13" y="41"/>
                  </a:cubicBezTo>
                  <a:cubicBezTo>
                    <a:pt x="12" y="41"/>
                    <a:pt x="10" y="40"/>
                    <a:pt x="10" y="38"/>
                  </a:cubicBezTo>
                  <a:cubicBezTo>
                    <a:pt x="10" y="37"/>
                    <a:pt x="12" y="35"/>
                    <a:pt x="13" y="35"/>
                  </a:cubicBezTo>
                  <a:cubicBezTo>
                    <a:pt x="15" y="35"/>
                    <a:pt x="16" y="37"/>
                    <a:pt x="16" y="38"/>
                  </a:cubicBezTo>
                  <a:close/>
                  <a:moveTo>
                    <a:pt x="65" y="12"/>
                  </a:moveTo>
                  <a:cubicBezTo>
                    <a:pt x="37" y="12"/>
                    <a:pt x="37" y="12"/>
                    <a:pt x="37" y="12"/>
                  </a:cubicBezTo>
                  <a:cubicBezTo>
                    <a:pt x="36" y="12"/>
                    <a:pt x="36" y="12"/>
                    <a:pt x="36" y="13"/>
                  </a:cubicBezTo>
                  <a:cubicBezTo>
                    <a:pt x="36" y="14"/>
                    <a:pt x="36" y="14"/>
                    <a:pt x="37" y="14"/>
                  </a:cubicBezTo>
                  <a:cubicBezTo>
                    <a:pt x="65" y="14"/>
                    <a:pt x="65" y="14"/>
                    <a:pt x="65" y="14"/>
                  </a:cubicBezTo>
                  <a:cubicBezTo>
                    <a:pt x="65" y="14"/>
                    <a:pt x="66" y="14"/>
                    <a:pt x="66" y="13"/>
                  </a:cubicBezTo>
                  <a:cubicBezTo>
                    <a:pt x="66" y="12"/>
                    <a:pt x="65" y="12"/>
                    <a:pt x="65" y="12"/>
                  </a:cubicBezTo>
                  <a:close/>
                  <a:moveTo>
                    <a:pt x="24" y="35"/>
                  </a:moveTo>
                  <a:cubicBezTo>
                    <a:pt x="23" y="35"/>
                    <a:pt x="22" y="37"/>
                    <a:pt x="22" y="38"/>
                  </a:cubicBezTo>
                  <a:cubicBezTo>
                    <a:pt x="22" y="40"/>
                    <a:pt x="23" y="41"/>
                    <a:pt x="24" y="41"/>
                  </a:cubicBezTo>
                  <a:cubicBezTo>
                    <a:pt x="26" y="41"/>
                    <a:pt x="27" y="40"/>
                    <a:pt x="27" y="38"/>
                  </a:cubicBezTo>
                  <a:cubicBezTo>
                    <a:pt x="27" y="37"/>
                    <a:pt x="26" y="35"/>
                    <a:pt x="24" y="35"/>
                  </a:cubicBezTo>
                  <a:close/>
                  <a:moveTo>
                    <a:pt x="36" y="35"/>
                  </a:moveTo>
                  <a:cubicBezTo>
                    <a:pt x="34" y="35"/>
                    <a:pt x="33" y="37"/>
                    <a:pt x="33" y="38"/>
                  </a:cubicBezTo>
                  <a:cubicBezTo>
                    <a:pt x="33" y="40"/>
                    <a:pt x="34" y="41"/>
                    <a:pt x="36" y="41"/>
                  </a:cubicBezTo>
                  <a:cubicBezTo>
                    <a:pt x="37" y="41"/>
                    <a:pt x="39" y="40"/>
                    <a:pt x="39" y="38"/>
                  </a:cubicBezTo>
                  <a:cubicBezTo>
                    <a:pt x="39" y="37"/>
                    <a:pt x="37" y="35"/>
                    <a:pt x="36" y="35"/>
                  </a:cubicBezTo>
                  <a:close/>
                  <a:moveTo>
                    <a:pt x="75" y="6"/>
                  </a:moveTo>
                  <a:cubicBezTo>
                    <a:pt x="75" y="36"/>
                    <a:pt x="75" y="36"/>
                    <a:pt x="75" y="36"/>
                  </a:cubicBezTo>
                  <a:cubicBezTo>
                    <a:pt x="75" y="40"/>
                    <a:pt x="73" y="42"/>
                    <a:pt x="69" y="42"/>
                  </a:cubicBezTo>
                  <a:cubicBezTo>
                    <a:pt x="67" y="42"/>
                    <a:pt x="67" y="42"/>
                    <a:pt x="67" y="42"/>
                  </a:cubicBezTo>
                  <a:cubicBezTo>
                    <a:pt x="70" y="51"/>
                    <a:pt x="70" y="51"/>
                    <a:pt x="70" y="51"/>
                  </a:cubicBezTo>
                  <a:cubicBezTo>
                    <a:pt x="70" y="51"/>
                    <a:pt x="71" y="52"/>
                    <a:pt x="71" y="52"/>
                  </a:cubicBezTo>
                  <a:cubicBezTo>
                    <a:pt x="71" y="53"/>
                    <a:pt x="70" y="54"/>
                    <a:pt x="69" y="54"/>
                  </a:cubicBezTo>
                  <a:cubicBezTo>
                    <a:pt x="68" y="54"/>
                    <a:pt x="68" y="54"/>
                    <a:pt x="67" y="53"/>
                  </a:cubicBezTo>
                  <a:cubicBezTo>
                    <a:pt x="54" y="42"/>
                    <a:pt x="54" y="42"/>
                    <a:pt x="54" y="42"/>
                  </a:cubicBezTo>
                  <a:cubicBezTo>
                    <a:pt x="49" y="42"/>
                    <a:pt x="49" y="42"/>
                    <a:pt x="49" y="42"/>
                  </a:cubicBezTo>
                  <a:cubicBezTo>
                    <a:pt x="49" y="53"/>
                    <a:pt x="49" y="53"/>
                    <a:pt x="49" y="53"/>
                  </a:cubicBezTo>
                  <a:cubicBezTo>
                    <a:pt x="49" y="56"/>
                    <a:pt x="46" y="59"/>
                    <a:pt x="43" y="59"/>
                  </a:cubicBezTo>
                  <a:cubicBezTo>
                    <a:pt x="21" y="59"/>
                    <a:pt x="21" y="59"/>
                    <a:pt x="21" y="59"/>
                  </a:cubicBezTo>
                  <a:cubicBezTo>
                    <a:pt x="8" y="70"/>
                    <a:pt x="8" y="70"/>
                    <a:pt x="8" y="70"/>
                  </a:cubicBezTo>
                  <a:cubicBezTo>
                    <a:pt x="8" y="70"/>
                    <a:pt x="7" y="71"/>
                    <a:pt x="7" y="71"/>
                  </a:cubicBezTo>
                  <a:cubicBezTo>
                    <a:pt x="7" y="71"/>
                    <a:pt x="6" y="71"/>
                    <a:pt x="6" y="70"/>
                  </a:cubicBezTo>
                  <a:cubicBezTo>
                    <a:pt x="5" y="70"/>
                    <a:pt x="5" y="69"/>
                    <a:pt x="5" y="68"/>
                  </a:cubicBezTo>
                  <a:cubicBezTo>
                    <a:pt x="9" y="59"/>
                    <a:pt x="9" y="59"/>
                    <a:pt x="9" y="59"/>
                  </a:cubicBezTo>
                  <a:cubicBezTo>
                    <a:pt x="6" y="59"/>
                    <a:pt x="6" y="59"/>
                    <a:pt x="6" y="59"/>
                  </a:cubicBezTo>
                  <a:cubicBezTo>
                    <a:pt x="3" y="59"/>
                    <a:pt x="0" y="56"/>
                    <a:pt x="0" y="53"/>
                  </a:cubicBezTo>
                  <a:cubicBezTo>
                    <a:pt x="0" y="23"/>
                    <a:pt x="0" y="23"/>
                    <a:pt x="0" y="23"/>
                  </a:cubicBezTo>
                  <a:cubicBezTo>
                    <a:pt x="0" y="19"/>
                    <a:pt x="3" y="17"/>
                    <a:pt x="6" y="17"/>
                  </a:cubicBezTo>
                  <a:cubicBezTo>
                    <a:pt x="26" y="17"/>
                    <a:pt x="26" y="17"/>
                    <a:pt x="26" y="17"/>
                  </a:cubicBezTo>
                  <a:cubicBezTo>
                    <a:pt x="26" y="6"/>
                    <a:pt x="26" y="6"/>
                    <a:pt x="26" y="6"/>
                  </a:cubicBezTo>
                  <a:cubicBezTo>
                    <a:pt x="26" y="3"/>
                    <a:pt x="29" y="0"/>
                    <a:pt x="32" y="0"/>
                  </a:cubicBezTo>
                  <a:cubicBezTo>
                    <a:pt x="69" y="0"/>
                    <a:pt x="69" y="0"/>
                    <a:pt x="69" y="0"/>
                  </a:cubicBezTo>
                  <a:cubicBezTo>
                    <a:pt x="73" y="0"/>
                    <a:pt x="75" y="3"/>
                    <a:pt x="75" y="6"/>
                  </a:cubicBezTo>
                  <a:close/>
                  <a:moveTo>
                    <a:pt x="72" y="36"/>
                  </a:moveTo>
                  <a:cubicBezTo>
                    <a:pt x="72" y="6"/>
                    <a:pt x="72" y="6"/>
                    <a:pt x="72" y="6"/>
                  </a:cubicBezTo>
                  <a:cubicBezTo>
                    <a:pt x="72" y="4"/>
                    <a:pt x="71" y="3"/>
                    <a:pt x="69" y="3"/>
                  </a:cubicBezTo>
                  <a:cubicBezTo>
                    <a:pt x="32" y="3"/>
                    <a:pt x="32" y="3"/>
                    <a:pt x="32" y="3"/>
                  </a:cubicBezTo>
                  <a:cubicBezTo>
                    <a:pt x="31" y="3"/>
                    <a:pt x="29" y="4"/>
                    <a:pt x="29" y="6"/>
                  </a:cubicBezTo>
                  <a:cubicBezTo>
                    <a:pt x="29" y="18"/>
                    <a:pt x="29" y="18"/>
                    <a:pt x="29" y="18"/>
                  </a:cubicBezTo>
                  <a:cubicBezTo>
                    <a:pt x="43" y="18"/>
                    <a:pt x="43" y="18"/>
                    <a:pt x="43" y="18"/>
                  </a:cubicBezTo>
                  <a:cubicBezTo>
                    <a:pt x="46" y="18"/>
                    <a:pt x="48" y="20"/>
                    <a:pt x="48" y="23"/>
                  </a:cubicBezTo>
                  <a:cubicBezTo>
                    <a:pt x="48" y="22"/>
                    <a:pt x="48" y="22"/>
                    <a:pt x="48" y="21"/>
                  </a:cubicBezTo>
                  <a:cubicBezTo>
                    <a:pt x="65" y="21"/>
                    <a:pt x="65" y="21"/>
                    <a:pt x="65" y="21"/>
                  </a:cubicBezTo>
                  <a:cubicBezTo>
                    <a:pt x="65" y="21"/>
                    <a:pt x="66" y="22"/>
                    <a:pt x="66" y="22"/>
                  </a:cubicBezTo>
                  <a:cubicBezTo>
                    <a:pt x="66" y="23"/>
                    <a:pt x="65" y="23"/>
                    <a:pt x="65" y="23"/>
                  </a:cubicBezTo>
                  <a:cubicBezTo>
                    <a:pt x="48" y="23"/>
                    <a:pt x="48" y="23"/>
                    <a:pt x="48" y="23"/>
                  </a:cubicBezTo>
                  <a:cubicBezTo>
                    <a:pt x="48" y="30"/>
                    <a:pt x="48" y="30"/>
                    <a:pt x="48" y="30"/>
                  </a:cubicBezTo>
                  <a:cubicBezTo>
                    <a:pt x="65" y="30"/>
                    <a:pt x="65" y="30"/>
                    <a:pt x="65" y="30"/>
                  </a:cubicBezTo>
                  <a:cubicBezTo>
                    <a:pt x="65" y="30"/>
                    <a:pt x="66" y="31"/>
                    <a:pt x="66" y="31"/>
                  </a:cubicBezTo>
                  <a:cubicBezTo>
                    <a:pt x="66" y="32"/>
                    <a:pt x="65" y="32"/>
                    <a:pt x="65" y="32"/>
                  </a:cubicBezTo>
                  <a:cubicBezTo>
                    <a:pt x="48" y="32"/>
                    <a:pt x="48" y="32"/>
                    <a:pt x="48" y="32"/>
                  </a:cubicBezTo>
                  <a:cubicBezTo>
                    <a:pt x="48" y="39"/>
                    <a:pt x="48" y="39"/>
                    <a:pt x="48" y="39"/>
                  </a:cubicBezTo>
                  <a:cubicBezTo>
                    <a:pt x="55" y="39"/>
                    <a:pt x="55" y="39"/>
                    <a:pt x="55" y="39"/>
                  </a:cubicBezTo>
                  <a:cubicBezTo>
                    <a:pt x="55" y="39"/>
                    <a:pt x="56" y="39"/>
                    <a:pt x="56" y="39"/>
                  </a:cubicBezTo>
                  <a:cubicBezTo>
                    <a:pt x="66" y="48"/>
                    <a:pt x="66" y="48"/>
                    <a:pt x="66" y="48"/>
                  </a:cubicBezTo>
                  <a:cubicBezTo>
                    <a:pt x="63" y="41"/>
                    <a:pt x="63" y="41"/>
                    <a:pt x="63" y="41"/>
                  </a:cubicBezTo>
                  <a:cubicBezTo>
                    <a:pt x="63" y="40"/>
                    <a:pt x="63" y="40"/>
                    <a:pt x="63" y="40"/>
                  </a:cubicBezTo>
                  <a:cubicBezTo>
                    <a:pt x="63" y="39"/>
                    <a:pt x="64" y="39"/>
                    <a:pt x="64" y="39"/>
                  </a:cubicBezTo>
                  <a:cubicBezTo>
                    <a:pt x="69" y="39"/>
                    <a:pt x="69" y="39"/>
                    <a:pt x="69" y="39"/>
                  </a:cubicBezTo>
                  <a:cubicBezTo>
                    <a:pt x="71" y="39"/>
                    <a:pt x="72" y="38"/>
                    <a:pt x="72" y="36"/>
                  </a:cubicBezTo>
                  <a:close/>
                  <a:moveTo>
                    <a:pt x="46" y="53"/>
                  </a:moveTo>
                  <a:cubicBezTo>
                    <a:pt x="46" y="23"/>
                    <a:pt x="46" y="23"/>
                    <a:pt x="46" y="23"/>
                  </a:cubicBezTo>
                  <a:cubicBezTo>
                    <a:pt x="46" y="21"/>
                    <a:pt x="45" y="20"/>
                    <a:pt x="43" y="20"/>
                  </a:cubicBezTo>
                  <a:cubicBezTo>
                    <a:pt x="6" y="20"/>
                    <a:pt x="6" y="20"/>
                    <a:pt x="6" y="20"/>
                  </a:cubicBezTo>
                  <a:cubicBezTo>
                    <a:pt x="4" y="20"/>
                    <a:pt x="3" y="21"/>
                    <a:pt x="3" y="23"/>
                  </a:cubicBezTo>
                  <a:cubicBezTo>
                    <a:pt x="3" y="53"/>
                    <a:pt x="3" y="53"/>
                    <a:pt x="3" y="53"/>
                  </a:cubicBezTo>
                  <a:cubicBezTo>
                    <a:pt x="3" y="55"/>
                    <a:pt x="4" y="56"/>
                    <a:pt x="6" y="56"/>
                  </a:cubicBezTo>
                  <a:cubicBezTo>
                    <a:pt x="12" y="56"/>
                    <a:pt x="12" y="56"/>
                    <a:pt x="12" y="56"/>
                  </a:cubicBezTo>
                  <a:cubicBezTo>
                    <a:pt x="12" y="56"/>
                    <a:pt x="12" y="56"/>
                    <a:pt x="12" y="56"/>
                  </a:cubicBezTo>
                  <a:cubicBezTo>
                    <a:pt x="13" y="57"/>
                    <a:pt x="13" y="57"/>
                    <a:pt x="13" y="57"/>
                  </a:cubicBezTo>
                  <a:cubicBezTo>
                    <a:pt x="9" y="65"/>
                    <a:pt x="9" y="65"/>
                    <a:pt x="9" y="65"/>
                  </a:cubicBezTo>
                  <a:cubicBezTo>
                    <a:pt x="20" y="56"/>
                    <a:pt x="20" y="56"/>
                    <a:pt x="20" y="56"/>
                  </a:cubicBezTo>
                  <a:cubicBezTo>
                    <a:pt x="20" y="56"/>
                    <a:pt x="20" y="56"/>
                    <a:pt x="20" y="56"/>
                  </a:cubicBezTo>
                  <a:cubicBezTo>
                    <a:pt x="43" y="56"/>
                    <a:pt x="43" y="56"/>
                    <a:pt x="43" y="56"/>
                  </a:cubicBezTo>
                  <a:cubicBezTo>
                    <a:pt x="45" y="56"/>
                    <a:pt x="46" y="55"/>
                    <a:pt x="46" y="53"/>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24" name="Freeform 10"/>
            <p:cNvSpPr>
              <a:spLocks noEditPoints="1"/>
            </p:cNvSpPr>
            <p:nvPr/>
          </p:nvSpPr>
          <p:spPr bwMode="auto">
            <a:xfrm>
              <a:off x="6243387" y="2708024"/>
              <a:ext cx="310690" cy="310690"/>
            </a:xfrm>
            <a:custGeom>
              <a:avLst/>
              <a:gdLst>
                <a:gd name="T0" fmla="*/ 0 w 66"/>
                <a:gd name="T1" fmla="*/ 33 h 66"/>
                <a:gd name="T2" fmla="*/ 66 w 66"/>
                <a:gd name="T3" fmla="*/ 33 h 66"/>
                <a:gd name="T4" fmla="*/ 50 w 66"/>
                <a:gd name="T5" fmla="*/ 32 h 66"/>
                <a:gd name="T6" fmla="*/ 63 w 66"/>
                <a:gd name="T7" fmla="*/ 32 h 66"/>
                <a:gd name="T8" fmla="*/ 48 w 66"/>
                <a:gd name="T9" fmla="*/ 32 h 66"/>
                <a:gd name="T10" fmla="*/ 34 w 66"/>
                <a:gd name="T11" fmla="*/ 18 h 66"/>
                <a:gd name="T12" fmla="*/ 48 w 66"/>
                <a:gd name="T13" fmla="*/ 32 h 66"/>
                <a:gd name="T14" fmla="*/ 34 w 66"/>
                <a:gd name="T15" fmla="*/ 3 h 66"/>
                <a:gd name="T16" fmla="*/ 34 w 66"/>
                <a:gd name="T17" fmla="*/ 16 h 66"/>
                <a:gd name="T18" fmla="*/ 20 w 66"/>
                <a:gd name="T19" fmla="*/ 18 h 66"/>
                <a:gd name="T20" fmla="*/ 32 w 66"/>
                <a:gd name="T21" fmla="*/ 16 h 66"/>
                <a:gd name="T22" fmla="*/ 32 w 66"/>
                <a:gd name="T23" fmla="*/ 32 h 66"/>
                <a:gd name="T24" fmla="*/ 19 w 66"/>
                <a:gd name="T25" fmla="*/ 20 h 66"/>
                <a:gd name="T26" fmla="*/ 16 w 66"/>
                <a:gd name="T27" fmla="*/ 32 h 66"/>
                <a:gd name="T28" fmla="*/ 17 w 66"/>
                <a:gd name="T29" fmla="*/ 21 h 66"/>
                <a:gd name="T30" fmla="*/ 16 w 66"/>
                <a:gd name="T31" fmla="*/ 34 h 66"/>
                <a:gd name="T32" fmla="*/ 3 w 66"/>
                <a:gd name="T33" fmla="*/ 34 h 66"/>
                <a:gd name="T34" fmla="*/ 18 w 66"/>
                <a:gd name="T35" fmla="*/ 34 h 66"/>
                <a:gd name="T36" fmla="*/ 32 w 66"/>
                <a:gd name="T37" fmla="*/ 48 h 66"/>
                <a:gd name="T38" fmla="*/ 18 w 66"/>
                <a:gd name="T39" fmla="*/ 34 h 66"/>
                <a:gd name="T40" fmla="*/ 32 w 66"/>
                <a:gd name="T41" fmla="*/ 63 h 66"/>
                <a:gd name="T42" fmla="*/ 32 w 66"/>
                <a:gd name="T43" fmla="*/ 50 h 66"/>
                <a:gd name="T44" fmla="*/ 46 w 66"/>
                <a:gd name="T45" fmla="*/ 49 h 66"/>
                <a:gd name="T46" fmla="*/ 34 w 66"/>
                <a:gd name="T47" fmla="*/ 50 h 66"/>
                <a:gd name="T48" fmla="*/ 34 w 66"/>
                <a:gd name="T49" fmla="*/ 34 h 66"/>
                <a:gd name="T50" fmla="*/ 46 w 66"/>
                <a:gd name="T51" fmla="*/ 47 h 66"/>
                <a:gd name="T52" fmla="*/ 50 w 66"/>
                <a:gd name="T53" fmla="*/ 34 h 66"/>
                <a:gd name="T54" fmla="*/ 48 w 66"/>
                <a:gd name="T55" fmla="*/ 46 h 66"/>
                <a:gd name="T56" fmla="*/ 48 w 66"/>
                <a:gd name="T57" fmla="*/ 18 h 66"/>
                <a:gd name="T58" fmla="*/ 62 w 66"/>
                <a:gd name="T59" fmla="*/ 26 h 66"/>
                <a:gd name="T60" fmla="*/ 18 w 66"/>
                <a:gd name="T61" fmla="*/ 18 h 66"/>
                <a:gd name="T62" fmla="*/ 26 w 66"/>
                <a:gd name="T63" fmla="*/ 4 h 66"/>
                <a:gd name="T64" fmla="*/ 18 w 66"/>
                <a:gd name="T65" fmla="*/ 48 h 66"/>
                <a:gd name="T66" fmla="*/ 4 w 66"/>
                <a:gd name="T67" fmla="*/ 40 h 66"/>
                <a:gd name="T68" fmla="*/ 48 w 66"/>
                <a:gd name="T69" fmla="*/ 48 h 66"/>
                <a:gd name="T70" fmla="*/ 40 w 66"/>
                <a:gd name="T71"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66">
                  <a:moveTo>
                    <a:pt x="33" y="0"/>
                  </a:moveTo>
                  <a:cubicBezTo>
                    <a:pt x="15" y="0"/>
                    <a:pt x="0" y="15"/>
                    <a:pt x="0" y="33"/>
                  </a:cubicBezTo>
                  <a:cubicBezTo>
                    <a:pt x="0" y="51"/>
                    <a:pt x="15" y="66"/>
                    <a:pt x="33" y="66"/>
                  </a:cubicBezTo>
                  <a:cubicBezTo>
                    <a:pt x="51" y="66"/>
                    <a:pt x="66" y="51"/>
                    <a:pt x="66" y="33"/>
                  </a:cubicBezTo>
                  <a:cubicBezTo>
                    <a:pt x="66" y="15"/>
                    <a:pt x="51" y="0"/>
                    <a:pt x="33" y="0"/>
                  </a:cubicBezTo>
                  <a:close/>
                  <a:moveTo>
                    <a:pt x="50" y="32"/>
                  </a:moveTo>
                  <a:cubicBezTo>
                    <a:pt x="50" y="28"/>
                    <a:pt x="49" y="24"/>
                    <a:pt x="48" y="21"/>
                  </a:cubicBezTo>
                  <a:cubicBezTo>
                    <a:pt x="56" y="23"/>
                    <a:pt x="62" y="27"/>
                    <a:pt x="63" y="32"/>
                  </a:cubicBezTo>
                  <a:lnTo>
                    <a:pt x="50" y="32"/>
                  </a:lnTo>
                  <a:close/>
                  <a:moveTo>
                    <a:pt x="48" y="32"/>
                  </a:moveTo>
                  <a:cubicBezTo>
                    <a:pt x="34" y="32"/>
                    <a:pt x="34" y="32"/>
                    <a:pt x="34" y="32"/>
                  </a:cubicBezTo>
                  <a:cubicBezTo>
                    <a:pt x="34" y="18"/>
                    <a:pt x="34" y="18"/>
                    <a:pt x="34" y="18"/>
                  </a:cubicBezTo>
                  <a:cubicBezTo>
                    <a:pt x="38" y="18"/>
                    <a:pt x="42" y="19"/>
                    <a:pt x="46" y="20"/>
                  </a:cubicBezTo>
                  <a:cubicBezTo>
                    <a:pt x="47" y="24"/>
                    <a:pt x="48" y="28"/>
                    <a:pt x="48" y="32"/>
                  </a:cubicBezTo>
                  <a:close/>
                  <a:moveTo>
                    <a:pt x="34" y="16"/>
                  </a:moveTo>
                  <a:cubicBezTo>
                    <a:pt x="34" y="3"/>
                    <a:pt x="34" y="3"/>
                    <a:pt x="34" y="3"/>
                  </a:cubicBezTo>
                  <a:cubicBezTo>
                    <a:pt x="39" y="4"/>
                    <a:pt x="43" y="10"/>
                    <a:pt x="46" y="18"/>
                  </a:cubicBezTo>
                  <a:cubicBezTo>
                    <a:pt x="42" y="17"/>
                    <a:pt x="38" y="16"/>
                    <a:pt x="34" y="16"/>
                  </a:cubicBezTo>
                  <a:close/>
                  <a:moveTo>
                    <a:pt x="32" y="16"/>
                  </a:moveTo>
                  <a:cubicBezTo>
                    <a:pt x="28" y="16"/>
                    <a:pt x="24" y="17"/>
                    <a:pt x="20" y="18"/>
                  </a:cubicBezTo>
                  <a:cubicBezTo>
                    <a:pt x="22" y="10"/>
                    <a:pt x="27" y="4"/>
                    <a:pt x="32" y="3"/>
                  </a:cubicBezTo>
                  <a:lnTo>
                    <a:pt x="32" y="16"/>
                  </a:lnTo>
                  <a:close/>
                  <a:moveTo>
                    <a:pt x="32" y="18"/>
                  </a:moveTo>
                  <a:cubicBezTo>
                    <a:pt x="32" y="32"/>
                    <a:pt x="32" y="32"/>
                    <a:pt x="32" y="32"/>
                  </a:cubicBezTo>
                  <a:cubicBezTo>
                    <a:pt x="18" y="32"/>
                    <a:pt x="18" y="32"/>
                    <a:pt x="18" y="32"/>
                  </a:cubicBezTo>
                  <a:cubicBezTo>
                    <a:pt x="18" y="28"/>
                    <a:pt x="18" y="24"/>
                    <a:pt x="19" y="20"/>
                  </a:cubicBezTo>
                  <a:cubicBezTo>
                    <a:pt x="23" y="19"/>
                    <a:pt x="27" y="18"/>
                    <a:pt x="32" y="18"/>
                  </a:cubicBezTo>
                  <a:close/>
                  <a:moveTo>
                    <a:pt x="16" y="32"/>
                  </a:moveTo>
                  <a:cubicBezTo>
                    <a:pt x="3" y="32"/>
                    <a:pt x="3" y="32"/>
                    <a:pt x="3" y="32"/>
                  </a:cubicBezTo>
                  <a:cubicBezTo>
                    <a:pt x="4" y="27"/>
                    <a:pt x="9" y="23"/>
                    <a:pt x="17" y="21"/>
                  </a:cubicBezTo>
                  <a:cubicBezTo>
                    <a:pt x="16" y="24"/>
                    <a:pt x="16" y="28"/>
                    <a:pt x="16" y="32"/>
                  </a:cubicBezTo>
                  <a:close/>
                  <a:moveTo>
                    <a:pt x="16" y="34"/>
                  </a:moveTo>
                  <a:cubicBezTo>
                    <a:pt x="16" y="38"/>
                    <a:pt x="16" y="42"/>
                    <a:pt x="17" y="46"/>
                  </a:cubicBezTo>
                  <a:cubicBezTo>
                    <a:pt x="9" y="44"/>
                    <a:pt x="4" y="39"/>
                    <a:pt x="3" y="34"/>
                  </a:cubicBezTo>
                  <a:lnTo>
                    <a:pt x="16" y="34"/>
                  </a:lnTo>
                  <a:close/>
                  <a:moveTo>
                    <a:pt x="18" y="34"/>
                  </a:moveTo>
                  <a:cubicBezTo>
                    <a:pt x="32" y="34"/>
                    <a:pt x="32" y="34"/>
                    <a:pt x="32" y="34"/>
                  </a:cubicBezTo>
                  <a:cubicBezTo>
                    <a:pt x="32" y="48"/>
                    <a:pt x="32" y="48"/>
                    <a:pt x="32" y="48"/>
                  </a:cubicBezTo>
                  <a:cubicBezTo>
                    <a:pt x="27" y="48"/>
                    <a:pt x="23" y="48"/>
                    <a:pt x="19" y="47"/>
                  </a:cubicBezTo>
                  <a:cubicBezTo>
                    <a:pt x="18" y="43"/>
                    <a:pt x="18" y="39"/>
                    <a:pt x="18" y="34"/>
                  </a:cubicBezTo>
                  <a:close/>
                  <a:moveTo>
                    <a:pt x="32" y="50"/>
                  </a:moveTo>
                  <a:cubicBezTo>
                    <a:pt x="32" y="63"/>
                    <a:pt x="32" y="63"/>
                    <a:pt x="32" y="63"/>
                  </a:cubicBezTo>
                  <a:cubicBezTo>
                    <a:pt x="27" y="62"/>
                    <a:pt x="22" y="57"/>
                    <a:pt x="20" y="49"/>
                  </a:cubicBezTo>
                  <a:cubicBezTo>
                    <a:pt x="24" y="50"/>
                    <a:pt x="28" y="50"/>
                    <a:pt x="32" y="50"/>
                  </a:cubicBezTo>
                  <a:close/>
                  <a:moveTo>
                    <a:pt x="34" y="50"/>
                  </a:moveTo>
                  <a:cubicBezTo>
                    <a:pt x="38" y="50"/>
                    <a:pt x="42" y="50"/>
                    <a:pt x="46" y="49"/>
                  </a:cubicBezTo>
                  <a:cubicBezTo>
                    <a:pt x="43" y="57"/>
                    <a:pt x="39" y="62"/>
                    <a:pt x="34" y="63"/>
                  </a:cubicBezTo>
                  <a:lnTo>
                    <a:pt x="34" y="50"/>
                  </a:lnTo>
                  <a:close/>
                  <a:moveTo>
                    <a:pt x="34" y="48"/>
                  </a:moveTo>
                  <a:cubicBezTo>
                    <a:pt x="34" y="34"/>
                    <a:pt x="34" y="34"/>
                    <a:pt x="34" y="34"/>
                  </a:cubicBezTo>
                  <a:cubicBezTo>
                    <a:pt x="48" y="34"/>
                    <a:pt x="48" y="34"/>
                    <a:pt x="48" y="34"/>
                  </a:cubicBezTo>
                  <a:cubicBezTo>
                    <a:pt x="48" y="39"/>
                    <a:pt x="47" y="43"/>
                    <a:pt x="46" y="47"/>
                  </a:cubicBezTo>
                  <a:cubicBezTo>
                    <a:pt x="42" y="48"/>
                    <a:pt x="38" y="48"/>
                    <a:pt x="34" y="48"/>
                  </a:cubicBezTo>
                  <a:close/>
                  <a:moveTo>
                    <a:pt x="50" y="34"/>
                  </a:moveTo>
                  <a:cubicBezTo>
                    <a:pt x="63" y="34"/>
                    <a:pt x="63" y="34"/>
                    <a:pt x="63" y="34"/>
                  </a:cubicBezTo>
                  <a:cubicBezTo>
                    <a:pt x="62" y="39"/>
                    <a:pt x="56" y="44"/>
                    <a:pt x="48" y="46"/>
                  </a:cubicBezTo>
                  <a:cubicBezTo>
                    <a:pt x="49" y="42"/>
                    <a:pt x="50" y="38"/>
                    <a:pt x="50" y="34"/>
                  </a:cubicBezTo>
                  <a:close/>
                  <a:moveTo>
                    <a:pt x="48" y="18"/>
                  </a:moveTo>
                  <a:cubicBezTo>
                    <a:pt x="46" y="12"/>
                    <a:pt x="43" y="7"/>
                    <a:pt x="40" y="4"/>
                  </a:cubicBezTo>
                  <a:cubicBezTo>
                    <a:pt x="51" y="7"/>
                    <a:pt x="59" y="15"/>
                    <a:pt x="62" y="26"/>
                  </a:cubicBezTo>
                  <a:cubicBezTo>
                    <a:pt x="59" y="23"/>
                    <a:pt x="54" y="20"/>
                    <a:pt x="48" y="18"/>
                  </a:cubicBezTo>
                  <a:close/>
                  <a:moveTo>
                    <a:pt x="18" y="18"/>
                  </a:moveTo>
                  <a:cubicBezTo>
                    <a:pt x="12" y="20"/>
                    <a:pt x="7" y="23"/>
                    <a:pt x="4" y="26"/>
                  </a:cubicBezTo>
                  <a:cubicBezTo>
                    <a:pt x="6" y="15"/>
                    <a:pt x="15" y="7"/>
                    <a:pt x="26" y="4"/>
                  </a:cubicBezTo>
                  <a:cubicBezTo>
                    <a:pt x="22" y="7"/>
                    <a:pt x="19" y="12"/>
                    <a:pt x="18" y="18"/>
                  </a:cubicBezTo>
                  <a:close/>
                  <a:moveTo>
                    <a:pt x="18" y="48"/>
                  </a:moveTo>
                  <a:cubicBezTo>
                    <a:pt x="19" y="55"/>
                    <a:pt x="22" y="59"/>
                    <a:pt x="26" y="62"/>
                  </a:cubicBezTo>
                  <a:cubicBezTo>
                    <a:pt x="15" y="60"/>
                    <a:pt x="6" y="51"/>
                    <a:pt x="4" y="40"/>
                  </a:cubicBezTo>
                  <a:cubicBezTo>
                    <a:pt x="7" y="44"/>
                    <a:pt x="12" y="47"/>
                    <a:pt x="18" y="48"/>
                  </a:cubicBezTo>
                  <a:close/>
                  <a:moveTo>
                    <a:pt x="48" y="48"/>
                  </a:moveTo>
                  <a:cubicBezTo>
                    <a:pt x="54" y="47"/>
                    <a:pt x="59" y="44"/>
                    <a:pt x="62" y="40"/>
                  </a:cubicBezTo>
                  <a:cubicBezTo>
                    <a:pt x="59" y="51"/>
                    <a:pt x="51" y="60"/>
                    <a:pt x="40" y="62"/>
                  </a:cubicBezTo>
                  <a:cubicBezTo>
                    <a:pt x="43" y="59"/>
                    <a:pt x="46" y="55"/>
                    <a:pt x="48" y="48"/>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25" name="Freeform 16"/>
            <p:cNvSpPr>
              <a:spLocks noEditPoints="1"/>
            </p:cNvSpPr>
            <p:nvPr/>
          </p:nvSpPr>
          <p:spPr bwMode="auto">
            <a:xfrm>
              <a:off x="6360224" y="2078940"/>
              <a:ext cx="210345" cy="231919"/>
            </a:xfrm>
            <a:custGeom>
              <a:avLst/>
              <a:gdLst>
                <a:gd name="T0" fmla="*/ 33 w 66"/>
                <a:gd name="T1" fmla="*/ 0 h 73"/>
                <a:gd name="T2" fmla="*/ 26 w 66"/>
                <a:gd name="T3" fmla="*/ 6 h 73"/>
                <a:gd name="T4" fmla="*/ 39 w 66"/>
                <a:gd name="T5" fmla="*/ 7 h 73"/>
                <a:gd name="T6" fmla="*/ 28 w 66"/>
                <a:gd name="T7" fmla="*/ 5 h 73"/>
                <a:gd name="T8" fmla="*/ 33 w 66"/>
                <a:gd name="T9" fmla="*/ 1 h 73"/>
                <a:gd name="T10" fmla="*/ 28 w 66"/>
                <a:gd name="T11" fmla="*/ 5 h 73"/>
                <a:gd name="T12" fmla="*/ 50 w 66"/>
                <a:gd name="T13" fmla="*/ 13 h 73"/>
                <a:gd name="T14" fmla="*/ 55 w 66"/>
                <a:gd name="T15" fmla="*/ 15 h 73"/>
                <a:gd name="T16" fmla="*/ 54 w 66"/>
                <a:gd name="T17" fmla="*/ 8 h 73"/>
                <a:gd name="T18" fmla="*/ 45 w 66"/>
                <a:gd name="T19" fmla="*/ 8 h 73"/>
                <a:gd name="T20" fmla="*/ 49 w 66"/>
                <a:gd name="T21" fmla="*/ 11 h 73"/>
                <a:gd name="T22" fmla="*/ 33 w 66"/>
                <a:gd name="T23" fmla="*/ 7 h 73"/>
                <a:gd name="T24" fmla="*/ 17 w 66"/>
                <a:gd name="T25" fmla="*/ 12 h 73"/>
                <a:gd name="T26" fmla="*/ 21 w 66"/>
                <a:gd name="T27" fmla="*/ 8 h 73"/>
                <a:gd name="T28" fmla="*/ 14 w 66"/>
                <a:gd name="T29" fmla="*/ 6 h 73"/>
                <a:gd name="T30" fmla="*/ 10 w 66"/>
                <a:gd name="T31" fmla="*/ 15 h 73"/>
                <a:gd name="T32" fmla="*/ 15 w 66"/>
                <a:gd name="T33" fmla="*/ 12 h 73"/>
                <a:gd name="T34" fmla="*/ 15 w 66"/>
                <a:gd name="T35" fmla="*/ 13 h 73"/>
                <a:gd name="T36" fmla="*/ 0 w 66"/>
                <a:gd name="T37" fmla="*/ 35 h 73"/>
                <a:gd name="T38" fmla="*/ 4 w 66"/>
                <a:gd name="T39" fmla="*/ 43 h 73"/>
                <a:gd name="T40" fmla="*/ 14 w 66"/>
                <a:gd name="T41" fmla="*/ 60 h 73"/>
                <a:gd name="T42" fmla="*/ 11 w 66"/>
                <a:gd name="T43" fmla="*/ 68 h 73"/>
                <a:gd name="T44" fmla="*/ 12 w 66"/>
                <a:gd name="T45" fmla="*/ 73 h 73"/>
                <a:gd name="T46" fmla="*/ 15 w 66"/>
                <a:gd name="T47" fmla="*/ 70 h 73"/>
                <a:gd name="T48" fmla="*/ 20 w 66"/>
                <a:gd name="T49" fmla="*/ 63 h 73"/>
                <a:gd name="T50" fmla="*/ 46 w 66"/>
                <a:gd name="T51" fmla="*/ 63 h 73"/>
                <a:gd name="T52" fmla="*/ 52 w 66"/>
                <a:gd name="T53" fmla="*/ 70 h 73"/>
                <a:gd name="T54" fmla="*/ 57 w 66"/>
                <a:gd name="T55" fmla="*/ 71 h 73"/>
                <a:gd name="T56" fmla="*/ 56 w 66"/>
                <a:gd name="T57" fmla="*/ 67 h 73"/>
                <a:gd name="T58" fmla="*/ 62 w 66"/>
                <a:gd name="T59" fmla="*/ 43 h 73"/>
                <a:gd name="T60" fmla="*/ 66 w 66"/>
                <a:gd name="T61" fmla="*/ 35 h 73"/>
                <a:gd name="T62" fmla="*/ 2 w 66"/>
                <a:gd name="T63" fmla="*/ 38 h 73"/>
                <a:gd name="T64" fmla="*/ 3 w 66"/>
                <a:gd name="T65" fmla="*/ 32 h 73"/>
                <a:gd name="T66" fmla="*/ 3 w 66"/>
                <a:gd name="T67" fmla="*/ 41 h 73"/>
                <a:gd name="T68" fmla="*/ 47 w 66"/>
                <a:gd name="T69" fmla="*/ 8 h 73"/>
                <a:gd name="T70" fmla="*/ 53 w 66"/>
                <a:gd name="T71" fmla="*/ 10 h 73"/>
                <a:gd name="T72" fmla="*/ 47 w 66"/>
                <a:gd name="T73" fmla="*/ 8 h 73"/>
                <a:gd name="T74" fmla="*/ 12 w 66"/>
                <a:gd name="T75" fmla="*/ 10 h 73"/>
                <a:gd name="T76" fmla="*/ 17 w 66"/>
                <a:gd name="T77" fmla="*/ 7 h 73"/>
                <a:gd name="T78" fmla="*/ 11 w 66"/>
                <a:gd name="T79" fmla="*/ 13 h 73"/>
                <a:gd name="T80" fmla="*/ 12 w 66"/>
                <a:gd name="T81" fmla="*/ 66 h 73"/>
                <a:gd name="T82" fmla="*/ 17 w 66"/>
                <a:gd name="T83" fmla="*/ 64 h 73"/>
                <a:gd name="T84" fmla="*/ 53 w 66"/>
                <a:gd name="T85" fmla="*/ 66 h 73"/>
                <a:gd name="T86" fmla="*/ 48 w 66"/>
                <a:gd name="T87" fmla="*/ 64 h 73"/>
                <a:gd name="T88" fmla="*/ 53 w 66"/>
                <a:gd name="T89" fmla="*/ 66 h 73"/>
                <a:gd name="T90" fmla="*/ 6 w 66"/>
                <a:gd name="T91" fmla="*/ 37 h 73"/>
                <a:gd name="T92" fmla="*/ 60 w 66"/>
                <a:gd name="T93" fmla="*/ 37 h 73"/>
                <a:gd name="T94" fmla="*/ 64 w 66"/>
                <a:gd name="T95" fmla="*/ 38 h 73"/>
                <a:gd name="T96" fmla="*/ 62 w 66"/>
                <a:gd name="T97" fmla="*/ 37 h 73"/>
                <a:gd name="T98" fmla="*/ 64 w 66"/>
                <a:gd name="T99" fmla="*/ 35 h 73"/>
                <a:gd name="T100" fmla="*/ 33 w 66"/>
                <a:gd name="T101" fmla="*/ 12 h 73"/>
                <a:gd name="T102" fmla="*/ 33 w 66"/>
                <a:gd name="T103" fmla="*/ 61 h 73"/>
                <a:gd name="T104" fmla="*/ 33 w 66"/>
                <a:gd name="T105" fmla="*/ 12 h 73"/>
                <a:gd name="T106" fmla="*/ 10 w 66"/>
                <a:gd name="T107" fmla="*/ 37 h 73"/>
                <a:gd name="T108" fmla="*/ 56 w 66"/>
                <a:gd name="T109" fmla="*/ 37 h 73"/>
                <a:gd name="T110" fmla="*/ 36 w 66"/>
                <a:gd name="T111" fmla="*/ 35 h 73"/>
                <a:gd name="T112" fmla="*/ 49 w 66"/>
                <a:gd name="T113" fmla="*/ 38 h 73"/>
                <a:gd name="T114" fmla="*/ 32 w 66"/>
                <a:gd name="T115" fmla="*/ 40 h 73"/>
                <a:gd name="T116" fmla="*/ 31 w 66"/>
                <a:gd name="T117" fmla="*/ 32 h 73"/>
                <a:gd name="T118" fmla="*/ 34 w 66"/>
                <a:gd name="T119" fmla="*/ 16 h 73"/>
                <a:gd name="T120" fmla="*/ 36 w 66"/>
                <a:gd name="T121"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 h="73">
                  <a:moveTo>
                    <a:pt x="39" y="6"/>
                  </a:moveTo>
                  <a:cubicBezTo>
                    <a:pt x="39" y="2"/>
                    <a:pt x="37" y="0"/>
                    <a:pt x="33" y="0"/>
                  </a:cubicBezTo>
                  <a:cubicBezTo>
                    <a:pt x="32" y="0"/>
                    <a:pt x="32" y="0"/>
                    <a:pt x="32" y="0"/>
                  </a:cubicBezTo>
                  <a:cubicBezTo>
                    <a:pt x="29" y="0"/>
                    <a:pt x="26" y="2"/>
                    <a:pt x="26" y="6"/>
                  </a:cubicBezTo>
                  <a:cubicBezTo>
                    <a:pt x="26" y="7"/>
                    <a:pt x="26" y="7"/>
                    <a:pt x="26" y="7"/>
                  </a:cubicBezTo>
                  <a:cubicBezTo>
                    <a:pt x="39" y="7"/>
                    <a:pt x="39" y="7"/>
                    <a:pt x="39" y="7"/>
                  </a:cubicBezTo>
                  <a:lnTo>
                    <a:pt x="39" y="6"/>
                  </a:lnTo>
                  <a:close/>
                  <a:moveTo>
                    <a:pt x="28" y="5"/>
                  </a:moveTo>
                  <a:cubicBezTo>
                    <a:pt x="28" y="3"/>
                    <a:pt x="30" y="1"/>
                    <a:pt x="32" y="1"/>
                  </a:cubicBezTo>
                  <a:cubicBezTo>
                    <a:pt x="33" y="1"/>
                    <a:pt x="33" y="1"/>
                    <a:pt x="33" y="1"/>
                  </a:cubicBezTo>
                  <a:cubicBezTo>
                    <a:pt x="35" y="1"/>
                    <a:pt x="37" y="3"/>
                    <a:pt x="38" y="5"/>
                  </a:cubicBezTo>
                  <a:lnTo>
                    <a:pt x="28" y="5"/>
                  </a:lnTo>
                  <a:close/>
                  <a:moveTo>
                    <a:pt x="62" y="30"/>
                  </a:moveTo>
                  <a:cubicBezTo>
                    <a:pt x="60" y="23"/>
                    <a:pt x="56" y="17"/>
                    <a:pt x="50" y="13"/>
                  </a:cubicBezTo>
                  <a:cubicBezTo>
                    <a:pt x="50" y="12"/>
                    <a:pt x="50" y="12"/>
                    <a:pt x="50" y="12"/>
                  </a:cubicBezTo>
                  <a:cubicBezTo>
                    <a:pt x="55" y="15"/>
                    <a:pt x="55" y="15"/>
                    <a:pt x="55" y="15"/>
                  </a:cubicBezTo>
                  <a:cubicBezTo>
                    <a:pt x="55" y="15"/>
                    <a:pt x="55" y="15"/>
                    <a:pt x="55" y="15"/>
                  </a:cubicBezTo>
                  <a:cubicBezTo>
                    <a:pt x="57" y="13"/>
                    <a:pt x="56" y="10"/>
                    <a:pt x="54" y="8"/>
                  </a:cubicBezTo>
                  <a:cubicBezTo>
                    <a:pt x="51" y="6"/>
                    <a:pt x="51" y="6"/>
                    <a:pt x="51" y="6"/>
                  </a:cubicBezTo>
                  <a:cubicBezTo>
                    <a:pt x="49" y="5"/>
                    <a:pt x="46" y="6"/>
                    <a:pt x="45" y="8"/>
                  </a:cubicBezTo>
                  <a:cubicBezTo>
                    <a:pt x="44" y="8"/>
                    <a:pt x="44" y="8"/>
                    <a:pt x="44" y="8"/>
                  </a:cubicBezTo>
                  <a:cubicBezTo>
                    <a:pt x="49" y="11"/>
                    <a:pt x="49" y="11"/>
                    <a:pt x="49" y="11"/>
                  </a:cubicBezTo>
                  <a:cubicBezTo>
                    <a:pt x="49" y="12"/>
                    <a:pt x="49" y="12"/>
                    <a:pt x="49" y="12"/>
                  </a:cubicBezTo>
                  <a:cubicBezTo>
                    <a:pt x="44" y="9"/>
                    <a:pt x="39" y="7"/>
                    <a:pt x="33" y="7"/>
                  </a:cubicBezTo>
                  <a:cubicBezTo>
                    <a:pt x="27" y="7"/>
                    <a:pt x="21" y="9"/>
                    <a:pt x="17" y="12"/>
                  </a:cubicBezTo>
                  <a:cubicBezTo>
                    <a:pt x="17" y="12"/>
                    <a:pt x="17" y="12"/>
                    <a:pt x="17" y="12"/>
                  </a:cubicBezTo>
                  <a:cubicBezTo>
                    <a:pt x="17" y="11"/>
                    <a:pt x="17" y="11"/>
                    <a:pt x="17" y="11"/>
                  </a:cubicBezTo>
                  <a:cubicBezTo>
                    <a:pt x="21" y="8"/>
                    <a:pt x="21" y="8"/>
                    <a:pt x="21" y="8"/>
                  </a:cubicBezTo>
                  <a:cubicBezTo>
                    <a:pt x="21" y="8"/>
                    <a:pt x="21" y="8"/>
                    <a:pt x="21" y="8"/>
                  </a:cubicBezTo>
                  <a:cubicBezTo>
                    <a:pt x="20" y="6"/>
                    <a:pt x="17" y="5"/>
                    <a:pt x="14" y="6"/>
                  </a:cubicBezTo>
                  <a:cubicBezTo>
                    <a:pt x="11" y="8"/>
                    <a:pt x="11" y="8"/>
                    <a:pt x="11" y="8"/>
                  </a:cubicBezTo>
                  <a:cubicBezTo>
                    <a:pt x="9" y="10"/>
                    <a:pt x="9" y="13"/>
                    <a:pt x="10" y="15"/>
                  </a:cubicBezTo>
                  <a:cubicBezTo>
                    <a:pt x="11" y="15"/>
                    <a:pt x="11" y="15"/>
                    <a:pt x="11" y="15"/>
                  </a:cubicBezTo>
                  <a:cubicBezTo>
                    <a:pt x="15" y="12"/>
                    <a:pt x="15" y="12"/>
                    <a:pt x="15" y="12"/>
                  </a:cubicBezTo>
                  <a:cubicBezTo>
                    <a:pt x="15" y="13"/>
                    <a:pt x="15" y="13"/>
                    <a:pt x="15" y="13"/>
                  </a:cubicBezTo>
                  <a:cubicBezTo>
                    <a:pt x="15" y="13"/>
                    <a:pt x="15" y="13"/>
                    <a:pt x="15" y="13"/>
                  </a:cubicBezTo>
                  <a:cubicBezTo>
                    <a:pt x="10" y="17"/>
                    <a:pt x="5" y="23"/>
                    <a:pt x="4" y="30"/>
                  </a:cubicBezTo>
                  <a:cubicBezTo>
                    <a:pt x="2" y="31"/>
                    <a:pt x="0" y="33"/>
                    <a:pt x="0" y="35"/>
                  </a:cubicBezTo>
                  <a:cubicBezTo>
                    <a:pt x="0" y="38"/>
                    <a:pt x="0" y="38"/>
                    <a:pt x="0" y="38"/>
                  </a:cubicBezTo>
                  <a:cubicBezTo>
                    <a:pt x="0" y="41"/>
                    <a:pt x="2" y="43"/>
                    <a:pt x="4" y="43"/>
                  </a:cubicBezTo>
                  <a:cubicBezTo>
                    <a:pt x="5" y="50"/>
                    <a:pt x="9" y="56"/>
                    <a:pt x="14" y="60"/>
                  </a:cubicBezTo>
                  <a:cubicBezTo>
                    <a:pt x="14" y="60"/>
                    <a:pt x="14" y="60"/>
                    <a:pt x="14" y="60"/>
                  </a:cubicBezTo>
                  <a:cubicBezTo>
                    <a:pt x="10" y="67"/>
                    <a:pt x="10" y="67"/>
                    <a:pt x="10" y="67"/>
                  </a:cubicBezTo>
                  <a:cubicBezTo>
                    <a:pt x="11" y="68"/>
                    <a:pt x="11" y="68"/>
                    <a:pt x="11" y="68"/>
                  </a:cubicBezTo>
                  <a:cubicBezTo>
                    <a:pt x="9" y="71"/>
                    <a:pt x="9" y="71"/>
                    <a:pt x="9" y="71"/>
                  </a:cubicBezTo>
                  <a:cubicBezTo>
                    <a:pt x="12" y="73"/>
                    <a:pt x="12" y="73"/>
                    <a:pt x="12" y="73"/>
                  </a:cubicBezTo>
                  <a:cubicBezTo>
                    <a:pt x="14" y="70"/>
                    <a:pt x="14" y="70"/>
                    <a:pt x="14" y="70"/>
                  </a:cubicBezTo>
                  <a:cubicBezTo>
                    <a:pt x="15" y="70"/>
                    <a:pt x="15" y="70"/>
                    <a:pt x="15" y="70"/>
                  </a:cubicBezTo>
                  <a:cubicBezTo>
                    <a:pt x="20" y="63"/>
                    <a:pt x="20" y="63"/>
                    <a:pt x="20" y="63"/>
                  </a:cubicBezTo>
                  <a:cubicBezTo>
                    <a:pt x="20" y="63"/>
                    <a:pt x="20" y="63"/>
                    <a:pt x="20" y="63"/>
                  </a:cubicBezTo>
                  <a:cubicBezTo>
                    <a:pt x="24" y="65"/>
                    <a:pt x="28" y="66"/>
                    <a:pt x="33" y="66"/>
                  </a:cubicBezTo>
                  <a:cubicBezTo>
                    <a:pt x="37" y="66"/>
                    <a:pt x="42" y="65"/>
                    <a:pt x="46" y="63"/>
                  </a:cubicBezTo>
                  <a:cubicBezTo>
                    <a:pt x="50" y="70"/>
                    <a:pt x="50" y="70"/>
                    <a:pt x="50" y="70"/>
                  </a:cubicBezTo>
                  <a:cubicBezTo>
                    <a:pt x="52" y="70"/>
                    <a:pt x="52" y="70"/>
                    <a:pt x="52" y="70"/>
                  </a:cubicBezTo>
                  <a:cubicBezTo>
                    <a:pt x="54" y="73"/>
                    <a:pt x="54" y="73"/>
                    <a:pt x="54" y="73"/>
                  </a:cubicBezTo>
                  <a:cubicBezTo>
                    <a:pt x="57" y="71"/>
                    <a:pt x="57" y="71"/>
                    <a:pt x="57" y="71"/>
                  </a:cubicBezTo>
                  <a:cubicBezTo>
                    <a:pt x="55" y="68"/>
                    <a:pt x="55" y="68"/>
                    <a:pt x="55" y="68"/>
                  </a:cubicBezTo>
                  <a:cubicBezTo>
                    <a:pt x="56" y="67"/>
                    <a:pt x="56" y="67"/>
                    <a:pt x="56" y="67"/>
                  </a:cubicBezTo>
                  <a:cubicBezTo>
                    <a:pt x="51" y="60"/>
                    <a:pt x="51" y="60"/>
                    <a:pt x="51" y="60"/>
                  </a:cubicBezTo>
                  <a:cubicBezTo>
                    <a:pt x="57" y="56"/>
                    <a:pt x="60" y="50"/>
                    <a:pt x="62" y="43"/>
                  </a:cubicBezTo>
                  <a:cubicBezTo>
                    <a:pt x="64" y="43"/>
                    <a:pt x="66" y="41"/>
                    <a:pt x="66" y="38"/>
                  </a:cubicBezTo>
                  <a:cubicBezTo>
                    <a:pt x="66" y="35"/>
                    <a:pt x="66" y="35"/>
                    <a:pt x="66" y="35"/>
                  </a:cubicBezTo>
                  <a:cubicBezTo>
                    <a:pt x="66" y="33"/>
                    <a:pt x="64" y="31"/>
                    <a:pt x="62" y="30"/>
                  </a:cubicBezTo>
                  <a:close/>
                  <a:moveTo>
                    <a:pt x="2" y="38"/>
                  </a:moveTo>
                  <a:cubicBezTo>
                    <a:pt x="2" y="35"/>
                    <a:pt x="2" y="35"/>
                    <a:pt x="2" y="35"/>
                  </a:cubicBezTo>
                  <a:cubicBezTo>
                    <a:pt x="2" y="34"/>
                    <a:pt x="2" y="33"/>
                    <a:pt x="3" y="32"/>
                  </a:cubicBezTo>
                  <a:cubicBezTo>
                    <a:pt x="3" y="34"/>
                    <a:pt x="3" y="35"/>
                    <a:pt x="3" y="37"/>
                  </a:cubicBezTo>
                  <a:cubicBezTo>
                    <a:pt x="3" y="38"/>
                    <a:pt x="3" y="40"/>
                    <a:pt x="3" y="41"/>
                  </a:cubicBezTo>
                  <a:cubicBezTo>
                    <a:pt x="2" y="41"/>
                    <a:pt x="2" y="40"/>
                    <a:pt x="2" y="38"/>
                  </a:cubicBezTo>
                  <a:close/>
                  <a:moveTo>
                    <a:pt x="47" y="8"/>
                  </a:moveTo>
                  <a:cubicBezTo>
                    <a:pt x="48" y="7"/>
                    <a:pt x="49" y="7"/>
                    <a:pt x="50" y="8"/>
                  </a:cubicBezTo>
                  <a:cubicBezTo>
                    <a:pt x="53" y="10"/>
                    <a:pt x="53" y="10"/>
                    <a:pt x="53" y="10"/>
                  </a:cubicBezTo>
                  <a:cubicBezTo>
                    <a:pt x="54" y="10"/>
                    <a:pt x="55" y="12"/>
                    <a:pt x="54" y="13"/>
                  </a:cubicBezTo>
                  <a:lnTo>
                    <a:pt x="47" y="8"/>
                  </a:lnTo>
                  <a:close/>
                  <a:moveTo>
                    <a:pt x="11" y="13"/>
                  </a:moveTo>
                  <a:cubicBezTo>
                    <a:pt x="11" y="12"/>
                    <a:pt x="11" y="10"/>
                    <a:pt x="12" y="10"/>
                  </a:cubicBezTo>
                  <a:cubicBezTo>
                    <a:pt x="15" y="8"/>
                    <a:pt x="15" y="8"/>
                    <a:pt x="15" y="8"/>
                  </a:cubicBezTo>
                  <a:cubicBezTo>
                    <a:pt x="16" y="7"/>
                    <a:pt x="16" y="7"/>
                    <a:pt x="17" y="7"/>
                  </a:cubicBezTo>
                  <a:cubicBezTo>
                    <a:pt x="18" y="7"/>
                    <a:pt x="18" y="8"/>
                    <a:pt x="19" y="8"/>
                  </a:cubicBezTo>
                  <a:lnTo>
                    <a:pt x="11" y="13"/>
                  </a:lnTo>
                  <a:close/>
                  <a:moveTo>
                    <a:pt x="15" y="68"/>
                  </a:moveTo>
                  <a:cubicBezTo>
                    <a:pt x="12" y="66"/>
                    <a:pt x="12" y="66"/>
                    <a:pt x="12" y="66"/>
                  </a:cubicBezTo>
                  <a:cubicBezTo>
                    <a:pt x="15" y="62"/>
                    <a:pt x="15" y="62"/>
                    <a:pt x="15" y="62"/>
                  </a:cubicBezTo>
                  <a:cubicBezTo>
                    <a:pt x="17" y="64"/>
                    <a:pt x="17" y="64"/>
                    <a:pt x="17" y="64"/>
                  </a:cubicBezTo>
                  <a:lnTo>
                    <a:pt x="15" y="68"/>
                  </a:lnTo>
                  <a:close/>
                  <a:moveTo>
                    <a:pt x="53" y="66"/>
                  </a:moveTo>
                  <a:cubicBezTo>
                    <a:pt x="51" y="68"/>
                    <a:pt x="51" y="68"/>
                    <a:pt x="51" y="68"/>
                  </a:cubicBezTo>
                  <a:cubicBezTo>
                    <a:pt x="48" y="64"/>
                    <a:pt x="48" y="64"/>
                    <a:pt x="48" y="64"/>
                  </a:cubicBezTo>
                  <a:cubicBezTo>
                    <a:pt x="50" y="62"/>
                    <a:pt x="50" y="62"/>
                    <a:pt x="50" y="62"/>
                  </a:cubicBezTo>
                  <a:lnTo>
                    <a:pt x="53" y="66"/>
                  </a:lnTo>
                  <a:close/>
                  <a:moveTo>
                    <a:pt x="33" y="64"/>
                  </a:moveTo>
                  <a:cubicBezTo>
                    <a:pt x="18" y="64"/>
                    <a:pt x="6" y="52"/>
                    <a:pt x="6" y="37"/>
                  </a:cubicBezTo>
                  <a:cubicBezTo>
                    <a:pt x="6" y="22"/>
                    <a:pt x="18" y="10"/>
                    <a:pt x="33" y="10"/>
                  </a:cubicBezTo>
                  <a:cubicBezTo>
                    <a:pt x="48" y="10"/>
                    <a:pt x="60" y="22"/>
                    <a:pt x="60" y="37"/>
                  </a:cubicBezTo>
                  <a:cubicBezTo>
                    <a:pt x="60" y="52"/>
                    <a:pt x="48" y="64"/>
                    <a:pt x="33" y="64"/>
                  </a:cubicBezTo>
                  <a:close/>
                  <a:moveTo>
                    <a:pt x="64" y="38"/>
                  </a:moveTo>
                  <a:cubicBezTo>
                    <a:pt x="64" y="40"/>
                    <a:pt x="63" y="41"/>
                    <a:pt x="62" y="41"/>
                  </a:cubicBezTo>
                  <a:cubicBezTo>
                    <a:pt x="62" y="40"/>
                    <a:pt x="62" y="38"/>
                    <a:pt x="62" y="37"/>
                  </a:cubicBezTo>
                  <a:cubicBezTo>
                    <a:pt x="62" y="35"/>
                    <a:pt x="62" y="34"/>
                    <a:pt x="62" y="32"/>
                  </a:cubicBezTo>
                  <a:cubicBezTo>
                    <a:pt x="63" y="33"/>
                    <a:pt x="64" y="34"/>
                    <a:pt x="64" y="35"/>
                  </a:cubicBezTo>
                  <a:lnTo>
                    <a:pt x="64" y="38"/>
                  </a:lnTo>
                  <a:close/>
                  <a:moveTo>
                    <a:pt x="33" y="12"/>
                  </a:moveTo>
                  <a:cubicBezTo>
                    <a:pt x="19" y="12"/>
                    <a:pt x="8" y="23"/>
                    <a:pt x="8" y="37"/>
                  </a:cubicBezTo>
                  <a:cubicBezTo>
                    <a:pt x="8" y="50"/>
                    <a:pt x="19" y="61"/>
                    <a:pt x="33" y="61"/>
                  </a:cubicBezTo>
                  <a:cubicBezTo>
                    <a:pt x="46" y="61"/>
                    <a:pt x="57" y="50"/>
                    <a:pt x="57" y="37"/>
                  </a:cubicBezTo>
                  <a:cubicBezTo>
                    <a:pt x="57" y="23"/>
                    <a:pt x="46" y="12"/>
                    <a:pt x="33" y="12"/>
                  </a:cubicBezTo>
                  <a:close/>
                  <a:moveTo>
                    <a:pt x="33" y="60"/>
                  </a:moveTo>
                  <a:cubicBezTo>
                    <a:pt x="20" y="60"/>
                    <a:pt x="10" y="49"/>
                    <a:pt x="10" y="37"/>
                  </a:cubicBezTo>
                  <a:cubicBezTo>
                    <a:pt x="10" y="24"/>
                    <a:pt x="20" y="14"/>
                    <a:pt x="33" y="14"/>
                  </a:cubicBezTo>
                  <a:cubicBezTo>
                    <a:pt x="45" y="14"/>
                    <a:pt x="56" y="24"/>
                    <a:pt x="56" y="37"/>
                  </a:cubicBezTo>
                  <a:cubicBezTo>
                    <a:pt x="56" y="49"/>
                    <a:pt x="45" y="60"/>
                    <a:pt x="33" y="60"/>
                  </a:cubicBezTo>
                  <a:close/>
                  <a:moveTo>
                    <a:pt x="36" y="35"/>
                  </a:moveTo>
                  <a:cubicBezTo>
                    <a:pt x="49" y="35"/>
                    <a:pt x="49" y="35"/>
                    <a:pt x="49" y="35"/>
                  </a:cubicBezTo>
                  <a:cubicBezTo>
                    <a:pt x="49" y="38"/>
                    <a:pt x="49" y="38"/>
                    <a:pt x="49" y="38"/>
                  </a:cubicBezTo>
                  <a:cubicBezTo>
                    <a:pt x="36" y="38"/>
                    <a:pt x="36" y="38"/>
                    <a:pt x="36" y="38"/>
                  </a:cubicBezTo>
                  <a:cubicBezTo>
                    <a:pt x="35" y="40"/>
                    <a:pt x="34" y="40"/>
                    <a:pt x="32" y="40"/>
                  </a:cubicBezTo>
                  <a:cubicBezTo>
                    <a:pt x="30" y="40"/>
                    <a:pt x="28" y="39"/>
                    <a:pt x="28" y="36"/>
                  </a:cubicBezTo>
                  <a:cubicBezTo>
                    <a:pt x="28" y="34"/>
                    <a:pt x="29" y="33"/>
                    <a:pt x="31" y="32"/>
                  </a:cubicBezTo>
                  <a:cubicBezTo>
                    <a:pt x="31" y="16"/>
                    <a:pt x="31" y="16"/>
                    <a:pt x="31" y="16"/>
                  </a:cubicBezTo>
                  <a:cubicBezTo>
                    <a:pt x="34" y="16"/>
                    <a:pt x="34" y="16"/>
                    <a:pt x="34" y="16"/>
                  </a:cubicBezTo>
                  <a:cubicBezTo>
                    <a:pt x="34" y="32"/>
                    <a:pt x="34" y="32"/>
                    <a:pt x="34" y="32"/>
                  </a:cubicBezTo>
                  <a:cubicBezTo>
                    <a:pt x="35" y="33"/>
                    <a:pt x="36" y="34"/>
                    <a:pt x="36" y="35"/>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26" name="Freeform 22"/>
            <p:cNvSpPr>
              <a:spLocks noEditPoints="1"/>
            </p:cNvSpPr>
            <p:nvPr/>
          </p:nvSpPr>
          <p:spPr bwMode="auto">
            <a:xfrm>
              <a:off x="3752290" y="3398908"/>
              <a:ext cx="332018" cy="387354"/>
            </a:xfrm>
            <a:custGeom>
              <a:avLst/>
              <a:gdLst>
                <a:gd name="T0" fmla="*/ 18 w 58"/>
                <a:gd name="T1" fmla="*/ 37 h 68"/>
                <a:gd name="T2" fmla="*/ 17 w 58"/>
                <a:gd name="T3" fmla="*/ 31 h 68"/>
                <a:gd name="T4" fmla="*/ 40 w 58"/>
                <a:gd name="T5" fmla="*/ 16 h 68"/>
                <a:gd name="T6" fmla="*/ 17 w 58"/>
                <a:gd name="T7" fmla="*/ 30 h 68"/>
                <a:gd name="T8" fmla="*/ 44 w 58"/>
                <a:gd name="T9" fmla="*/ 18 h 68"/>
                <a:gd name="T10" fmla="*/ 17 w 58"/>
                <a:gd name="T11" fmla="*/ 23 h 68"/>
                <a:gd name="T12" fmla="*/ 30 w 58"/>
                <a:gd name="T13" fmla="*/ 16 h 68"/>
                <a:gd name="T14" fmla="*/ 14 w 58"/>
                <a:gd name="T15" fmla="*/ 21 h 68"/>
                <a:gd name="T16" fmla="*/ 34 w 58"/>
                <a:gd name="T17" fmla="*/ 66 h 68"/>
                <a:gd name="T18" fmla="*/ 28 w 58"/>
                <a:gd name="T19" fmla="*/ 68 h 68"/>
                <a:gd name="T20" fmla="*/ 20 w 58"/>
                <a:gd name="T21" fmla="*/ 62 h 68"/>
                <a:gd name="T22" fmla="*/ 23 w 58"/>
                <a:gd name="T23" fmla="*/ 50 h 68"/>
                <a:gd name="T24" fmla="*/ 17 w 58"/>
                <a:gd name="T25" fmla="*/ 44 h 68"/>
                <a:gd name="T26" fmla="*/ 40 w 58"/>
                <a:gd name="T27" fmla="*/ 30 h 68"/>
                <a:gd name="T28" fmla="*/ 25 w 58"/>
                <a:gd name="T29" fmla="*/ 41 h 68"/>
                <a:gd name="T30" fmla="*/ 29 w 58"/>
                <a:gd name="T31" fmla="*/ 50 h 68"/>
                <a:gd name="T32" fmla="*/ 40 w 58"/>
                <a:gd name="T33" fmla="*/ 39 h 68"/>
                <a:gd name="T34" fmla="*/ 35 w 58"/>
                <a:gd name="T35" fmla="*/ 50 h 68"/>
                <a:gd name="T36" fmla="*/ 34 w 58"/>
                <a:gd name="T37" fmla="*/ 52 h 68"/>
                <a:gd name="T38" fmla="*/ 33 w 58"/>
                <a:gd name="T39" fmla="*/ 52 h 68"/>
                <a:gd name="T40" fmla="*/ 28 w 58"/>
                <a:gd name="T41" fmla="*/ 52 h 68"/>
                <a:gd name="T42" fmla="*/ 22 w 58"/>
                <a:gd name="T43" fmla="*/ 54 h 68"/>
                <a:gd name="T44" fmla="*/ 25 w 58"/>
                <a:gd name="T45" fmla="*/ 64 h 68"/>
                <a:gd name="T46" fmla="*/ 36 w 58"/>
                <a:gd name="T47" fmla="*/ 62 h 68"/>
                <a:gd name="T48" fmla="*/ 39 w 58"/>
                <a:gd name="T49" fmla="*/ 9 h 68"/>
                <a:gd name="T50" fmla="*/ 41 w 58"/>
                <a:gd name="T51" fmla="*/ 10 h 68"/>
                <a:gd name="T52" fmla="*/ 42 w 58"/>
                <a:gd name="T53" fmla="*/ 4 h 68"/>
                <a:gd name="T54" fmla="*/ 15 w 58"/>
                <a:gd name="T55" fmla="*/ 54 h 68"/>
                <a:gd name="T56" fmla="*/ 19 w 58"/>
                <a:gd name="T57" fmla="*/ 49 h 68"/>
                <a:gd name="T58" fmla="*/ 48 w 58"/>
                <a:gd name="T59" fmla="*/ 19 h 68"/>
                <a:gd name="T60" fmla="*/ 54 w 58"/>
                <a:gd name="T61" fmla="*/ 14 h 68"/>
                <a:gd name="T62" fmla="*/ 47 w 58"/>
                <a:gd name="T63" fmla="*/ 18 h 68"/>
                <a:gd name="T64" fmla="*/ 4 w 58"/>
                <a:gd name="T65" fmla="*/ 42 h 68"/>
                <a:gd name="T66" fmla="*/ 5 w 58"/>
                <a:gd name="T67" fmla="*/ 44 h 68"/>
                <a:gd name="T68" fmla="*/ 9 w 58"/>
                <a:gd name="T69" fmla="*/ 39 h 68"/>
                <a:gd name="T70" fmla="*/ 50 w 58"/>
                <a:gd name="T71" fmla="*/ 29 h 68"/>
                <a:gd name="T72" fmla="*/ 58 w 58"/>
                <a:gd name="T73" fmla="*/ 29 h 68"/>
                <a:gd name="T74" fmla="*/ 7 w 58"/>
                <a:gd name="T75" fmla="*/ 28 h 68"/>
                <a:gd name="T76" fmla="*/ 1 w 58"/>
                <a:gd name="T77" fmla="*/ 30 h 68"/>
                <a:gd name="T78" fmla="*/ 49 w 58"/>
                <a:gd name="T79" fmla="*/ 39 h 68"/>
                <a:gd name="T80" fmla="*/ 53 w 58"/>
                <a:gd name="T81" fmla="*/ 44 h 68"/>
                <a:gd name="T82" fmla="*/ 54 w 58"/>
                <a:gd name="T83" fmla="*/ 42 h 68"/>
                <a:gd name="T84" fmla="*/ 4 w 58"/>
                <a:gd name="T85" fmla="*/ 14 h 68"/>
                <a:gd name="T86" fmla="*/ 10 w 58"/>
                <a:gd name="T87" fmla="*/ 19 h 68"/>
                <a:gd name="T88" fmla="*/ 5 w 58"/>
                <a:gd name="T89" fmla="*/ 14 h 68"/>
                <a:gd name="T90" fmla="*/ 39 w 58"/>
                <a:gd name="T91" fmla="*/ 49 h 68"/>
                <a:gd name="T92" fmla="*/ 44 w 58"/>
                <a:gd name="T93" fmla="*/ 54 h 68"/>
                <a:gd name="T94" fmla="*/ 17 w 58"/>
                <a:gd name="T95" fmla="*/ 10 h 68"/>
                <a:gd name="T96" fmla="*/ 19 w 58"/>
                <a:gd name="T97" fmla="*/ 9 h 68"/>
                <a:gd name="T98" fmla="*/ 14 w 58"/>
                <a:gd name="T99" fmla="*/ 5 h 68"/>
                <a:gd name="T100" fmla="*/ 30 w 58"/>
                <a:gd name="T101" fmla="*/ 7 h 68"/>
                <a:gd name="T102" fmla="*/ 28 w 58"/>
                <a:gd name="T103"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68">
                  <a:moveTo>
                    <a:pt x="44" y="25"/>
                  </a:moveTo>
                  <a:cubicBezTo>
                    <a:pt x="44" y="26"/>
                    <a:pt x="42" y="28"/>
                    <a:pt x="41" y="28"/>
                  </a:cubicBezTo>
                  <a:cubicBezTo>
                    <a:pt x="18" y="37"/>
                    <a:pt x="18" y="37"/>
                    <a:pt x="18" y="37"/>
                  </a:cubicBezTo>
                  <a:cubicBezTo>
                    <a:pt x="18" y="37"/>
                    <a:pt x="17" y="37"/>
                    <a:pt x="17" y="37"/>
                  </a:cubicBezTo>
                  <a:cubicBezTo>
                    <a:pt x="15" y="37"/>
                    <a:pt x="14" y="36"/>
                    <a:pt x="14" y="35"/>
                  </a:cubicBezTo>
                  <a:cubicBezTo>
                    <a:pt x="14" y="33"/>
                    <a:pt x="16" y="32"/>
                    <a:pt x="17" y="31"/>
                  </a:cubicBezTo>
                  <a:cubicBezTo>
                    <a:pt x="40" y="23"/>
                    <a:pt x="40" y="23"/>
                    <a:pt x="40" y="23"/>
                  </a:cubicBezTo>
                  <a:cubicBezTo>
                    <a:pt x="42" y="22"/>
                    <a:pt x="44" y="23"/>
                    <a:pt x="44" y="25"/>
                  </a:cubicBezTo>
                  <a:close/>
                  <a:moveTo>
                    <a:pt x="40" y="16"/>
                  </a:moveTo>
                  <a:cubicBezTo>
                    <a:pt x="17" y="24"/>
                    <a:pt x="17" y="24"/>
                    <a:pt x="17" y="24"/>
                  </a:cubicBezTo>
                  <a:cubicBezTo>
                    <a:pt x="16" y="25"/>
                    <a:pt x="14" y="26"/>
                    <a:pt x="14" y="28"/>
                  </a:cubicBezTo>
                  <a:cubicBezTo>
                    <a:pt x="14" y="29"/>
                    <a:pt x="15" y="30"/>
                    <a:pt x="17" y="30"/>
                  </a:cubicBezTo>
                  <a:cubicBezTo>
                    <a:pt x="17" y="30"/>
                    <a:pt x="18" y="30"/>
                    <a:pt x="18" y="30"/>
                  </a:cubicBezTo>
                  <a:cubicBezTo>
                    <a:pt x="41" y="21"/>
                    <a:pt x="41" y="21"/>
                    <a:pt x="41" y="21"/>
                  </a:cubicBezTo>
                  <a:cubicBezTo>
                    <a:pt x="42" y="21"/>
                    <a:pt x="44" y="19"/>
                    <a:pt x="44" y="18"/>
                  </a:cubicBezTo>
                  <a:cubicBezTo>
                    <a:pt x="44" y="16"/>
                    <a:pt x="42" y="15"/>
                    <a:pt x="40" y="16"/>
                  </a:cubicBezTo>
                  <a:close/>
                  <a:moveTo>
                    <a:pt x="14" y="21"/>
                  </a:moveTo>
                  <a:cubicBezTo>
                    <a:pt x="14" y="22"/>
                    <a:pt x="15" y="23"/>
                    <a:pt x="17" y="23"/>
                  </a:cubicBezTo>
                  <a:cubicBezTo>
                    <a:pt x="17" y="23"/>
                    <a:pt x="18" y="23"/>
                    <a:pt x="18" y="23"/>
                  </a:cubicBezTo>
                  <a:cubicBezTo>
                    <a:pt x="27" y="19"/>
                    <a:pt x="27" y="19"/>
                    <a:pt x="27" y="19"/>
                  </a:cubicBezTo>
                  <a:cubicBezTo>
                    <a:pt x="29" y="19"/>
                    <a:pt x="30" y="17"/>
                    <a:pt x="30" y="16"/>
                  </a:cubicBezTo>
                  <a:cubicBezTo>
                    <a:pt x="30" y="14"/>
                    <a:pt x="28" y="13"/>
                    <a:pt x="26" y="14"/>
                  </a:cubicBezTo>
                  <a:cubicBezTo>
                    <a:pt x="17" y="17"/>
                    <a:pt x="17" y="17"/>
                    <a:pt x="17" y="17"/>
                  </a:cubicBezTo>
                  <a:cubicBezTo>
                    <a:pt x="16" y="18"/>
                    <a:pt x="14" y="19"/>
                    <a:pt x="14" y="21"/>
                  </a:cubicBezTo>
                  <a:close/>
                  <a:moveTo>
                    <a:pt x="38" y="54"/>
                  </a:moveTo>
                  <a:cubicBezTo>
                    <a:pt x="38" y="62"/>
                    <a:pt x="38" y="62"/>
                    <a:pt x="38" y="62"/>
                  </a:cubicBezTo>
                  <a:cubicBezTo>
                    <a:pt x="38" y="64"/>
                    <a:pt x="36" y="66"/>
                    <a:pt x="34" y="66"/>
                  </a:cubicBezTo>
                  <a:cubicBezTo>
                    <a:pt x="33" y="66"/>
                    <a:pt x="33" y="66"/>
                    <a:pt x="33" y="66"/>
                  </a:cubicBezTo>
                  <a:cubicBezTo>
                    <a:pt x="33" y="67"/>
                    <a:pt x="32" y="68"/>
                    <a:pt x="30" y="68"/>
                  </a:cubicBezTo>
                  <a:cubicBezTo>
                    <a:pt x="28" y="68"/>
                    <a:pt x="28" y="68"/>
                    <a:pt x="28" y="68"/>
                  </a:cubicBezTo>
                  <a:cubicBezTo>
                    <a:pt x="26" y="68"/>
                    <a:pt x="25" y="67"/>
                    <a:pt x="25" y="66"/>
                  </a:cubicBezTo>
                  <a:cubicBezTo>
                    <a:pt x="24" y="66"/>
                    <a:pt x="24" y="66"/>
                    <a:pt x="24" y="66"/>
                  </a:cubicBezTo>
                  <a:cubicBezTo>
                    <a:pt x="22" y="66"/>
                    <a:pt x="20" y="64"/>
                    <a:pt x="20" y="62"/>
                  </a:cubicBezTo>
                  <a:cubicBezTo>
                    <a:pt x="20" y="54"/>
                    <a:pt x="20" y="54"/>
                    <a:pt x="20" y="54"/>
                  </a:cubicBezTo>
                  <a:cubicBezTo>
                    <a:pt x="20" y="52"/>
                    <a:pt x="22" y="51"/>
                    <a:pt x="23" y="50"/>
                  </a:cubicBezTo>
                  <a:cubicBezTo>
                    <a:pt x="23" y="50"/>
                    <a:pt x="23" y="50"/>
                    <a:pt x="23" y="50"/>
                  </a:cubicBezTo>
                  <a:cubicBezTo>
                    <a:pt x="23" y="47"/>
                    <a:pt x="21" y="44"/>
                    <a:pt x="20" y="43"/>
                  </a:cubicBezTo>
                  <a:cubicBezTo>
                    <a:pt x="18" y="44"/>
                    <a:pt x="18" y="44"/>
                    <a:pt x="18" y="44"/>
                  </a:cubicBezTo>
                  <a:cubicBezTo>
                    <a:pt x="18" y="44"/>
                    <a:pt x="17" y="44"/>
                    <a:pt x="17" y="44"/>
                  </a:cubicBezTo>
                  <a:cubicBezTo>
                    <a:pt x="15" y="44"/>
                    <a:pt x="14" y="43"/>
                    <a:pt x="14" y="42"/>
                  </a:cubicBezTo>
                  <a:cubicBezTo>
                    <a:pt x="14" y="40"/>
                    <a:pt x="16" y="39"/>
                    <a:pt x="17" y="38"/>
                  </a:cubicBezTo>
                  <a:cubicBezTo>
                    <a:pt x="40" y="30"/>
                    <a:pt x="40" y="30"/>
                    <a:pt x="40" y="30"/>
                  </a:cubicBezTo>
                  <a:cubicBezTo>
                    <a:pt x="42" y="29"/>
                    <a:pt x="44" y="30"/>
                    <a:pt x="44" y="32"/>
                  </a:cubicBezTo>
                  <a:cubicBezTo>
                    <a:pt x="44" y="33"/>
                    <a:pt x="42" y="35"/>
                    <a:pt x="41" y="36"/>
                  </a:cubicBezTo>
                  <a:cubicBezTo>
                    <a:pt x="25" y="41"/>
                    <a:pt x="25" y="41"/>
                    <a:pt x="25" y="41"/>
                  </a:cubicBezTo>
                  <a:cubicBezTo>
                    <a:pt x="27" y="43"/>
                    <a:pt x="29" y="46"/>
                    <a:pt x="29" y="50"/>
                  </a:cubicBezTo>
                  <a:cubicBezTo>
                    <a:pt x="29" y="50"/>
                    <a:pt x="29" y="50"/>
                    <a:pt x="29" y="50"/>
                  </a:cubicBezTo>
                  <a:cubicBezTo>
                    <a:pt x="29" y="50"/>
                    <a:pt x="29" y="50"/>
                    <a:pt x="29" y="50"/>
                  </a:cubicBezTo>
                  <a:cubicBezTo>
                    <a:pt x="29" y="50"/>
                    <a:pt x="29" y="50"/>
                    <a:pt x="29" y="50"/>
                  </a:cubicBezTo>
                  <a:cubicBezTo>
                    <a:pt x="29" y="43"/>
                    <a:pt x="36" y="38"/>
                    <a:pt x="37" y="38"/>
                  </a:cubicBezTo>
                  <a:cubicBezTo>
                    <a:pt x="38" y="37"/>
                    <a:pt x="39" y="38"/>
                    <a:pt x="40" y="39"/>
                  </a:cubicBezTo>
                  <a:cubicBezTo>
                    <a:pt x="41" y="40"/>
                    <a:pt x="41" y="42"/>
                    <a:pt x="39" y="43"/>
                  </a:cubicBezTo>
                  <a:cubicBezTo>
                    <a:pt x="39" y="43"/>
                    <a:pt x="35" y="46"/>
                    <a:pt x="35" y="50"/>
                  </a:cubicBezTo>
                  <a:cubicBezTo>
                    <a:pt x="35" y="50"/>
                    <a:pt x="35" y="50"/>
                    <a:pt x="35" y="50"/>
                  </a:cubicBezTo>
                  <a:cubicBezTo>
                    <a:pt x="36" y="51"/>
                    <a:pt x="38" y="52"/>
                    <a:pt x="38" y="54"/>
                  </a:cubicBezTo>
                  <a:close/>
                  <a:moveTo>
                    <a:pt x="36" y="54"/>
                  </a:moveTo>
                  <a:cubicBezTo>
                    <a:pt x="36" y="53"/>
                    <a:pt x="35" y="52"/>
                    <a:pt x="34" y="52"/>
                  </a:cubicBezTo>
                  <a:cubicBezTo>
                    <a:pt x="34" y="52"/>
                    <a:pt x="34" y="52"/>
                    <a:pt x="34" y="52"/>
                  </a:cubicBezTo>
                  <a:cubicBezTo>
                    <a:pt x="34" y="52"/>
                    <a:pt x="34" y="52"/>
                    <a:pt x="34" y="52"/>
                  </a:cubicBezTo>
                  <a:cubicBezTo>
                    <a:pt x="34" y="52"/>
                    <a:pt x="34" y="52"/>
                    <a:pt x="33" y="52"/>
                  </a:cubicBezTo>
                  <a:cubicBezTo>
                    <a:pt x="33" y="52"/>
                    <a:pt x="33" y="52"/>
                    <a:pt x="33" y="52"/>
                  </a:cubicBezTo>
                  <a:cubicBezTo>
                    <a:pt x="30" y="52"/>
                    <a:pt x="30" y="52"/>
                    <a:pt x="30" y="52"/>
                  </a:cubicBezTo>
                  <a:cubicBezTo>
                    <a:pt x="28" y="52"/>
                    <a:pt x="28" y="52"/>
                    <a:pt x="28" y="52"/>
                  </a:cubicBezTo>
                  <a:cubicBezTo>
                    <a:pt x="24" y="52"/>
                    <a:pt x="24" y="52"/>
                    <a:pt x="24" y="52"/>
                  </a:cubicBezTo>
                  <a:cubicBezTo>
                    <a:pt x="24" y="52"/>
                    <a:pt x="24" y="52"/>
                    <a:pt x="24" y="52"/>
                  </a:cubicBezTo>
                  <a:cubicBezTo>
                    <a:pt x="23" y="52"/>
                    <a:pt x="22" y="53"/>
                    <a:pt x="22" y="54"/>
                  </a:cubicBezTo>
                  <a:cubicBezTo>
                    <a:pt x="22" y="62"/>
                    <a:pt x="22" y="62"/>
                    <a:pt x="22" y="62"/>
                  </a:cubicBezTo>
                  <a:cubicBezTo>
                    <a:pt x="22" y="63"/>
                    <a:pt x="23" y="64"/>
                    <a:pt x="24" y="64"/>
                  </a:cubicBezTo>
                  <a:cubicBezTo>
                    <a:pt x="25" y="64"/>
                    <a:pt x="25" y="64"/>
                    <a:pt x="25" y="64"/>
                  </a:cubicBezTo>
                  <a:cubicBezTo>
                    <a:pt x="33" y="64"/>
                    <a:pt x="33" y="64"/>
                    <a:pt x="33" y="64"/>
                  </a:cubicBezTo>
                  <a:cubicBezTo>
                    <a:pt x="34" y="64"/>
                    <a:pt x="34" y="64"/>
                    <a:pt x="34" y="64"/>
                  </a:cubicBezTo>
                  <a:cubicBezTo>
                    <a:pt x="35" y="64"/>
                    <a:pt x="36" y="63"/>
                    <a:pt x="36" y="62"/>
                  </a:cubicBezTo>
                  <a:lnTo>
                    <a:pt x="36" y="54"/>
                  </a:lnTo>
                  <a:close/>
                  <a:moveTo>
                    <a:pt x="42" y="4"/>
                  </a:moveTo>
                  <a:cubicBezTo>
                    <a:pt x="39" y="9"/>
                    <a:pt x="39" y="9"/>
                    <a:pt x="39" y="9"/>
                  </a:cubicBezTo>
                  <a:cubicBezTo>
                    <a:pt x="39" y="10"/>
                    <a:pt x="39" y="10"/>
                    <a:pt x="40" y="11"/>
                  </a:cubicBezTo>
                  <a:cubicBezTo>
                    <a:pt x="40" y="11"/>
                    <a:pt x="40" y="11"/>
                    <a:pt x="40" y="11"/>
                  </a:cubicBezTo>
                  <a:cubicBezTo>
                    <a:pt x="40" y="11"/>
                    <a:pt x="41" y="11"/>
                    <a:pt x="41" y="10"/>
                  </a:cubicBezTo>
                  <a:cubicBezTo>
                    <a:pt x="44" y="5"/>
                    <a:pt x="44" y="5"/>
                    <a:pt x="44" y="5"/>
                  </a:cubicBezTo>
                  <a:cubicBezTo>
                    <a:pt x="44" y="5"/>
                    <a:pt x="44" y="4"/>
                    <a:pt x="44" y="4"/>
                  </a:cubicBezTo>
                  <a:cubicBezTo>
                    <a:pt x="43" y="4"/>
                    <a:pt x="42" y="4"/>
                    <a:pt x="42" y="4"/>
                  </a:cubicBezTo>
                  <a:close/>
                  <a:moveTo>
                    <a:pt x="17" y="48"/>
                  </a:moveTo>
                  <a:cubicBezTo>
                    <a:pt x="14" y="53"/>
                    <a:pt x="14" y="53"/>
                    <a:pt x="14" y="53"/>
                  </a:cubicBezTo>
                  <a:cubicBezTo>
                    <a:pt x="14" y="53"/>
                    <a:pt x="14" y="54"/>
                    <a:pt x="15" y="54"/>
                  </a:cubicBezTo>
                  <a:cubicBezTo>
                    <a:pt x="15" y="54"/>
                    <a:pt x="15" y="54"/>
                    <a:pt x="15" y="54"/>
                  </a:cubicBezTo>
                  <a:cubicBezTo>
                    <a:pt x="15" y="54"/>
                    <a:pt x="16" y="54"/>
                    <a:pt x="16" y="54"/>
                  </a:cubicBezTo>
                  <a:cubicBezTo>
                    <a:pt x="19" y="49"/>
                    <a:pt x="19" y="49"/>
                    <a:pt x="19" y="49"/>
                  </a:cubicBezTo>
                  <a:cubicBezTo>
                    <a:pt x="19" y="48"/>
                    <a:pt x="19" y="47"/>
                    <a:pt x="18" y="47"/>
                  </a:cubicBezTo>
                  <a:cubicBezTo>
                    <a:pt x="18" y="47"/>
                    <a:pt x="17" y="47"/>
                    <a:pt x="17" y="48"/>
                  </a:cubicBezTo>
                  <a:close/>
                  <a:moveTo>
                    <a:pt x="48" y="19"/>
                  </a:moveTo>
                  <a:cubicBezTo>
                    <a:pt x="48" y="19"/>
                    <a:pt x="48" y="19"/>
                    <a:pt x="49" y="19"/>
                  </a:cubicBezTo>
                  <a:cubicBezTo>
                    <a:pt x="54" y="16"/>
                    <a:pt x="54" y="16"/>
                    <a:pt x="54" y="16"/>
                  </a:cubicBezTo>
                  <a:cubicBezTo>
                    <a:pt x="54" y="16"/>
                    <a:pt x="54" y="15"/>
                    <a:pt x="54" y="14"/>
                  </a:cubicBezTo>
                  <a:cubicBezTo>
                    <a:pt x="54" y="14"/>
                    <a:pt x="53" y="14"/>
                    <a:pt x="53" y="14"/>
                  </a:cubicBezTo>
                  <a:cubicBezTo>
                    <a:pt x="48" y="17"/>
                    <a:pt x="48" y="17"/>
                    <a:pt x="48" y="17"/>
                  </a:cubicBezTo>
                  <a:cubicBezTo>
                    <a:pt x="47" y="17"/>
                    <a:pt x="47" y="18"/>
                    <a:pt x="47" y="18"/>
                  </a:cubicBezTo>
                  <a:cubicBezTo>
                    <a:pt x="47" y="19"/>
                    <a:pt x="48" y="19"/>
                    <a:pt x="48" y="19"/>
                  </a:cubicBezTo>
                  <a:close/>
                  <a:moveTo>
                    <a:pt x="9" y="39"/>
                  </a:moveTo>
                  <a:cubicBezTo>
                    <a:pt x="4" y="42"/>
                    <a:pt x="4" y="42"/>
                    <a:pt x="4" y="42"/>
                  </a:cubicBezTo>
                  <a:cubicBezTo>
                    <a:pt x="4" y="42"/>
                    <a:pt x="4" y="43"/>
                    <a:pt x="4" y="43"/>
                  </a:cubicBezTo>
                  <a:cubicBezTo>
                    <a:pt x="4" y="44"/>
                    <a:pt x="4" y="44"/>
                    <a:pt x="5" y="44"/>
                  </a:cubicBezTo>
                  <a:cubicBezTo>
                    <a:pt x="5" y="44"/>
                    <a:pt x="5" y="44"/>
                    <a:pt x="5" y="44"/>
                  </a:cubicBezTo>
                  <a:cubicBezTo>
                    <a:pt x="10" y="41"/>
                    <a:pt x="10" y="41"/>
                    <a:pt x="10" y="41"/>
                  </a:cubicBezTo>
                  <a:cubicBezTo>
                    <a:pt x="11" y="41"/>
                    <a:pt x="11" y="40"/>
                    <a:pt x="11" y="40"/>
                  </a:cubicBezTo>
                  <a:cubicBezTo>
                    <a:pt x="10" y="39"/>
                    <a:pt x="10" y="39"/>
                    <a:pt x="9" y="39"/>
                  </a:cubicBezTo>
                  <a:close/>
                  <a:moveTo>
                    <a:pt x="57" y="28"/>
                  </a:moveTo>
                  <a:cubicBezTo>
                    <a:pt x="51" y="28"/>
                    <a:pt x="51" y="28"/>
                    <a:pt x="51" y="28"/>
                  </a:cubicBezTo>
                  <a:cubicBezTo>
                    <a:pt x="51" y="28"/>
                    <a:pt x="50" y="28"/>
                    <a:pt x="50" y="29"/>
                  </a:cubicBezTo>
                  <a:cubicBezTo>
                    <a:pt x="50" y="30"/>
                    <a:pt x="51" y="30"/>
                    <a:pt x="51" y="30"/>
                  </a:cubicBezTo>
                  <a:cubicBezTo>
                    <a:pt x="57" y="30"/>
                    <a:pt x="57" y="30"/>
                    <a:pt x="57" y="30"/>
                  </a:cubicBezTo>
                  <a:cubicBezTo>
                    <a:pt x="58" y="30"/>
                    <a:pt x="58" y="30"/>
                    <a:pt x="58" y="29"/>
                  </a:cubicBezTo>
                  <a:cubicBezTo>
                    <a:pt x="58" y="28"/>
                    <a:pt x="58" y="28"/>
                    <a:pt x="57" y="28"/>
                  </a:cubicBezTo>
                  <a:close/>
                  <a:moveTo>
                    <a:pt x="8" y="29"/>
                  </a:moveTo>
                  <a:cubicBezTo>
                    <a:pt x="8" y="28"/>
                    <a:pt x="7" y="28"/>
                    <a:pt x="7" y="28"/>
                  </a:cubicBezTo>
                  <a:cubicBezTo>
                    <a:pt x="1" y="28"/>
                    <a:pt x="1" y="28"/>
                    <a:pt x="1" y="28"/>
                  </a:cubicBezTo>
                  <a:cubicBezTo>
                    <a:pt x="0" y="28"/>
                    <a:pt x="0" y="28"/>
                    <a:pt x="0" y="29"/>
                  </a:cubicBezTo>
                  <a:cubicBezTo>
                    <a:pt x="0" y="30"/>
                    <a:pt x="0" y="30"/>
                    <a:pt x="1" y="30"/>
                  </a:cubicBezTo>
                  <a:cubicBezTo>
                    <a:pt x="7" y="30"/>
                    <a:pt x="7" y="30"/>
                    <a:pt x="7" y="30"/>
                  </a:cubicBezTo>
                  <a:cubicBezTo>
                    <a:pt x="7" y="30"/>
                    <a:pt x="8" y="30"/>
                    <a:pt x="8" y="29"/>
                  </a:cubicBezTo>
                  <a:close/>
                  <a:moveTo>
                    <a:pt x="49" y="39"/>
                  </a:moveTo>
                  <a:cubicBezTo>
                    <a:pt x="48" y="39"/>
                    <a:pt x="48" y="39"/>
                    <a:pt x="47" y="40"/>
                  </a:cubicBezTo>
                  <a:cubicBezTo>
                    <a:pt x="47" y="40"/>
                    <a:pt x="47" y="41"/>
                    <a:pt x="48" y="41"/>
                  </a:cubicBezTo>
                  <a:cubicBezTo>
                    <a:pt x="53" y="44"/>
                    <a:pt x="53" y="44"/>
                    <a:pt x="53" y="44"/>
                  </a:cubicBezTo>
                  <a:cubicBezTo>
                    <a:pt x="53" y="44"/>
                    <a:pt x="53" y="44"/>
                    <a:pt x="53" y="44"/>
                  </a:cubicBezTo>
                  <a:cubicBezTo>
                    <a:pt x="54" y="44"/>
                    <a:pt x="54" y="44"/>
                    <a:pt x="54" y="43"/>
                  </a:cubicBezTo>
                  <a:cubicBezTo>
                    <a:pt x="54" y="43"/>
                    <a:pt x="54" y="42"/>
                    <a:pt x="54" y="42"/>
                  </a:cubicBezTo>
                  <a:lnTo>
                    <a:pt x="49" y="39"/>
                  </a:lnTo>
                  <a:close/>
                  <a:moveTo>
                    <a:pt x="5" y="14"/>
                  </a:moveTo>
                  <a:cubicBezTo>
                    <a:pt x="5" y="14"/>
                    <a:pt x="4" y="14"/>
                    <a:pt x="4" y="14"/>
                  </a:cubicBezTo>
                  <a:cubicBezTo>
                    <a:pt x="4" y="15"/>
                    <a:pt x="4" y="16"/>
                    <a:pt x="4" y="16"/>
                  </a:cubicBezTo>
                  <a:cubicBezTo>
                    <a:pt x="9" y="19"/>
                    <a:pt x="9" y="19"/>
                    <a:pt x="9" y="19"/>
                  </a:cubicBezTo>
                  <a:cubicBezTo>
                    <a:pt x="10" y="19"/>
                    <a:pt x="10" y="19"/>
                    <a:pt x="10" y="19"/>
                  </a:cubicBezTo>
                  <a:cubicBezTo>
                    <a:pt x="10" y="19"/>
                    <a:pt x="11" y="19"/>
                    <a:pt x="11" y="18"/>
                  </a:cubicBezTo>
                  <a:cubicBezTo>
                    <a:pt x="11" y="18"/>
                    <a:pt x="11" y="17"/>
                    <a:pt x="10" y="17"/>
                  </a:cubicBezTo>
                  <a:lnTo>
                    <a:pt x="5" y="14"/>
                  </a:lnTo>
                  <a:close/>
                  <a:moveTo>
                    <a:pt x="41" y="48"/>
                  </a:moveTo>
                  <a:cubicBezTo>
                    <a:pt x="41" y="47"/>
                    <a:pt x="40" y="47"/>
                    <a:pt x="40" y="47"/>
                  </a:cubicBezTo>
                  <a:cubicBezTo>
                    <a:pt x="39" y="47"/>
                    <a:pt x="39" y="48"/>
                    <a:pt x="39" y="49"/>
                  </a:cubicBezTo>
                  <a:cubicBezTo>
                    <a:pt x="42" y="54"/>
                    <a:pt x="42" y="54"/>
                    <a:pt x="42" y="54"/>
                  </a:cubicBezTo>
                  <a:cubicBezTo>
                    <a:pt x="42" y="54"/>
                    <a:pt x="43" y="54"/>
                    <a:pt x="43" y="54"/>
                  </a:cubicBezTo>
                  <a:cubicBezTo>
                    <a:pt x="43" y="54"/>
                    <a:pt x="43" y="54"/>
                    <a:pt x="44" y="54"/>
                  </a:cubicBezTo>
                  <a:cubicBezTo>
                    <a:pt x="44" y="54"/>
                    <a:pt x="44" y="53"/>
                    <a:pt x="44" y="53"/>
                  </a:cubicBezTo>
                  <a:lnTo>
                    <a:pt x="41" y="48"/>
                  </a:lnTo>
                  <a:close/>
                  <a:moveTo>
                    <a:pt x="17" y="10"/>
                  </a:moveTo>
                  <a:cubicBezTo>
                    <a:pt x="17" y="11"/>
                    <a:pt x="18" y="11"/>
                    <a:pt x="18" y="11"/>
                  </a:cubicBezTo>
                  <a:cubicBezTo>
                    <a:pt x="18" y="11"/>
                    <a:pt x="18" y="11"/>
                    <a:pt x="18" y="11"/>
                  </a:cubicBezTo>
                  <a:cubicBezTo>
                    <a:pt x="19" y="10"/>
                    <a:pt x="19" y="10"/>
                    <a:pt x="19" y="9"/>
                  </a:cubicBezTo>
                  <a:cubicBezTo>
                    <a:pt x="16" y="4"/>
                    <a:pt x="16" y="4"/>
                    <a:pt x="16" y="4"/>
                  </a:cubicBezTo>
                  <a:cubicBezTo>
                    <a:pt x="16" y="4"/>
                    <a:pt x="15" y="4"/>
                    <a:pt x="15" y="4"/>
                  </a:cubicBezTo>
                  <a:cubicBezTo>
                    <a:pt x="14" y="4"/>
                    <a:pt x="14" y="5"/>
                    <a:pt x="14" y="5"/>
                  </a:cubicBezTo>
                  <a:lnTo>
                    <a:pt x="17" y="10"/>
                  </a:lnTo>
                  <a:close/>
                  <a:moveTo>
                    <a:pt x="29" y="8"/>
                  </a:moveTo>
                  <a:cubicBezTo>
                    <a:pt x="30" y="8"/>
                    <a:pt x="30" y="7"/>
                    <a:pt x="30" y="7"/>
                  </a:cubicBezTo>
                  <a:cubicBezTo>
                    <a:pt x="30" y="1"/>
                    <a:pt x="30" y="1"/>
                    <a:pt x="30" y="1"/>
                  </a:cubicBezTo>
                  <a:cubicBezTo>
                    <a:pt x="30" y="0"/>
                    <a:pt x="30" y="0"/>
                    <a:pt x="29" y="0"/>
                  </a:cubicBezTo>
                  <a:cubicBezTo>
                    <a:pt x="28" y="0"/>
                    <a:pt x="28" y="0"/>
                    <a:pt x="28" y="1"/>
                  </a:cubicBezTo>
                  <a:cubicBezTo>
                    <a:pt x="28" y="7"/>
                    <a:pt x="28" y="7"/>
                    <a:pt x="28" y="7"/>
                  </a:cubicBezTo>
                  <a:cubicBezTo>
                    <a:pt x="28" y="7"/>
                    <a:pt x="28" y="8"/>
                    <a:pt x="29" y="8"/>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27" name="Freeform 23"/>
            <p:cNvSpPr>
              <a:spLocks noEditPoints="1"/>
            </p:cNvSpPr>
            <p:nvPr/>
          </p:nvSpPr>
          <p:spPr bwMode="auto">
            <a:xfrm>
              <a:off x="6602590" y="3548096"/>
              <a:ext cx="218436" cy="214390"/>
            </a:xfrm>
            <a:custGeom>
              <a:avLst/>
              <a:gdLst>
                <a:gd name="T0" fmla="*/ 12 w 68"/>
                <a:gd name="T1" fmla="*/ 0 h 67"/>
                <a:gd name="T2" fmla="*/ 0 w 68"/>
                <a:gd name="T3" fmla="*/ 56 h 67"/>
                <a:gd name="T4" fmla="*/ 57 w 68"/>
                <a:gd name="T5" fmla="*/ 67 h 67"/>
                <a:gd name="T6" fmla="*/ 68 w 68"/>
                <a:gd name="T7" fmla="*/ 11 h 67"/>
                <a:gd name="T8" fmla="*/ 65 w 68"/>
                <a:gd name="T9" fmla="*/ 11 h 67"/>
                <a:gd name="T10" fmla="*/ 57 w 68"/>
                <a:gd name="T11" fmla="*/ 64 h 67"/>
                <a:gd name="T12" fmla="*/ 3 w 68"/>
                <a:gd name="T13" fmla="*/ 56 h 67"/>
                <a:gd name="T14" fmla="*/ 12 w 68"/>
                <a:gd name="T15" fmla="*/ 3 h 67"/>
                <a:gd name="T16" fmla="*/ 65 w 68"/>
                <a:gd name="T17" fmla="*/ 11 h 67"/>
                <a:gd name="T18" fmla="*/ 12 w 68"/>
                <a:gd name="T19" fmla="*/ 5 h 67"/>
                <a:gd name="T20" fmla="*/ 6 w 68"/>
                <a:gd name="T21" fmla="*/ 56 h 67"/>
                <a:gd name="T22" fmla="*/ 56 w 68"/>
                <a:gd name="T23" fmla="*/ 62 h 67"/>
                <a:gd name="T24" fmla="*/ 63 w 68"/>
                <a:gd name="T25" fmla="*/ 12 h 67"/>
                <a:gd name="T26" fmla="*/ 61 w 68"/>
                <a:gd name="T27" fmla="*/ 12 h 67"/>
                <a:gd name="T28" fmla="*/ 35 w 68"/>
                <a:gd name="T29" fmla="*/ 33 h 67"/>
                <a:gd name="T30" fmla="*/ 56 w 68"/>
                <a:gd name="T31" fmla="*/ 7 h 67"/>
                <a:gd name="T32" fmla="*/ 12 w 68"/>
                <a:gd name="T33" fmla="*/ 7 h 67"/>
                <a:gd name="T34" fmla="*/ 33 w 68"/>
                <a:gd name="T35" fmla="*/ 33 h 67"/>
                <a:gd name="T36" fmla="*/ 8 w 68"/>
                <a:gd name="T37" fmla="*/ 12 h 67"/>
                <a:gd name="T38" fmla="*/ 8 w 68"/>
                <a:gd name="T39" fmla="*/ 56 h 67"/>
                <a:gd name="T40" fmla="*/ 33 w 68"/>
                <a:gd name="T41" fmla="*/ 35 h 67"/>
                <a:gd name="T42" fmla="*/ 12 w 68"/>
                <a:gd name="T43" fmla="*/ 60 h 67"/>
                <a:gd name="T44" fmla="*/ 56 w 68"/>
                <a:gd name="T45" fmla="*/ 60 h 67"/>
                <a:gd name="T46" fmla="*/ 35 w 68"/>
                <a:gd name="T47" fmla="*/ 35 h 67"/>
                <a:gd name="T48" fmla="*/ 61 w 68"/>
                <a:gd name="T49" fmla="*/ 56 h 67"/>
                <a:gd name="T50" fmla="*/ 12 w 68"/>
                <a:gd name="T51" fmla="*/ 20 h 67"/>
                <a:gd name="T52" fmla="*/ 19 w 68"/>
                <a:gd name="T53" fmla="*/ 19 h 67"/>
                <a:gd name="T54" fmla="*/ 20 w 68"/>
                <a:gd name="T55" fmla="*/ 12 h 67"/>
                <a:gd name="T56" fmla="*/ 21 w 68"/>
                <a:gd name="T57" fmla="*/ 19 h 67"/>
                <a:gd name="T58" fmla="*/ 29 w 68"/>
                <a:gd name="T59" fmla="*/ 20 h 67"/>
                <a:gd name="T60" fmla="*/ 21 w 68"/>
                <a:gd name="T61" fmla="*/ 21 h 67"/>
                <a:gd name="T62" fmla="*/ 20 w 68"/>
                <a:gd name="T63" fmla="*/ 28 h 67"/>
                <a:gd name="T64" fmla="*/ 19 w 68"/>
                <a:gd name="T65" fmla="*/ 21 h 67"/>
                <a:gd name="T66" fmla="*/ 12 w 68"/>
                <a:gd name="T67" fmla="*/ 20 h 67"/>
                <a:gd name="T68" fmla="*/ 26 w 68"/>
                <a:gd name="T69" fmla="*/ 53 h 67"/>
                <a:gd name="T70" fmla="*/ 25 w 68"/>
                <a:gd name="T71" fmla="*/ 53 h 67"/>
                <a:gd name="T72" fmla="*/ 16 w 68"/>
                <a:gd name="T73" fmla="*/ 53 h 67"/>
                <a:gd name="T74" fmla="*/ 15 w 68"/>
                <a:gd name="T75" fmla="*/ 53 h 67"/>
                <a:gd name="T76" fmla="*/ 19 w 68"/>
                <a:gd name="T77" fmla="*/ 47 h 67"/>
                <a:gd name="T78" fmla="*/ 15 w 68"/>
                <a:gd name="T79" fmla="*/ 42 h 67"/>
                <a:gd name="T80" fmla="*/ 20 w 68"/>
                <a:gd name="T81" fmla="*/ 46 h 67"/>
                <a:gd name="T82" fmla="*/ 26 w 68"/>
                <a:gd name="T83" fmla="*/ 42 h 67"/>
                <a:gd name="T84" fmla="*/ 22 w 68"/>
                <a:gd name="T85" fmla="*/ 47 h 67"/>
                <a:gd name="T86" fmla="*/ 40 w 68"/>
                <a:gd name="T87" fmla="*/ 19 h 67"/>
                <a:gd name="T88" fmla="*/ 56 w 68"/>
                <a:gd name="T89" fmla="*/ 18 h 67"/>
                <a:gd name="T90" fmla="*/ 56 w 68"/>
                <a:gd name="T91" fmla="*/ 20 h 67"/>
                <a:gd name="T92" fmla="*/ 40 w 68"/>
                <a:gd name="T93" fmla="*/ 19 h 67"/>
                <a:gd name="T94" fmla="*/ 55 w 68"/>
                <a:gd name="T95" fmla="*/ 45 h 67"/>
                <a:gd name="T96" fmla="*/ 40 w 68"/>
                <a:gd name="T97" fmla="*/ 44 h 67"/>
                <a:gd name="T98" fmla="*/ 55 w 68"/>
                <a:gd name="T99" fmla="*/ 43 h 67"/>
                <a:gd name="T100" fmla="*/ 56 w 68"/>
                <a:gd name="T101" fmla="*/ 50 h 67"/>
                <a:gd name="T102" fmla="*/ 41 w 68"/>
                <a:gd name="T103" fmla="*/ 51 h 67"/>
                <a:gd name="T104" fmla="*/ 41 w 68"/>
                <a:gd name="T105" fmla="*/ 49 h 67"/>
                <a:gd name="T106" fmla="*/ 56 w 68"/>
                <a:gd name="T10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7">
                  <a:moveTo>
                    <a:pt x="57" y="0"/>
                  </a:moveTo>
                  <a:cubicBezTo>
                    <a:pt x="12" y="0"/>
                    <a:pt x="12" y="0"/>
                    <a:pt x="12" y="0"/>
                  </a:cubicBezTo>
                  <a:cubicBezTo>
                    <a:pt x="5" y="0"/>
                    <a:pt x="0" y="5"/>
                    <a:pt x="0" y="11"/>
                  </a:cubicBezTo>
                  <a:cubicBezTo>
                    <a:pt x="0" y="56"/>
                    <a:pt x="0" y="56"/>
                    <a:pt x="0" y="56"/>
                  </a:cubicBezTo>
                  <a:cubicBezTo>
                    <a:pt x="0" y="62"/>
                    <a:pt x="5" y="67"/>
                    <a:pt x="12" y="67"/>
                  </a:cubicBezTo>
                  <a:cubicBezTo>
                    <a:pt x="57" y="67"/>
                    <a:pt x="57" y="67"/>
                    <a:pt x="57" y="67"/>
                  </a:cubicBezTo>
                  <a:cubicBezTo>
                    <a:pt x="63" y="67"/>
                    <a:pt x="68" y="62"/>
                    <a:pt x="68" y="56"/>
                  </a:cubicBezTo>
                  <a:cubicBezTo>
                    <a:pt x="68" y="11"/>
                    <a:pt x="68" y="11"/>
                    <a:pt x="68" y="11"/>
                  </a:cubicBezTo>
                  <a:cubicBezTo>
                    <a:pt x="68" y="5"/>
                    <a:pt x="63" y="0"/>
                    <a:pt x="57" y="0"/>
                  </a:cubicBezTo>
                  <a:close/>
                  <a:moveTo>
                    <a:pt x="65" y="11"/>
                  </a:moveTo>
                  <a:cubicBezTo>
                    <a:pt x="65" y="56"/>
                    <a:pt x="65" y="56"/>
                    <a:pt x="65" y="56"/>
                  </a:cubicBezTo>
                  <a:cubicBezTo>
                    <a:pt x="65" y="61"/>
                    <a:pt x="61" y="64"/>
                    <a:pt x="57" y="64"/>
                  </a:cubicBezTo>
                  <a:cubicBezTo>
                    <a:pt x="12" y="64"/>
                    <a:pt x="12" y="64"/>
                    <a:pt x="12" y="64"/>
                  </a:cubicBezTo>
                  <a:cubicBezTo>
                    <a:pt x="7" y="64"/>
                    <a:pt x="3" y="61"/>
                    <a:pt x="3" y="56"/>
                  </a:cubicBezTo>
                  <a:cubicBezTo>
                    <a:pt x="3" y="11"/>
                    <a:pt x="3" y="11"/>
                    <a:pt x="3" y="11"/>
                  </a:cubicBezTo>
                  <a:cubicBezTo>
                    <a:pt x="3" y="7"/>
                    <a:pt x="7" y="3"/>
                    <a:pt x="12" y="3"/>
                  </a:cubicBezTo>
                  <a:cubicBezTo>
                    <a:pt x="57" y="3"/>
                    <a:pt x="57" y="3"/>
                    <a:pt x="57" y="3"/>
                  </a:cubicBezTo>
                  <a:cubicBezTo>
                    <a:pt x="61" y="3"/>
                    <a:pt x="65" y="7"/>
                    <a:pt x="65" y="11"/>
                  </a:cubicBezTo>
                  <a:close/>
                  <a:moveTo>
                    <a:pt x="56" y="5"/>
                  </a:moveTo>
                  <a:cubicBezTo>
                    <a:pt x="12" y="5"/>
                    <a:pt x="12" y="5"/>
                    <a:pt x="12" y="5"/>
                  </a:cubicBezTo>
                  <a:cubicBezTo>
                    <a:pt x="9" y="5"/>
                    <a:pt x="6" y="8"/>
                    <a:pt x="6" y="12"/>
                  </a:cubicBezTo>
                  <a:cubicBezTo>
                    <a:pt x="6" y="56"/>
                    <a:pt x="6" y="56"/>
                    <a:pt x="6" y="56"/>
                  </a:cubicBezTo>
                  <a:cubicBezTo>
                    <a:pt x="6" y="59"/>
                    <a:pt x="9" y="62"/>
                    <a:pt x="12" y="62"/>
                  </a:cubicBezTo>
                  <a:cubicBezTo>
                    <a:pt x="56" y="62"/>
                    <a:pt x="56" y="62"/>
                    <a:pt x="56" y="62"/>
                  </a:cubicBezTo>
                  <a:cubicBezTo>
                    <a:pt x="60" y="62"/>
                    <a:pt x="63" y="59"/>
                    <a:pt x="63" y="56"/>
                  </a:cubicBezTo>
                  <a:cubicBezTo>
                    <a:pt x="63" y="12"/>
                    <a:pt x="63" y="12"/>
                    <a:pt x="63" y="12"/>
                  </a:cubicBezTo>
                  <a:cubicBezTo>
                    <a:pt x="63" y="8"/>
                    <a:pt x="60" y="5"/>
                    <a:pt x="56" y="5"/>
                  </a:cubicBezTo>
                  <a:close/>
                  <a:moveTo>
                    <a:pt x="61" y="12"/>
                  </a:moveTo>
                  <a:cubicBezTo>
                    <a:pt x="61" y="33"/>
                    <a:pt x="61" y="33"/>
                    <a:pt x="61" y="33"/>
                  </a:cubicBezTo>
                  <a:cubicBezTo>
                    <a:pt x="35" y="33"/>
                    <a:pt x="35" y="33"/>
                    <a:pt x="35" y="33"/>
                  </a:cubicBezTo>
                  <a:cubicBezTo>
                    <a:pt x="35" y="7"/>
                    <a:pt x="35" y="7"/>
                    <a:pt x="35" y="7"/>
                  </a:cubicBezTo>
                  <a:cubicBezTo>
                    <a:pt x="56" y="7"/>
                    <a:pt x="56" y="7"/>
                    <a:pt x="56" y="7"/>
                  </a:cubicBezTo>
                  <a:cubicBezTo>
                    <a:pt x="59" y="7"/>
                    <a:pt x="61" y="9"/>
                    <a:pt x="61" y="12"/>
                  </a:cubicBezTo>
                  <a:close/>
                  <a:moveTo>
                    <a:pt x="12" y="7"/>
                  </a:moveTo>
                  <a:cubicBezTo>
                    <a:pt x="33" y="7"/>
                    <a:pt x="33" y="7"/>
                    <a:pt x="33" y="7"/>
                  </a:cubicBezTo>
                  <a:cubicBezTo>
                    <a:pt x="33" y="33"/>
                    <a:pt x="33" y="33"/>
                    <a:pt x="33" y="33"/>
                  </a:cubicBezTo>
                  <a:cubicBezTo>
                    <a:pt x="8" y="33"/>
                    <a:pt x="8" y="33"/>
                    <a:pt x="8" y="33"/>
                  </a:cubicBezTo>
                  <a:cubicBezTo>
                    <a:pt x="8" y="12"/>
                    <a:pt x="8" y="12"/>
                    <a:pt x="8" y="12"/>
                  </a:cubicBezTo>
                  <a:cubicBezTo>
                    <a:pt x="8" y="9"/>
                    <a:pt x="10" y="7"/>
                    <a:pt x="12" y="7"/>
                  </a:cubicBezTo>
                  <a:close/>
                  <a:moveTo>
                    <a:pt x="8" y="56"/>
                  </a:moveTo>
                  <a:cubicBezTo>
                    <a:pt x="8" y="35"/>
                    <a:pt x="8" y="35"/>
                    <a:pt x="8" y="35"/>
                  </a:cubicBezTo>
                  <a:cubicBezTo>
                    <a:pt x="33" y="35"/>
                    <a:pt x="33" y="35"/>
                    <a:pt x="33" y="35"/>
                  </a:cubicBezTo>
                  <a:cubicBezTo>
                    <a:pt x="33" y="60"/>
                    <a:pt x="33" y="60"/>
                    <a:pt x="33" y="60"/>
                  </a:cubicBezTo>
                  <a:cubicBezTo>
                    <a:pt x="12" y="60"/>
                    <a:pt x="12" y="60"/>
                    <a:pt x="12" y="60"/>
                  </a:cubicBezTo>
                  <a:cubicBezTo>
                    <a:pt x="10" y="60"/>
                    <a:pt x="8" y="58"/>
                    <a:pt x="8" y="56"/>
                  </a:cubicBezTo>
                  <a:close/>
                  <a:moveTo>
                    <a:pt x="56" y="60"/>
                  </a:moveTo>
                  <a:cubicBezTo>
                    <a:pt x="35" y="60"/>
                    <a:pt x="35" y="60"/>
                    <a:pt x="35" y="60"/>
                  </a:cubicBezTo>
                  <a:cubicBezTo>
                    <a:pt x="35" y="35"/>
                    <a:pt x="35" y="35"/>
                    <a:pt x="35" y="35"/>
                  </a:cubicBezTo>
                  <a:cubicBezTo>
                    <a:pt x="61" y="35"/>
                    <a:pt x="61" y="35"/>
                    <a:pt x="61" y="35"/>
                  </a:cubicBezTo>
                  <a:cubicBezTo>
                    <a:pt x="61" y="56"/>
                    <a:pt x="61" y="56"/>
                    <a:pt x="61" y="56"/>
                  </a:cubicBezTo>
                  <a:cubicBezTo>
                    <a:pt x="61" y="58"/>
                    <a:pt x="59" y="60"/>
                    <a:pt x="56" y="60"/>
                  </a:cubicBezTo>
                  <a:close/>
                  <a:moveTo>
                    <a:pt x="12" y="20"/>
                  </a:moveTo>
                  <a:cubicBezTo>
                    <a:pt x="12" y="19"/>
                    <a:pt x="13" y="19"/>
                    <a:pt x="13" y="19"/>
                  </a:cubicBezTo>
                  <a:cubicBezTo>
                    <a:pt x="19" y="19"/>
                    <a:pt x="19" y="19"/>
                    <a:pt x="19" y="19"/>
                  </a:cubicBezTo>
                  <a:cubicBezTo>
                    <a:pt x="19" y="13"/>
                    <a:pt x="19" y="13"/>
                    <a:pt x="19" y="13"/>
                  </a:cubicBezTo>
                  <a:cubicBezTo>
                    <a:pt x="19" y="12"/>
                    <a:pt x="20" y="12"/>
                    <a:pt x="20" y="12"/>
                  </a:cubicBezTo>
                  <a:cubicBezTo>
                    <a:pt x="21" y="12"/>
                    <a:pt x="21" y="12"/>
                    <a:pt x="21" y="13"/>
                  </a:cubicBezTo>
                  <a:cubicBezTo>
                    <a:pt x="21" y="19"/>
                    <a:pt x="21" y="19"/>
                    <a:pt x="21" y="19"/>
                  </a:cubicBezTo>
                  <a:cubicBezTo>
                    <a:pt x="28" y="19"/>
                    <a:pt x="28" y="19"/>
                    <a:pt x="28" y="19"/>
                  </a:cubicBezTo>
                  <a:cubicBezTo>
                    <a:pt x="28" y="19"/>
                    <a:pt x="29" y="19"/>
                    <a:pt x="29" y="20"/>
                  </a:cubicBezTo>
                  <a:cubicBezTo>
                    <a:pt x="29" y="20"/>
                    <a:pt x="28" y="21"/>
                    <a:pt x="28" y="21"/>
                  </a:cubicBezTo>
                  <a:cubicBezTo>
                    <a:pt x="21" y="21"/>
                    <a:pt x="21" y="21"/>
                    <a:pt x="21" y="21"/>
                  </a:cubicBezTo>
                  <a:cubicBezTo>
                    <a:pt x="21" y="27"/>
                    <a:pt x="21" y="27"/>
                    <a:pt x="21" y="27"/>
                  </a:cubicBezTo>
                  <a:cubicBezTo>
                    <a:pt x="21" y="27"/>
                    <a:pt x="21" y="28"/>
                    <a:pt x="20" y="28"/>
                  </a:cubicBezTo>
                  <a:cubicBezTo>
                    <a:pt x="20" y="28"/>
                    <a:pt x="19" y="27"/>
                    <a:pt x="19" y="27"/>
                  </a:cubicBezTo>
                  <a:cubicBezTo>
                    <a:pt x="19" y="21"/>
                    <a:pt x="19" y="21"/>
                    <a:pt x="19" y="21"/>
                  </a:cubicBezTo>
                  <a:cubicBezTo>
                    <a:pt x="13" y="21"/>
                    <a:pt x="13" y="21"/>
                    <a:pt x="13" y="21"/>
                  </a:cubicBezTo>
                  <a:cubicBezTo>
                    <a:pt x="13" y="21"/>
                    <a:pt x="12" y="20"/>
                    <a:pt x="12" y="20"/>
                  </a:cubicBezTo>
                  <a:close/>
                  <a:moveTo>
                    <a:pt x="26" y="52"/>
                  </a:moveTo>
                  <a:cubicBezTo>
                    <a:pt x="27" y="52"/>
                    <a:pt x="27" y="53"/>
                    <a:pt x="26" y="53"/>
                  </a:cubicBezTo>
                  <a:cubicBezTo>
                    <a:pt x="26" y="53"/>
                    <a:pt x="26" y="53"/>
                    <a:pt x="25" y="53"/>
                  </a:cubicBezTo>
                  <a:cubicBezTo>
                    <a:pt x="25" y="53"/>
                    <a:pt x="25" y="53"/>
                    <a:pt x="25" y="53"/>
                  </a:cubicBezTo>
                  <a:cubicBezTo>
                    <a:pt x="20" y="49"/>
                    <a:pt x="20" y="49"/>
                    <a:pt x="20" y="49"/>
                  </a:cubicBezTo>
                  <a:cubicBezTo>
                    <a:pt x="16" y="53"/>
                    <a:pt x="16" y="53"/>
                    <a:pt x="16" y="53"/>
                  </a:cubicBezTo>
                  <a:cubicBezTo>
                    <a:pt x="16" y="53"/>
                    <a:pt x="16" y="53"/>
                    <a:pt x="15" y="53"/>
                  </a:cubicBezTo>
                  <a:cubicBezTo>
                    <a:pt x="15" y="53"/>
                    <a:pt x="15" y="53"/>
                    <a:pt x="15" y="53"/>
                  </a:cubicBezTo>
                  <a:cubicBezTo>
                    <a:pt x="14" y="53"/>
                    <a:pt x="14" y="52"/>
                    <a:pt x="15" y="52"/>
                  </a:cubicBezTo>
                  <a:cubicBezTo>
                    <a:pt x="19" y="47"/>
                    <a:pt x="19" y="47"/>
                    <a:pt x="19" y="47"/>
                  </a:cubicBezTo>
                  <a:cubicBezTo>
                    <a:pt x="15" y="43"/>
                    <a:pt x="15" y="43"/>
                    <a:pt x="15" y="43"/>
                  </a:cubicBezTo>
                  <a:cubicBezTo>
                    <a:pt x="14" y="43"/>
                    <a:pt x="14" y="42"/>
                    <a:pt x="15" y="42"/>
                  </a:cubicBezTo>
                  <a:cubicBezTo>
                    <a:pt x="15" y="41"/>
                    <a:pt x="16" y="41"/>
                    <a:pt x="16" y="42"/>
                  </a:cubicBezTo>
                  <a:cubicBezTo>
                    <a:pt x="20" y="46"/>
                    <a:pt x="20" y="46"/>
                    <a:pt x="20" y="46"/>
                  </a:cubicBezTo>
                  <a:cubicBezTo>
                    <a:pt x="25" y="42"/>
                    <a:pt x="25" y="42"/>
                    <a:pt x="25" y="42"/>
                  </a:cubicBezTo>
                  <a:cubicBezTo>
                    <a:pt x="25" y="41"/>
                    <a:pt x="26" y="41"/>
                    <a:pt x="26" y="42"/>
                  </a:cubicBezTo>
                  <a:cubicBezTo>
                    <a:pt x="27" y="42"/>
                    <a:pt x="27" y="43"/>
                    <a:pt x="26" y="43"/>
                  </a:cubicBezTo>
                  <a:cubicBezTo>
                    <a:pt x="22" y="47"/>
                    <a:pt x="22" y="47"/>
                    <a:pt x="22" y="47"/>
                  </a:cubicBezTo>
                  <a:lnTo>
                    <a:pt x="26" y="52"/>
                  </a:lnTo>
                  <a:close/>
                  <a:moveTo>
                    <a:pt x="40" y="19"/>
                  </a:moveTo>
                  <a:cubicBezTo>
                    <a:pt x="40" y="19"/>
                    <a:pt x="41" y="18"/>
                    <a:pt x="41" y="18"/>
                  </a:cubicBezTo>
                  <a:cubicBezTo>
                    <a:pt x="56" y="18"/>
                    <a:pt x="56" y="18"/>
                    <a:pt x="56" y="18"/>
                  </a:cubicBezTo>
                  <a:cubicBezTo>
                    <a:pt x="56" y="18"/>
                    <a:pt x="57" y="19"/>
                    <a:pt x="57" y="19"/>
                  </a:cubicBezTo>
                  <a:cubicBezTo>
                    <a:pt x="57" y="20"/>
                    <a:pt x="56" y="20"/>
                    <a:pt x="56" y="20"/>
                  </a:cubicBezTo>
                  <a:cubicBezTo>
                    <a:pt x="41" y="20"/>
                    <a:pt x="41" y="20"/>
                    <a:pt x="41" y="20"/>
                  </a:cubicBezTo>
                  <a:cubicBezTo>
                    <a:pt x="41" y="20"/>
                    <a:pt x="40" y="20"/>
                    <a:pt x="40" y="19"/>
                  </a:cubicBezTo>
                  <a:close/>
                  <a:moveTo>
                    <a:pt x="56" y="44"/>
                  </a:moveTo>
                  <a:cubicBezTo>
                    <a:pt x="56" y="45"/>
                    <a:pt x="56" y="45"/>
                    <a:pt x="55" y="45"/>
                  </a:cubicBezTo>
                  <a:cubicBezTo>
                    <a:pt x="41" y="45"/>
                    <a:pt x="41" y="45"/>
                    <a:pt x="41" y="45"/>
                  </a:cubicBezTo>
                  <a:cubicBezTo>
                    <a:pt x="41" y="45"/>
                    <a:pt x="40" y="45"/>
                    <a:pt x="40" y="44"/>
                  </a:cubicBezTo>
                  <a:cubicBezTo>
                    <a:pt x="40" y="44"/>
                    <a:pt x="41" y="43"/>
                    <a:pt x="41" y="43"/>
                  </a:cubicBezTo>
                  <a:cubicBezTo>
                    <a:pt x="55" y="43"/>
                    <a:pt x="55" y="43"/>
                    <a:pt x="55" y="43"/>
                  </a:cubicBezTo>
                  <a:cubicBezTo>
                    <a:pt x="56" y="43"/>
                    <a:pt x="56" y="44"/>
                    <a:pt x="56" y="44"/>
                  </a:cubicBezTo>
                  <a:close/>
                  <a:moveTo>
                    <a:pt x="56" y="50"/>
                  </a:moveTo>
                  <a:cubicBezTo>
                    <a:pt x="56" y="51"/>
                    <a:pt x="56" y="51"/>
                    <a:pt x="55" y="51"/>
                  </a:cubicBezTo>
                  <a:cubicBezTo>
                    <a:pt x="41" y="51"/>
                    <a:pt x="41" y="51"/>
                    <a:pt x="41" y="51"/>
                  </a:cubicBezTo>
                  <a:cubicBezTo>
                    <a:pt x="41" y="51"/>
                    <a:pt x="40" y="51"/>
                    <a:pt x="40" y="50"/>
                  </a:cubicBezTo>
                  <a:cubicBezTo>
                    <a:pt x="40" y="50"/>
                    <a:pt x="41" y="49"/>
                    <a:pt x="41" y="49"/>
                  </a:cubicBezTo>
                  <a:cubicBezTo>
                    <a:pt x="55" y="49"/>
                    <a:pt x="55" y="49"/>
                    <a:pt x="55" y="49"/>
                  </a:cubicBezTo>
                  <a:cubicBezTo>
                    <a:pt x="56" y="49"/>
                    <a:pt x="56" y="50"/>
                    <a:pt x="56" y="50"/>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29" name="Freeform 17"/>
            <p:cNvSpPr>
              <a:spLocks noEditPoints="1"/>
            </p:cNvSpPr>
            <p:nvPr/>
          </p:nvSpPr>
          <p:spPr bwMode="auto">
            <a:xfrm>
              <a:off x="6460755" y="1437005"/>
              <a:ext cx="499264" cy="422907"/>
            </a:xfrm>
            <a:custGeom>
              <a:avLst/>
              <a:gdLst>
                <a:gd name="T0" fmla="*/ 70 w 72"/>
                <a:gd name="T1" fmla="*/ 16 h 61"/>
                <a:gd name="T2" fmla="*/ 56 w 72"/>
                <a:gd name="T3" fmla="*/ 18 h 61"/>
                <a:gd name="T4" fmla="*/ 43 w 72"/>
                <a:gd name="T5" fmla="*/ 46 h 61"/>
                <a:gd name="T6" fmla="*/ 12 w 72"/>
                <a:gd name="T7" fmla="*/ 46 h 61"/>
                <a:gd name="T8" fmla="*/ 13 w 72"/>
                <a:gd name="T9" fmla="*/ 49 h 61"/>
                <a:gd name="T10" fmla="*/ 48 w 72"/>
                <a:gd name="T11" fmla="*/ 51 h 61"/>
                <a:gd name="T12" fmla="*/ 13 w 72"/>
                <a:gd name="T13" fmla="*/ 52 h 61"/>
                <a:gd name="T14" fmla="*/ 9 w 72"/>
                <a:gd name="T15" fmla="*/ 45 h 61"/>
                <a:gd name="T16" fmla="*/ 7 w 72"/>
                <a:gd name="T17" fmla="*/ 42 h 61"/>
                <a:gd name="T18" fmla="*/ 1 w 72"/>
                <a:gd name="T19" fmla="*/ 23 h 61"/>
                <a:gd name="T20" fmla="*/ 10 w 72"/>
                <a:gd name="T21" fmla="*/ 41 h 61"/>
                <a:gd name="T22" fmla="*/ 43 w 72"/>
                <a:gd name="T23" fmla="*/ 43 h 61"/>
                <a:gd name="T24" fmla="*/ 54 w 72"/>
                <a:gd name="T25" fmla="*/ 17 h 61"/>
                <a:gd name="T26" fmla="*/ 70 w 72"/>
                <a:gd name="T27" fmla="*/ 13 h 61"/>
                <a:gd name="T28" fmla="*/ 18 w 72"/>
                <a:gd name="T29" fmla="*/ 57 h 61"/>
                <a:gd name="T30" fmla="*/ 11 w 72"/>
                <a:gd name="T31" fmla="*/ 57 h 61"/>
                <a:gd name="T32" fmla="*/ 18 w 72"/>
                <a:gd name="T33" fmla="*/ 57 h 61"/>
                <a:gd name="T34" fmla="*/ 14 w 72"/>
                <a:gd name="T35" fmla="*/ 55 h 61"/>
                <a:gd name="T36" fmla="*/ 14 w 72"/>
                <a:gd name="T37" fmla="*/ 59 h 61"/>
                <a:gd name="T38" fmla="*/ 45 w 72"/>
                <a:gd name="T39" fmla="*/ 57 h 61"/>
                <a:gd name="T40" fmla="*/ 38 w 72"/>
                <a:gd name="T41" fmla="*/ 57 h 61"/>
                <a:gd name="T42" fmla="*/ 45 w 72"/>
                <a:gd name="T43" fmla="*/ 57 h 61"/>
                <a:gd name="T44" fmla="*/ 41 w 72"/>
                <a:gd name="T45" fmla="*/ 55 h 61"/>
                <a:gd name="T46" fmla="*/ 41 w 72"/>
                <a:gd name="T47" fmla="*/ 59 h 61"/>
                <a:gd name="T48" fmla="*/ 12 w 72"/>
                <a:gd name="T49" fmla="*/ 37 h 61"/>
                <a:gd name="T50" fmla="*/ 45 w 72"/>
                <a:gd name="T51" fmla="*/ 36 h 61"/>
                <a:gd name="T52" fmla="*/ 12 w 72"/>
                <a:gd name="T53" fmla="*/ 35 h 61"/>
                <a:gd name="T54" fmla="*/ 12 w 72"/>
                <a:gd name="T55" fmla="*/ 37 h 61"/>
                <a:gd name="T56" fmla="*/ 12 w 72"/>
                <a:gd name="T57" fmla="*/ 40 h 61"/>
                <a:gd name="T58" fmla="*/ 43 w 72"/>
                <a:gd name="T59" fmla="*/ 41 h 61"/>
                <a:gd name="T60" fmla="*/ 43 w 72"/>
                <a:gd name="T61" fmla="*/ 39 h 61"/>
                <a:gd name="T62" fmla="*/ 37 w 72"/>
                <a:gd name="T63" fmla="*/ 31 h 61"/>
                <a:gd name="T64" fmla="*/ 44 w 72"/>
                <a:gd name="T65" fmla="*/ 30 h 61"/>
                <a:gd name="T66" fmla="*/ 43 w 72"/>
                <a:gd name="T67" fmla="*/ 0 h 61"/>
                <a:gd name="T68" fmla="*/ 36 w 72"/>
                <a:gd name="T69" fmla="*/ 0 h 61"/>
                <a:gd name="T70" fmla="*/ 37 w 72"/>
                <a:gd name="T71" fmla="*/ 31 h 61"/>
                <a:gd name="T72" fmla="*/ 31 w 72"/>
                <a:gd name="T73" fmla="*/ 31 h 61"/>
                <a:gd name="T74" fmla="*/ 32 w 72"/>
                <a:gd name="T75" fmla="*/ 8 h 61"/>
                <a:gd name="T76" fmla="*/ 25 w 72"/>
                <a:gd name="T77" fmla="*/ 8 h 61"/>
                <a:gd name="T78" fmla="*/ 24 w 72"/>
                <a:gd name="T79" fmla="*/ 30 h 61"/>
                <a:gd name="T80" fmla="*/ 13 w 72"/>
                <a:gd name="T81" fmla="*/ 31 h 61"/>
                <a:gd name="T82" fmla="*/ 20 w 72"/>
                <a:gd name="T83" fmla="*/ 30 h 61"/>
                <a:gd name="T84" fmla="*/ 20 w 72"/>
                <a:gd name="T85" fmla="*/ 16 h 61"/>
                <a:gd name="T86" fmla="*/ 13 w 72"/>
                <a:gd name="T87" fmla="*/ 16 h 61"/>
                <a:gd name="T88" fmla="*/ 13 w 72"/>
                <a:gd name="T8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61">
                  <a:moveTo>
                    <a:pt x="72" y="14"/>
                  </a:moveTo>
                  <a:cubicBezTo>
                    <a:pt x="72" y="15"/>
                    <a:pt x="71" y="16"/>
                    <a:pt x="70" y="16"/>
                  </a:cubicBezTo>
                  <a:cubicBezTo>
                    <a:pt x="59" y="16"/>
                    <a:pt x="59" y="16"/>
                    <a:pt x="59" y="16"/>
                  </a:cubicBezTo>
                  <a:cubicBezTo>
                    <a:pt x="58" y="16"/>
                    <a:pt x="57" y="17"/>
                    <a:pt x="56" y="18"/>
                  </a:cubicBezTo>
                  <a:cubicBezTo>
                    <a:pt x="49" y="42"/>
                    <a:pt x="49" y="42"/>
                    <a:pt x="49" y="42"/>
                  </a:cubicBezTo>
                  <a:cubicBezTo>
                    <a:pt x="48" y="44"/>
                    <a:pt x="46" y="46"/>
                    <a:pt x="43" y="46"/>
                  </a:cubicBezTo>
                  <a:cubicBezTo>
                    <a:pt x="13" y="46"/>
                    <a:pt x="13" y="46"/>
                    <a:pt x="13" y="46"/>
                  </a:cubicBezTo>
                  <a:cubicBezTo>
                    <a:pt x="13" y="46"/>
                    <a:pt x="12" y="46"/>
                    <a:pt x="12" y="46"/>
                  </a:cubicBezTo>
                  <a:cubicBezTo>
                    <a:pt x="12" y="48"/>
                    <a:pt x="12" y="48"/>
                    <a:pt x="12" y="48"/>
                  </a:cubicBezTo>
                  <a:cubicBezTo>
                    <a:pt x="12" y="49"/>
                    <a:pt x="12" y="49"/>
                    <a:pt x="13" y="49"/>
                  </a:cubicBezTo>
                  <a:cubicBezTo>
                    <a:pt x="47" y="49"/>
                    <a:pt x="47" y="49"/>
                    <a:pt x="47" y="49"/>
                  </a:cubicBezTo>
                  <a:cubicBezTo>
                    <a:pt x="47" y="49"/>
                    <a:pt x="48" y="50"/>
                    <a:pt x="48" y="51"/>
                  </a:cubicBezTo>
                  <a:cubicBezTo>
                    <a:pt x="48" y="52"/>
                    <a:pt x="47" y="52"/>
                    <a:pt x="47" y="52"/>
                  </a:cubicBezTo>
                  <a:cubicBezTo>
                    <a:pt x="13" y="52"/>
                    <a:pt x="13" y="52"/>
                    <a:pt x="13" y="52"/>
                  </a:cubicBezTo>
                  <a:cubicBezTo>
                    <a:pt x="11" y="52"/>
                    <a:pt x="9" y="50"/>
                    <a:pt x="9" y="48"/>
                  </a:cubicBezTo>
                  <a:cubicBezTo>
                    <a:pt x="9" y="45"/>
                    <a:pt x="9" y="45"/>
                    <a:pt x="9" y="45"/>
                  </a:cubicBezTo>
                  <a:cubicBezTo>
                    <a:pt x="9" y="45"/>
                    <a:pt x="9" y="44"/>
                    <a:pt x="9" y="44"/>
                  </a:cubicBezTo>
                  <a:cubicBezTo>
                    <a:pt x="8" y="44"/>
                    <a:pt x="8" y="43"/>
                    <a:pt x="7" y="42"/>
                  </a:cubicBezTo>
                  <a:cubicBezTo>
                    <a:pt x="0" y="25"/>
                    <a:pt x="0" y="25"/>
                    <a:pt x="0" y="25"/>
                  </a:cubicBezTo>
                  <a:cubicBezTo>
                    <a:pt x="0" y="24"/>
                    <a:pt x="0" y="23"/>
                    <a:pt x="1" y="23"/>
                  </a:cubicBezTo>
                  <a:cubicBezTo>
                    <a:pt x="1" y="22"/>
                    <a:pt x="2" y="23"/>
                    <a:pt x="3" y="24"/>
                  </a:cubicBezTo>
                  <a:cubicBezTo>
                    <a:pt x="10" y="41"/>
                    <a:pt x="10" y="41"/>
                    <a:pt x="10" y="41"/>
                  </a:cubicBezTo>
                  <a:cubicBezTo>
                    <a:pt x="11" y="42"/>
                    <a:pt x="12" y="43"/>
                    <a:pt x="13" y="43"/>
                  </a:cubicBezTo>
                  <a:cubicBezTo>
                    <a:pt x="43" y="43"/>
                    <a:pt x="43" y="43"/>
                    <a:pt x="43" y="43"/>
                  </a:cubicBezTo>
                  <a:cubicBezTo>
                    <a:pt x="44" y="43"/>
                    <a:pt x="46" y="42"/>
                    <a:pt x="46" y="41"/>
                  </a:cubicBezTo>
                  <a:cubicBezTo>
                    <a:pt x="54" y="17"/>
                    <a:pt x="54" y="17"/>
                    <a:pt x="54" y="17"/>
                  </a:cubicBezTo>
                  <a:cubicBezTo>
                    <a:pt x="54" y="15"/>
                    <a:pt x="57" y="13"/>
                    <a:pt x="59" y="13"/>
                  </a:cubicBezTo>
                  <a:cubicBezTo>
                    <a:pt x="70" y="13"/>
                    <a:pt x="70" y="13"/>
                    <a:pt x="70" y="13"/>
                  </a:cubicBezTo>
                  <a:cubicBezTo>
                    <a:pt x="71" y="13"/>
                    <a:pt x="72" y="13"/>
                    <a:pt x="72" y="14"/>
                  </a:cubicBezTo>
                  <a:close/>
                  <a:moveTo>
                    <a:pt x="18" y="57"/>
                  </a:moveTo>
                  <a:cubicBezTo>
                    <a:pt x="18" y="59"/>
                    <a:pt x="16" y="61"/>
                    <a:pt x="14" y="61"/>
                  </a:cubicBezTo>
                  <a:cubicBezTo>
                    <a:pt x="12" y="61"/>
                    <a:pt x="11" y="59"/>
                    <a:pt x="11" y="57"/>
                  </a:cubicBezTo>
                  <a:cubicBezTo>
                    <a:pt x="11" y="55"/>
                    <a:pt x="12" y="53"/>
                    <a:pt x="14" y="53"/>
                  </a:cubicBezTo>
                  <a:cubicBezTo>
                    <a:pt x="16" y="53"/>
                    <a:pt x="18" y="55"/>
                    <a:pt x="18" y="57"/>
                  </a:cubicBezTo>
                  <a:close/>
                  <a:moveTo>
                    <a:pt x="16" y="57"/>
                  </a:moveTo>
                  <a:cubicBezTo>
                    <a:pt x="16" y="56"/>
                    <a:pt x="15" y="55"/>
                    <a:pt x="14" y="55"/>
                  </a:cubicBezTo>
                  <a:cubicBezTo>
                    <a:pt x="14" y="55"/>
                    <a:pt x="13" y="56"/>
                    <a:pt x="13" y="57"/>
                  </a:cubicBezTo>
                  <a:cubicBezTo>
                    <a:pt x="13" y="58"/>
                    <a:pt x="14" y="59"/>
                    <a:pt x="14" y="59"/>
                  </a:cubicBezTo>
                  <a:cubicBezTo>
                    <a:pt x="15" y="59"/>
                    <a:pt x="16" y="58"/>
                    <a:pt x="16" y="57"/>
                  </a:cubicBezTo>
                  <a:close/>
                  <a:moveTo>
                    <a:pt x="45" y="57"/>
                  </a:moveTo>
                  <a:cubicBezTo>
                    <a:pt x="45" y="59"/>
                    <a:pt x="43" y="61"/>
                    <a:pt x="41" y="61"/>
                  </a:cubicBezTo>
                  <a:cubicBezTo>
                    <a:pt x="39" y="61"/>
                    <a:pt x="38" y="59"/>
                    <a:pt x="38" y="57"/>
                  </a:cubicBezTo>
                  <a:cubicBezTo>
                    <a:pt x="38" y="55"/>
                    <a:pt x="39" y="53"/>
                    <a:pt x="41" y="53"/>
                  </a:cubicBezTo>
                  <a:cubicBezTo>
                    <a:pt x="43" y="53"/>
                    <a:pt x="45" y="55"/>
                    <a:pt x="45" y="57"/>
                  </a:cubicBezTo>
                  <a:close/>
                  <a:moveTo>
                    <a:pt x="43" y="57"/>
                  </a:moveTo>
                  <a:cubicBezTo>
                    <a:pt x="43" y="56"/>
                    <a:pt x="42" y="55"/>
                    <a:pt x="41" y="55"/>
                  </a:cubicBezTo>
                  <a:cubicBezTo>
                    <a:pt x="40" y="55"/>
                    <a:pt x="40" y="56"/>
                    <a:pt x="40" y="57"/>
                  </a:cubicBezTo>
                  <a:cubicBezTo>
                    <a:pt x="40" y="58"/>
                    <a:pt x="40" y="59"/>
                    <a:pt x="41" y="59"/>
                  </a:cubicBezTo>
                  <a:cubicBezTo>
                    <a:pt x="42" y="59"/>
                    <a:pt x="43" y="58"/>
                    <a:pt x="43" y="57"/>
                  </a:cubicBezTo>
                  <a:close/>
                  <a:moveTo>
                    <a:pt x="12" y="37"/>
                  </a:moveTo>
                  <a:cubicBezTo>
                    <a:pt x="44" y="37"/>
                    <a:pt x="44" y="37"/>
                    <a:pt x="44" y="37"/>
                  </a:cubicBezTo>
                  <a:cubicBezTo>
                    <a:pt x="45" y="37"/>
                    <a:pt x="45" y="36"/>
                    <a:pt x="45" y="36"/>
                  </a:cubicBezTo>
                  <a:cubicBezTo>
                    <a:pt x="45" y="35"/>
                    <a:pt x="45" y="35"/>
                    <a:pt x="44" y="35"/>
                  </a:cubicBezTo>
                  <a:cubicBezTo>
                    <a:pt x="12" y="35"/>
                    <a:pt x="12" y="35"/>
                    <a:pt x="12" y="35"/>
                  </a:cubicBezTo>
                  <a:cubicBezTo>
                    <a:pt x="11" y="35"/>
                    <a:pt x="11" y="35"/>
                    <a:pt x="11" y="36"/>
                  </a:cubicBezTo>
                  <a:cubicBezTo>
                    <a:pt x="11" y="36"/>
                    <a:pt x="11" y="37"/>
                    <a:pt x="12" y="37"/>
                  </a:cubicBezTo>
                  <a:close/>
                  <a:moveTo>
                    <a:pt x="13" y="39"/>
                  </a:moveTo>
                  <a:cubicBezTo>
                    <a:pt x="13" y="39"/>
                    <a:pt x="12" y="40"/>
                    <a:pt x="12" y="40"/>
                  </a:cubicBezTo>
                  <a:cubicBezTo>
                    <a:pt x="12" y="41"/>
                    <a:pt x="13" y="41"/>
                    <a:pt x="13" y="41"/>
                  </a:cubicBezTo>
                  <a:cubicBezTo>
                    <a:pt x="43" y="41"/>
                    <a:pt x="43" y="41"/>
                    <a:pt x="43" y="41"/>
                  </a:cubicBezTo>
                  <a:cubicBezTo>
                    <a:pt x="44" y="41"/>
                    <a:pt x="44" y="41"/>
                    <a:pt x="44" y="40"/>
                  </a:cubicBezTo>
                  <a:cubicBezTo>
                    <a:pt x="44" y="40"/>
                    <a:pt x="44" y="39"/>
                    <a:pt x="43" y="39"/>
                  </a:cubicBezTo>
                  <a:lnTo>
                    <a:pt x="13" y="39"/>
                  </a:lnTo>
                  <a:close/>
                  <a:moveTo>
                    <a:pt x="37" y="31"/>
                  </a:moveTo>
                  <a:cubicBezTo>
                    <a:pt x="43" y="31"/>
                    <a:pt x="43" y="31"/>
                    <a:pt x="43" y="31"/>
                  </a:cubicBezTo>
                  <a:cubicBezTo>
                    <a:pt x="43" y="31"/>
                    <a:pt x="44" y="30"/>
                    <a:pt x="44" y="30"/>
                  </a:cubicBezTo>
                  <a:cubicBezTo>
                    <a:pt x="44" y="0"/>
                    <a:pt x="44" y="0"/>
                    <a:pt x="44" y="0"/>
                  </a:cubicBezTo>
                  <a:cubicBezTo>
                    <a:pt x="44" y="0"/>
                    <a:pt x="43" y="0"/>
                    <a:pt x="43" y="0"/>
                  </a:cubicBezTo>
                  <a:cubicBezTo>
                    <a:pt x="37" y="0"/>
                    <a:pt x="37" y="0"/>
                    <a:pt x="37" y="0"/>
                  </a:cubicBezTo>
                  <a:cubicBezTo>
                    <a:pt x="36" y="0"/>
                    <a:pt x="36" y="0"/>
                    <a:pt x="36" y="0"/>
                  </a:cubicBezTo>
                  <a:cubicBezTo>
                    <a:pt x="36" y="30"/>
                    <a:pt x="36" y="30"/>
                    <a:pt x="36" y="30"/>
                  </a:cubicBezTo>
                  <a:cubicBezTo>
                    <a:pt x="36" y="30"/>
                    <a:pt x="36" y="31"/>
                    <a:pt x="37" y="31"/>
                  </a:cubicBezTo>
                  <a:close/>
                  <a:moveTo>
                    <a:pt x="25" y="31"/>
                  </a:moveTo>
                  <a:cubicBezTo>
                    <a:pt x="31" y="31"/>
                    <a:pt x="31" y="31"/>
                    <a:pt x="31" y="31"/>
                  </a:cubicBezTo>
                  <a:cubicBezTo>
                    <a:pt x="32" y="31"/>
                    <a:pt x="32" y="30"/>
                    <a:pt x="32" y="30"/>
                  </a:cubicBezTo>
                  <a:cubicBezTo>
                    <a:pt x="32" y="8"/>
                    <a:pt x="32" y="8"/>
                    <a:pt x="32" y="8"/>
                  </a:cubicBezTo>
                  <a:cubicBezTo>
                    <a:pt x="32" y="8"/>
                    <a:pt x="32" y="8"/>
                    <a:pt x="31" y="8"/>
                  </a:cubicBezTo>
                  <a:cubicBezTo>
                    <a:pt x="25" y="8"/>
                    <a:pt x="25" y="8"/>
                    <a:pt x="25" y="8"/>
                  </a:cubicBezTo>
                  <a:cubicBezTo>
                    <a:pt x="25" y="8"/>
                    <a:pt x="24" y="8"/>
                    <a:pt x="24" y="8"/>
                  </a:cubicBezTo>
                  <a:cubicBezTo>
                    <a:pt x="24" y="30"/>
                    <a:pt x="24" y="30"/>
                    <a:pt x="24" y="30"/>
                  </a:cubicBezTo>
                  <a:cubicBezTo>
                    <a:pt x="24" y="30"/>
                    <a:pt x="25" y="31"/>
                    <a:pt x="25" y="31"/>
                  </a:cubicBezTo>
                  <a:close/>
                  <a:moveTo>
                    <a:pt x="13" y="31"/>
                  </a:moveTo>
                  <a:cubicBezTo>
                    <a:pt x="20" y="31"/>
                    <a:pt x="20" y="31"/>
                    <a:pt x="20" y="31"/>
                  </a:cubicBezTo>
                  <a:cubicBezTo>
                    <a:pt x="20" y="31"/>
                    <a:pt x="20" y="30"/>
                    <a:pt x="20" y="30"/>
                  </a:cubicBezTo>
                  <a:cubicBezTo>
                    <a:pt x="20" y="16"/>
                    <a:pt x="20" y="16"/>
                    <a:pt x="20" y="16"/>
                  </a:cubicBezTo>
                  <a:cubicBezTo>
                    <a:pt x="20" y="16"/>
                    <a:pt x="20" y="16"/>
                    <a:pt x="20" y="16"/>
                  </a:cubicBezTo>
                  <a:cubicBezTo>
                    <a:pt x="13" y="16"/>
                    <a:pt x="13" y="16"/>
                    <a:pt x="13" y="16"/>
                  </a:cubicBezTo>
                  <a:cubicBezTo>
                    <a:pt x="13" y="16"/>
                    <a:pt x="13" y="16"/>
                    <a:pt x="13" y="16"/>
                  </a:cubicBezTo>
                  <a:cubicBezTo>
                    <a:pt x="13" y="30"/>
                    <a:pt x="13" y="30"/>
                    <a:pt x="13" y="30"/>
                  </a:cubicBezTo>
                  <a:cubicBezTo>
                    <a:pt x="13" y="30"/>
                    <a:pt x="13" y="31"/>
                    <a:pt x="13" y="31"/>
                  </a:cubicBezTo>
                  <a:close/>
                </a:path>
              </a:pathLst>
            </a:custGeom>
            <a:solidFill>
              <a:schemeClr val="accent1"/>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31" name="Freeform 62"/>
            <p:cNvSpPr>
              <a:spLocks noEditPoints="1"/>
            </p:cNvSpPr>
            <p:nvPr/>
          </p:nvSpPr>
          <p:spPr bwMode="auto">
            <a:xfrm>
              <a:off x="5370746" y="1930749"/>
              <a:ext cx="292609" cy="338210"/>
            </a:xfrm>
            <a:custGeom>
              <a:avLst/>
              <a:gdLst>
                <a:gd name="T0" fmla="*/ 54 w 62"/>
                <a:gd name="T1" fmla="*/ 0 h 72"/>
                <a:gd name="T2" fmla="*/ 8 w 62"/>
                <a:gd name="T3" fmla="*/ 0 h 72"/>
                <a:gd name="T4" fmla="*/ 0 w 62"/>
                <a:gd name="T5" fmla="*/ 8 h 72"/>
                <a:gd name="T6" fmla="*/ 0 w 62"/>
                <a:gd name="T7" fmla="*/ 64 h 72"/>
                <a:gd name="T8" fmla="*/ 8 w 62"/>
                <a:gd name="T9" fmla="*/ 72 h 72"/>
                <a:gd name="T10" fmla="*/ 54 w 62"/>
                <a:gd name="T11" fmla="*/ 72 h 72"/>
                <a:gd name="T12" fmla="*/ 62 w 62"/>
                <a:gd name="T13" fmla="*/ 64 h 72"/>
                <a:gd name="T14" fmla="*/ 62 w 62"/>
                <a:gd name="T15" fmla="*/ 8 h 72"/>
                <a:gd name="T16" fmla="*/ 54 w 62"/>
                <a:gd name="T17" fmla="*/ 0 h 72"/>
                <a:gd name="T18" fmla="*/ 8 w 62"/>
                <a:gd name="T19" fmla="*/ 3 h 72"/>
                <a:gd name="T20" fmla="*/ 54 w 62"/>
                <a:gd name="T21" fmla="*/ 3 h 72"/>
                <a:gd name="T22" fmla="*/ 59 w 62"/>
                <a:gd name="T23" fmla="*/ 8 h 72"/>
                <a:gd name="T24" fmla="*/ 59 w 62"/>
                <a:gd name="T25" fmla="*/ 64 h 72"/>
                <a:gd name="T26" fmla="*/ 54 w 62"/>
                <a:gd name="T27" fmla="*/ 69 h 72"/>
                <a:gd name="T28" fmla="*/ 8 w 62"/>
                <a:gd name="T29" fmla="*/ 69 h 72"/>
                <a:gd name="T30" fmla="*/ 3 w 62"/>
                <a:gd name="T31" fmla="*/ 64 h 72"/>
                <a:gd name="T32" fmla="*/ 3 w 62"/>
                <a:gd name="T33" fmla="*/ 8 h 72"/>
                <a:gd name="T34" fmla="*/ 8 w 62"/>
                <a:gd name="T35" fmla="*/ 3 h 72"/>
                <a:gd name="T36" fmla="*/ 7 w 62"/>
                <a:gd name="T37" fmla="*/ 62 h 72"/>
                <a:gd name="T38" fmla="*/ 55 w 62"/>
                <a:gd name="T39" fmla="*/ 62 h 72"/>
                <a:gd name="T40" fmla="*/ 56 w 62"/>
                <a:gd name="T41" fmla="*/ 61 h 72"/>
                <a:gd name="T42" fmla="*/ 56 w 62"/>
                <a:gd name="T43" fmla="*/ 7 h 72"/>
                <a:gd name="T44" fmla="*/ 55 w 62"/>
                <a:gd name="T45" fmla="*/ 6 h 72"/>
                <a:gd name="T46" fmla="*/ 7 w 62"/>
                <a:gd name="T47" fmla="*/ 6 h 72"/>
                <a:gd name="T48" fmla="*/ 6 w 62"/>
                <a:gd name="T49" fmla="*/ 7 h 72"/>
                <a:gd name="T50" fmla="*/ 6 w 62"/>
                <a:gd name="T51" fmla="*/ 61 h 72"/>
                <a:gd name="T52" fmla="*/ 7 w 62"/>
                <a:gd name="T53" fmla="*/ 62 h 72"/>
                <a:gd name="T54" fmla="*/ 8 w 62"/>
                <a:gd name="T55" fmla="*/ 8 h 72"/>
                <a:gd name="T56" fmla="*/ 54 w 62"/>
                <a:gd name="T57" fmla="*/ 8 h 72"/>
                <a:gd name="T58" fmla="*/ 54 w 62"/>
                <a:gd name="T59" fmla="*/ 60 h 72"/>
                <a:gd name="T60" fmla="*/ 8 w 62"/>
                <a:gd name="T61" fmla="*/ 60 h 72"/>
                <a:gd name="T62" fmla="*/ 8 w 62"/>
                <a:gd name="T63" fmla="*/ 8 h 72"/>
                <a:gd name="T64" fmla="*/ 33 w 62"/>
                <a:gd name="T65" fmla="*/ 66 h 72"/>
                <a:gd name="T66" fmla="*/ 31 w 62"/>
                <a:gd name="T67" fmla="*/ 68 h 72"/>
                <a:gd name="T68" fmla="*/ 29 w 62"/>
                <a:gd name="T69" fmla="*/ 66 h 72"/>
                <a:gd name="T70" fmla="*/ 31 w 62"/>
                <a:gd name="T71" fmla="*/ 64 h 72"/>
                <a:gd name="T72" fmla="*/ 33 w 62"/>
                <a:gd name="T73"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72">
                  <a:moveTo>
                    <a:pt x="54" y="0"/>
                  </a:moveTo>
                  <a:cubicBezTo>
                    <a:pt x="8" y="0"/>
                    <a:pt x="8" y="0"/>
                    <a:pt x="8" y="0"/>
                  </a:cubicBezTo>
                  <a:cubicBezTo>
                    <a:pt x="4" y="0"/>
                    <a:pt x="0" y="3"/>
                    <a:pt x="0" y="8"/>
                  </a:cubicBezTo>
                  <a:cubicBezTo>
                    <a:pt x="0" y="64"/>
                    <a:pt x="0" y="64"/>
                    <a:pt x="0" y="64"/>
                  </a:cubicBezTo>
                  <a:cubicBezTo>
                    <a:pt x="0" y="68"/>
                    <a:pt x="4" y="72"/>
                    <a:pt x="8" y="72"/>
                  </a:cubicBezTo>
                  <a:cubicBezTo>
                    <a:pt x="54" y="72"/>
                    <a:pt x="54" y="72"/>
                    <a:pt x="54" y="72"/>
                  </a:cubicBezTo>
                  <a:cubicBezTo>
                    <a:pt x="58" y="72"/>
                    <a:pt x="62" y="68"/>
                    <a:pt x="62" y="64"/>
                  </a:cubicBezTo>
                  <a:cubicBezTo>
                    <a:pt x="62" y="8"/>
                    <a:pt x="62" y="8"/>
                    <a:pt x="62" y="8"/>
                  </a:cubicBezTo>
                  <a:cubicBezTo>
                    <a:pt x="62" y="3"/>
                    <a:pt x="58" y="0"/>
                    <a:pt x="54" y="0"/>
                  </a:cubicBezTo>
                  <a:close/>
                  <a:moveTo>
                    <a:pt x="8" y="3"/>
                  </a:moveTo>
                  <a:cubicBezTo>
                    <a:pt x="54" y="3"/>
                    <a:pt x="54" y="3"/>
                    <a:pt x="54" y="3"/>
                  </a:cubicBezTo>
                  <a:cubicBezTo>
                    <a:pt x="56" y="3"/>
                    <a:pt x="59" y="5"/>
                    <a:pt x="59" y="8"/>
                  </a:cubicBezTo>
                  <a:cubicBezTo>
                    <a:pt x="59" y="64"/>
                    <a:pt x="59" y="64"/>
                    <a:pt x="59" y="64"/>
                  </a:cubicBezTo>
                  <a:cubicBezTo>
                    <a:pt x="59" y="67"/>
                    <a:pt x="56" y="69"/>
                    <a:pt x="54" y="69"/>
                  </a:cubicBezTo>
                  <a:cubicBezTo>
                    <a:pt x="8" y="69"/>
                    <a:pt x="8" y="69"/>
                    <a:pt x="8" y="69"/>
                  </a:cubicBezTo>
                  <a:cubicBezTo>
                    <a:pt x="5" y="69"/>
                    <a:pt x="3" y="67"/>
                    <a:pt x="3" y="64"/>
                  </a:cubicBezTo>
                  <a:cubicBezTo>
                    <a:pt x="3" y="8"/>
                    <a:pt x="3" y="8"/>
                    <a:pt x="3" y="8"/>
                  </a:cubicBezTo>
                  <a:cubicBezTo>
                    <a:pt x="3" y="5"/>
                    <a:pt x="5" y="3"/>
                    <a:pt x="8" y="3"/>
                  </a:cubicBezTo>
                  <a:close/>
                  <a:moveTo>
                    <a:pt x="7" y="62"/>
                  </a:moveTo>
                  <a:cubicBezTo>
                    <a:pt x="55" y="62"/>
                    <a:pt x="55" y="62"/>
                    <a:pt x="55" y="62"/>
                  </a:cubicBezTo>
                  <a:cubicBezTo>
                    <a:pt x="55" y="62"/>
                    <a:pt x="56" y="61"/>
                    <a:pt x="56" y="61"/>
                  </a:cubicBezTo>
                  <a:cubicBezTo>
                    <a:pt x="56" y="7"/>
                    <a:pt x="56" y="7"/>
                    <a:pt x="56" y="7"/>
                  </a:cubicBezTo>
                  <a:cubicBezTo>
                    <a:pt x="56" y="6"/>
                    <a:pt x="55" y="6"/>
                    <a:pt x="55" y="6"/>
                  </a:cubicBezTo>
                  <a:cubicBezTo>
                    <a:pt x="7" y="6"/>
                    <a:pt x="7" y="6"/>
                    <a:pt x="7" y="6"/>
                  </a:cubicBezTo>
                  <a:cubicBezTo>
                    <a:pt x="7" y="6"/>
                    <a:pt x="6" y="6"/>
                    <a:pt x="6" y="7"/>
                  </a:cubicBezTo>
                  <a:cubicBezTo>
                    <a:pt x="6" y="61"/>
                    <a:pt x="6" y="61"/>
                    <a:pt x="6" y="61"/>
                  </a:cubicBezTo>
                  <a:cubicBezTo>
                    <a:pt x="6" y="61"/>
                    <a:pt x="7" y="62"/>
                    <a:pt x="7" y="62"/>
                  </a:cubicBezTo>
                  <a:close/>
                  <a:moveTo>
                    <a:pt x="8" y="8"/>
                  </a:moveTo>
                  <a:cubicBezTo>
                    <a:pt x="54" y="8"/>
                    <a:pt x="54" y="8"/>
                    <a:pt x="54" y="8"/>
                  </a:cubicBezTo>
                  <a:cubicBezTo>
                    <a:pt x="54" y="60"/>
                    <a:pt x="54" y="60"/>
                    <a:pt x="54" y="60"/>
                  </a:cubicBezTo>
                  <a:cubicBezTo>
                    <a:pt x="8" y="60"/>
                    <a:pt x="8" y="60"/>
                    <a:pt x="8" y="60"/>
                  </a:cubicBezTo>
                  <a:lnTo>
                    <a:pt x="8" y="8"/>
                  </a:lnTo>
                  <a:close/>
                  <a:moveTo>
                    <a:pt x="33" y="66"/>
                  </a:moveTo>
                  <a:cubicBezTo>
                    <a:pt x="33" y="67"/>
                    <a:pt x="32" y="68"/>
                    <a:pt x="31" y="68"/>
                  </a:cubicBezTo>
                  <a:cubicBezTo>
                    <a:pt x="30" y="68"/>
                    <a:pt x="29" y="67"/>
                    <a:pt x="29" y="66"/>
                  </a:cubicBezTo>
                  <a:cubicBezTo>
                    <a:pt x="29" y="65"/>
                    <a:pt x="30" y="64"/>
                    <a:pt x="31" y="64"/>
                  </a:cubicBezTo>
                  <a:cubicBezTo>
                    <a:pt x="32" y="64"/>
                    <a:pt x="33" y="65"/>
                    <a:pt x="33" y="66"/>
                  </a:cubicBezTo>
                  <a:close/>
                </a:path>
              </a:pathLst>
            </a:custGeom>
            <a:solidFill>
              <a:schemeClr val="accent4"/>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33" name="Freeform 52"/>
            <p:cNvSpPr>
              <a:spLocks noEditPoints="1"/>
            </p:cNvSpPr>
            <p:nvPr/>
          </p:nvSpPr>
          <p:spPr bwMode="auto">
            <a:xfrm>
              <a:off x="4290523" y="3450281"/>
              <a:ext cx="306095" cy="287984"/>
            </a:xfrm>
            <a:custGeom>
              <a:avLst/>
              <a:gdLst>
                <a:gd name="T0" fmla="*/ 23 w 68"/>
                <a:gd name="T1" fmla="*/ 5 h 67"/>
                <a:gd name="T2" fmla="*/ 7 w 68"/>
                <a:gd name="T3" fmla="*/ 11 h 67"/>
                <a:gd name="T4" fmla="*/ 7 w 68"/>
                <a:gd name="T5" fmla="*/ 67 h 67"/>
                <a:gd name="T6" fmla="*/ 38 w 68"/>
                <a:gd name="T7" fmla="*/ 62 h 67"/>
                <a:gd name="T8" fmla="*/ 49 w 68"/>
                <a:gd name="T9" fmla="*/ 56 h 67"/>
                <a:gd name="T10" fmla="*/ 64 w 68"/>
                <a:gd name="T11" fmla="*/ 47 h 67"/>
                <a:gd name="T12" fmla="*/ 60 w 68"/>
                <a:gd name="T13" fmla="*/ 0 h 67"/>
                <a:gd name="T14" fmla="*/ 52 w 68"/>
                <a:gd name="T15" fmla="*/ 51 h 67"/>
                <a:gd name="T16" fmla="*/ 59 w 68"/>
                <a:gd name="T17" fmla="*/ 44 h 67"/>
                <a:gd name="T18" fmla="*/ 56 w 68"/>
                <a:gd name="T19" fmla="*/ 41 h 67"/>
                <a:gd name="T20" fmla="*/ 56 w 68"/>
                <a:gd name="T21" fmla="*/ 51 h 67"/>
                <a:gd name="T22" fmla="*/ 50 w 68"/>
                <a:gd name="T23" fmla="*/ 43 h 67"/>
                <a:gd name="T24" fmla="*/ 33 w 68"/>
                <a:gd name="T25" fmla="*/ 45 h 67"/>
                <a:gd name="T26" fmla="*/ 48 w 68"/>
                <a:gd name="T27" fmla="*/ 53 h 67"/>
                <a:gd name="T28" fmla="*/ 26 w 68"/>
                <a:gd name="T29" fmla="*/ 7 h 67"/>
                <a:gd name="T30" fmla="*/ 65 w 68"/>
                <a:gd name="T31" fmla="*/ 7 h 67"/>
                <a:gd name="T32" fmla="*/ 56 w 68"/>
                <a:gd name="T33" fmla="*/ 39 h 67"/>
                <a:gd name="T34" fmla="*/ 9 w 68"/>
                <a:gd name="T35" fmla="*/ 23 h 67"/>
                <a:gd name="T36" fmla="*/ 12 w 68"/>
                <a:gd name="T37" fmla="*/ 30 h 67"/>
                <a:gd name="T38" fmla="*/ 10 w 68"/>
                <a:gd name="T39" fmla="*/ 32 h 67"/>
                <a:gd name="T40" fmla="*/ 10 w 68"/>
                <a:gd name="T41" fmla="*/ 38 h 67"/>
                <a:gd name="T42" fmla="*/ 12 w 68"/>
                <a:gd name="T43" fmla="*/ 40 h 67"/>
                <a:gd name="T44" fmla="*/ 9 w 68"/>
                <a:gd name="T45" fmla="*/ 47 h 67"/>
                <a:gd name="T46" fmla="*/ 12 w 68"/>
                <a:gd name="T47" fmla="*/ 54 h 67"/>
                <a:gd name="T48" fmla="*/ 9 w 68"/>
                <a:gd name="T49" fmla="*/ 55 h 67"/>
                <a:gd name="T50" fmla="*/ 19 w 68"/>
                <a:gd name="T51" fmla="*/ 61 h 67"/>
                <a:gd name="T52" fmla="*/ 25 w 68"/>
                <a:gd name="T53" fmla="*/ 64 h 67"/>
                <a:gd name="T54" fmla="*/ 3 w 68"/>
                <a:gd name="T55" fmla="*/ 19 h 67"/>
                <a:gd name="T56" fmla="*/ 12 w 68"/>
                <a:gd name="T57" fmla="*/ 22 h 67"/>
                <a:gd name="T58" fmla="*/ 34 w 68"/>
                <a:gd name="T59" fmla="*/ 61 h 67"/>
                <a:gd name="T60" fmla="*/ 19 w 68"/>
                <a:gd name="T61" fmla="*/ 59 h 67"/>
                <a:gd name="T62" fmla="*/ 19 w 68"/>
                <a:gd name="T63" fmla="*/ 8 h 67"/>
                <a:gd name="T64" fmla="*/ 21 w 68"/>
                <a:gd name="T65" fmla="*/ 17 h 67"/>
                <a:gd name="T66" fmla="*/ 24 w 68"/>
                <a:gd name="T67" fmla="*/ 19 h 67"/>
                <a:gd name="T68" fmla="*/ 20 w 68"/>
                <a:gd name="T69" fmla="*/ 26 h 67"/>
                <a:gd name="T70" fmla="*/ 24 w 68"/>
                <a:gd name="T71" fmla="*/ 33 h 67"/>
                <a:gd name="T72" fmla="*/ 21 w 68"/>
                <a:gd name="T73" fmla="*/ 35 h 67"/>
                <a:gd name="T74" fmla="*/ 21 w 68"/>
                <a:gd name="T75" fmla="*/ 41 h 67"/>
                <a:gd name="T76" fmla="*/ 24 w 68"/>
                <a:gd name="T77" fmla="*/ 43 h 67"/>
                <a:gd name="T78" fmla="*/ 21 w 68"/>
                <a:gd name="T79" fmla="*/ 49 h 67"/>
                <a:gd name="T80" fmla="*/ 24 w 68"/>
                <a:gd name="T81" fmla="*/ 51 h 67"/>
                <a:gd name="T82" fmla="*/ 38 w 68"/>
                <a:gd name="T83" fmla="*/ 57 h 67"/>
                <a:gd name="T84" fmla="*/ 40 w 68"/>
                <a:gd name="T85" fmla="*/ 58 h 67"/>
                <a:gd name="T86" fmla="*/ 40 w 68"/>
                <a:gd name="T87" fmla="*/ 55 h 67"/>
                <a:gd name="T88" fmla="*/ 40 w 68"/>
                <a:gd name="T89" fmla="*/ 58 h 67"/>
                <a:gd name="T90" fmla="*/ 33 w 68"/>
                <a:gd name="T91" fmla="*/ 13 h 67"/>
                <a:gd name="T92" fmla="*/ 58 w 68"/>
                <a:gd name="T93" fmla="*/ 11 h 67"/>
                <a:gd name="T94" fmla="*/ 58 w 68"/>
                <a:gd name="T95" fmla="*/ 21 h 67"/>
                <a:gd name="T96" fmla="*/ 33 w 68"/>
                <a:gd name="T97" fmla="*/ 19 h 67"/>
                <a:gd name="T98" fmla="*/ 59 w 68"/>
                <a:gd name="T99" fmla="*/ 28 h 67"/>
                <a:gd name="T100" fmla="*/ 32 w 68"/>
                <a:gd name="T101" fmla="*/ 28 h 67"/>
                <a:gd name="T102" fmla="*/ 59 w 68"/>
                <a:gd name="T103" fmla="*/ 28 h 67"/>
                <a:gd name="T104" fmla="*/ 33 w 68"/>
                <a:gd name="T105" fmla="*/ 37 h 67"/>
                <a:gd name="T106" fmla="*/ 58 w 68"/>
                <a:gd name="T107"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7">
                  <a:moveTo>
                    <a:pt x="60" y="0"/>
                  </a:moveTo>
                  <a:cubicBezTo>
                    <a:pt x="31" y="0"/>
                    <a:pt x="31" y="0"/>
                    <a:pt x="31" y="0"/>
                  </a:cubicBezTo>
                  <a:cubicBezTo>
                    <a:pt x="27" y="0"/>
                    <a:pt x="24" y="2"/>
                    <a:pt x="23" y="5"/>
                  </a:cubicBezTo>
                  <a:cubicBezTo>
                    <a:pt x="19" y="5"/>
                    <a:pt x="19" y="5"/>
                    <a:pt x="19" y="5"/>
                  </a:cubicBezTo>
                  <a:cubicBezTo>
                    <a:pt x="15" y="5"/>
                    <a:pt x="13" y="8"/>
                    <a:pt x="12" y="11"/>
                  </a:cubicBezTo>
                  <a:cubicBezTo>
                    <a:pt x="7" y="11"/>
                    <a:pt x="7" y="11"/>
                    <a:pt x="7" y="11"/>
                  </a:cubicBezTo>
                  <a:cubicBezTo>
                    <a:pt x="3" y="11"/>
                    <a:pt x="0" y="14"/>
                    <a:pt x="0" y="19"/>
                  </a:cubicBezTo>
                  <a:cubicBezTo>
                    <a:pt x="0" y="60"/>
                    <a:pt x="0" y="60"/>
                    <a:pt x="0" y="60"/>
                  </a:cubicBezTo>
                  <a:cubicBezTo>
                    <a:pt x="0" y="64"/>
                    <a:pt x="3" y="67"/>
                    <a:pt x="7" y="67"/>
                  </a:cubicBezTo>
                  <a:cubicBezTo>
                    <a:pt x="25" y="67"/>
                    <a:pt x="25" y="67"/>
                    <a:pt x="25" y="67"/>
                  </a:cubicBezTo>
                  <a:cubicBezTo>
                    <a:pt x="29" y="67"/>
                    <a:pt x="33" y="66"/>
                    <a:pt x="35" y="64"/>
                  </a:cubicBezTo>
                  <a:cubicBezTo>
                    <a:pt x="38" y="62"/>
                    <a:pt x="38" y="62"/>
                    <a:pt x="38" y="62"/>
                  </a:cubicBezTo>
                  <a:cubicBezTo>
                    <a:pt x="41" y="62"/>
                    <a:pt x="45" y="60"/>
                    <a:pt x="47" y="59"/>
                  </a:cubicBezTo>
                  <a:cubicBezTo>
                    <a:pt x="48" y="57"/>
                    <a:pt x="48" y="57"/>
                    <a:pt x="48" y="57"/>
                  </a:cubicBezTo>
                  <a:cubicBezTo>
                    <a:pt x="49" y="56"/>
                    <a:pt x="49" y="56"/>
                    <a:pt x="49" y="56"/>
                  </a:cubicBezTo>
                  <a:cubicBezTo>
                    <a:pt x="53" y="56"/>
                    <a:pt x="57" y="55"/>
                    <a:pt x="59" y="53"/>
                  </a:cubicBezTo>
                  <a:cubicBezTo>
                    <a:pt x="62" y="50"/>
                    <a:pt x="62" y="50"/>
                    <a:pt x="62" y="50"/>
                  </a:cubicBezTo>
                  <a:cubicBezTo>
                    <a:pt x="64" y="47"/>
                    <a:pt x="64" y="47"/>
                    <a:pt x="64" y="47"/>
                  </a:cubicBezTo>
                  <a:cubicBezTo>
                    <a:pt x="66" y="46"/>
                    <a:pt x="68" y="41"/>
                    <a:pt x="68" y="38"/>
                  </a:cubicBezTo>
                  <a:cubicBezTo>
                    <a:pt x="68" y="7"/>
                    <a:pt x="68" y="7"/>
                    <a:pt x="68" y="7"/>
                  </a:cubicBezTo>
                  <a:cubicBezTo>
                    <a:pt x="68" y="3"/>
                    <a:pt x="64" y="0"/>
                    <a:pt x="60" y="0"/>
                  </a:cubicBezTo>
                  <a:close/>
                  <a:moveTo>
                    <a:pt x="52" y="53"/>
                  </a:moveTo>
                  <a:cubicBezTo>
                    <a:pt x="52" y="52"/>
                    <a:pt x="52" y="52"/>
                    <a:pt x="52" y="52"/>
                  </a:cubicBezTo>
                  <a:cubicBezTo>
                    <a:pt x="52" y="52"/>
                    <a:pt x="52" y="51"/>
                    <a:pt x="52" y="51"/>
                  </a:cubicBezTo>
                  <a:cubicBezTo>
                    <a:pt x="52" y="45"/>
                    <a:pt x="52" y="45"/>
                    <a:pt x="52" y="45"/>
                  </a:cubicBezTo>
                  <a:cubicBezTo>
                    <a:pt x="58" y="45"/>
                    <a:pt x="58" y="45"/>
                    <a:pt x="58" y="45"/>
                  </a:cubicBezTo>
                  <a:cubicBezTo>
                    <a:pt x="59" y="45"/>
                    <a:pt x="59" y="45"/>
                    <a:pt x="59" y="44"/>
                  </a:cubicBezTo>
                  <a:cubicBezTo>
                    <a:pt x="59" y="44"/>
                    <a:pt x="59" y="43"/>
                    <a:pt x="58" y="43"/>
                  </a:cubicBezTo>
                  <a:cubicBezTo>
                    <a:pt x="52" y="43"/>
                    <a:pt x="52" y="43"/>
                    <a:pt x="52" y="43"/>
                  </a:cubicBezTo>
                  <a:cubicBezTo>
                    <a:pt x="53" y="42"/>
                    <a:pt x="54" y="41"/>
                    <a:pt x="56" y="41"/>
                  </a:cubicBezTo>
                  <a:cubicBezTo>
                    <a:pt x="64" y="41"/>
                    <a:pt x="64" y="41"/>
                    <a:pt x="64" y="41"/>
                  </a:cubicBezTo>
                  <a:cubicBezTo>
                    <a:pt x="64" y="43"/>
                    <a:pt x="63" y="45"/>
                    <a:pt x="62" y="45"/>
                  </a:cubicBezTo>
                  <a:cubicBezTo>
                    <a:pt x="56" y="51"/>
                    <a:pt x="56" y="51"/>
                    <a:pt x="56" y="51"/>
                  </a:cubicBezTo>
                  <a:cubicBezTo>
                    <a:pt x="56" y="52"/>
                    <a:pt x="54" y="52"/>
                    <a:pt x="52" y="53"/>
                  </a:cubicBezTo>
                  <a:close/>
                  <a:moveTo>
                    <a:pt x="56" y="39"/>
                  </a:moveTo>
                  <a:cubicBezTo>
                    <a:pt x="53" y="39"/>
                    <a:pt x="51" y="41"/>
                    <a:pt x="50" y="43"/>
                  </a:cubicBezTo>
                  <a:cubicBezTo>
                    <a:pt x="33" y="43"/>
                    <a:pt x="33" y="43"/>
                    <a:pt x="33" y="43"/>
                  </a:cubicBezTo>
                  <a:cubicBezTo>
                    <a:pt x="32" y="43"/>
                    <a:pt x="32" y="44"/>
                    <a:pt x="32" y="44"/>
                  </a:cubicBezTo>
                  <a:cubicBezTo>
                    <a:pt x="32" y="45"/>
                    <a:pt x="32" y="45"/>
                    <a:pt x="33" y="45"/>
                  </a:cubicBezTo>
                  <a:cubicBezTo>
                    <a:pt x="50" y="45"/>
                    <a:pt x="50" y="45"/>
                    <a:pt x="50" y="45"/>
                  </a:cubicBezTo>
                  <a:cubicBezTo>
                    <a:pt x="50" y="51"/>
                    <a:pt x="50" y="51"/>
                    <a:pt x="50" y="51"/>
                  </a:cubicBezTo>
                  <a:cubicBezTo>
                    <a:pt x="48" y="53"/>
                    <a:pt x="48" y="53"/>
                    <a:pt x="48" y="53"/>
                  </a:cubicBezTo>
                  <a:cubicBezTo>
                    <a:pt x="31" y="53"/>
                    <a:pt x="31" y="53"/>
                    <a:pt x="31" y="53"/>
                  </a:cubicBezTo>
                  <a:cubicBezTo>
                    <a:pt x="28" y="53"/>
                    <a:pt x="26" y="51"/>
                    <a:pt x="26" y="49"/>
                  </a:cubicBezTo>
                  <a:cubicBezTo>
                    <a:pt x="26" y="7"/>
                    <a:pt x="26" y="7"/>
                    <a:pt x="26" y="7"/>
                  </a:cubicBezTo>
                  <a:cubicBezTo>
                    <a:pt x="26" y="5"/>
                    <a:pt x="28" y="3"/>
                    <a:pt x="31" y="3"/>
                  </a:cubicBezTo>
                  <a:cubicBezTo>
                    <a:pt x="60" y="3"/>
                    <a:pt x="60" y="3"/>
                    <a:pt x="60" y="3"/>
                  </a:cubicBezTo>
                  <a:cubicBezTo>
                    <a:pt x="63" y="3"/>
                    <a:pt x="65" y="5"/>
                    <a:pt x="65" y="7"/>
                  </a:cubicBezTo>
                  <a:cubicBezTo>
                    <a:pt x="65" y="38"/>
                    <a:pt x="65" y="38"/>
                    <a:pt x="65" y="38"/>
                  </a:cubicBezTo>
                  <a:cubicBezTo>
                    <a:pt x="65" y="38"/>
                    <a:pt x="65" y="39"/>
                    <a:pt x="65" y="39"/>
                  </a:cubicBezTo>
                  <a:lnTo>
                    <a:pt x="56" y="39"/>
                  </a:lnTo>
                  <a:close/>
                  <a:moveTo>
                    <a:pt x="12" y="22"/>
                  </a:moveTo>
                  <a:cubicBezTo>
                    <a:pt x="10" y="22"/>
                    <a:pt x="10" y="22"/>
                    <a:pt x="10" y="22"/>
                  </a:cubicBezTo>
                  <a:cubicBezTo>
                    <a:pt x="9" y="22"/>
                    <a:pt x="9" y="23"/>
                    <a:pt x="9" y="23"/>
                  </a:cubicBezTo>
                  <a:cubicBezTo>
                    <a:pt x="9" y="24"/>
                    <a:pt x="9" y="24"/>
                    <a:pt x="10" y="24"/>
                  </a:cubicBezTo>
                  <a:cubicBezTo>
                    <a:pt x="12" y="24"/>
                    <a:pt x="12" y="24"/>
                    <a:pt x="12" y="24"/>
                  </a:cubicBezTo>
                  <a:cubicBezTo>
                    <a:pt x="12" y="30"/>
                    <a:pt x="12" y="30"/>
                    <a:pt x="12" y="30"/>
                  </a:cubicBezTo>
                  <a:cubicBezTo>
                    <a:pt x="10" y="30"/>
                    <a:pt x="10" y="30"/>
                    <a:pt x="10" y="30"/>
                  </a:cubicBezTo>
                  <a:cubicBezTo>
                    <a:pt x="9" y="30"/>
                    <a:pt x="9" y="31"/>
                    <a:pt x="9" y="31"/>
                  </a:cubicBezTo>
                  <a:cubicBezTo>
                    <a:pt x="9" y="32"/>
                    <a:pt x="9" y="32"/>
                    <a:pt x="10" y="32"/>
                  </a:cubicBezTo>
                  <a:cubicBezTo>
                    <a:pt x="12" y="32"/>
                    <a:pt x="12" y="32"/>
                    <a:pt x="12" y="32"/>
                  </a:cubicBezTo>
                  <a:cubicBezTo>
                    <a:pt x="12" y="38"/>
                    <a:pt x="12" y="38"/>
                    <a:pt x="12" y="38"/>
                  </a:cubicBezTo>
                  <a:cubicBezTo>
                    <a:pt x="10" y="38"/>
                    <a:pt x="10" y="38"/>
                    <a:pt x="10" y="38"/>
                  </a:cubicBezTo>
                  <a:cubicBezTo>
                    <a:pt x="9" y="38"/>
                    <a:pt x="9" y="39"/>
                    <a:pt x="9" y="39"/>
                  </a:cubicBezTo>
                  <a:cubicBezTo>
                    <a:pt x="9" y="40"/>
                    <a:pt x="9" y="40"/>
                    <a:pt x="10" y="40"/>
                  </a:cubicBezTo>
                  <a:cubicBezTo>
                    <a:pt x="12" y="40"/>
                    <a:pt x="12" y="40"/>
                    <a:pt x="12" y="40"/>
                  </a:cubicBezTo>
                  <a:cubicBezTo>
                    <a:pt x="12" y="46"/>
                    <a:pt x="12" y="46"/>
                    <a:pt x="12" y="46"/>
                  </a:cubicBezTo>
                  <a:cubicBezTo>
                    <a:pt x="10" y="46"/>
                    <a:pt x="10" y="46"/>
                    <a:pt x="10" y="46"/>
                  </a:cubicBezTo>
                  <a:cubicBezTo>
                    <a:pt x="9" y="46"/>
                    <a:pt x="9" y="47"/>
                    <a:pt x="9" y="47"/>
                  </a:cubicBezTo>
                  <a:cubicBezTo>
                    <a:pt x="9" y="48"/>
                    <a:pt x="9" y="48"/>
                    <a:pt x="10" y="48"/>
                  </a:cubicBezTo>
                  <a:cubicBezTo>
                    <a:pt x="12" y="48"/>
                    <a:pt x="12" y="48"/>
                    <a:pt x="12" y="48"/>
                  </a:cubicBezTo>
                  <a:cubicBezTo>
                    <a:pt x="12" y="54"/>
                    <a:pt x="12" y="54"/>
                    <a:pt x="12" y="54"/>
                  </a:cubicBezTo>
                  <a:cubicBezTo>
                    <a:pt x="12" y="54"/>
                    <a:pt x="12" y="54"/>
                    <a:pt x="12" y="54"/>
                  </a:cubicBezTo>
                  <a:cubicBezTo>
                    <a:pt x="10" y="54"/>
                    <a:pt x="10" y="54"/>
                    <a:pt x="10" y="54"/>
                  </a:cubicBezTo>
                  <a:cubicBezTo>
                    <a:pt x="9" y="54"/>
                    <a:pt x="9" y="55"/>
                    <a:pt x="9" y="55"/>
                  </a:cubicBezTo>
                  <a:cubicBezTo>
                    <a:pt x="9" y="56"/>
                    <a:pt x="9" y="56"/>
                    <a:pt x="10" y="56"/>
                  </a:cubicBezTo>
                  <a:cubicBezTo>
                    <a:pt x="13" y="56"/>
                    <a:pt x="13" y="56"/>
                    <a:pt x="13" y="56"/>
                  </a:cubicBezTo>
                  <a:cubicBezTo>
                    <a:pt x="14" y="59"/>
                    <a:pt x="16" y="61"/>
                    <a:pt x="19" y="61"/>
                  </a:cubicBezTo>
                  <a:cubicBezTo>
                    <a:pt x="27" y="61"/>
                    <a:pt x="27" y="61"/>
                    <a:pt x="27" y="61"/>
                  </a:cubicBezTo>
                  <a:cubicBezTo>
                    <a:pt x="27" y="64"/>
                    <a:pt x="27" y="64"/>
                    <a:pt x="27" y="64"/>
                  </a:cubicBezTo>
                  <a:cubicBezTo>
                    <a:pt x="26" y="64"/>
                    <a:pt x="26" y="64"/>
                    <a:pt x="25" y="64"/>
                  </a:cubicBezTo>
                  <a:cubicBezTo>
                    <a:pt x="7" y="64"/>
                    <a:pt x="7" y="64"/>
                    <a:pt x="7" y="64"/>
                  </a:cubicBezTo>
                  <a:cubicBezTo>
                    <a:pt x="5" y="64"/>
                    <a:pt x="3" y="62"/>
                    <a:pt x="3" y="60"/>
                  </a:cubicBezTo>
                  <a:cubicBezTo>
                    <a:pt x="3" y="19"/>
                    <a:pt x="3" y="19"/>
                    <a:pt x="3" y="19"/>
                  </a:cubicBezTo>
                  <a:cubicBezTo>
                    <a:pt x="3" y="16"/>
                    <a:pt x="5" y="14"/>
                    <a:pt x="7" y="14"/>
                  </a:cubicBezTo>
                  <a:cubicBezTo>
                    <a:pt x="12" y="14"/>
                    <a:pt x="12" y="14"/>
                    <a:pt x="12" y="14"/>
                  </a:cubicBezTo>
                  <a:lnTo>
                    <a:pt x="12" y="22"/>
                  </a:lnTo>
                  <a:close/>
                  <a:moveTo>
                    <a:pt x="29" y="64"/>
                  </a:moveTo>
                  <a:cubicBezTo>
                    <a:pt x="29" y="61"/>
                    <a:pt x="29" y="61"/>
                    <a:pt x="29" y="61"/>
                  </a:cubicBezTo>
                  <a:cubicBezTo>
                    <a:pt x="34" y="61"/>
                    <a:pt x="34" y="61"/>
                    <a:pt x="34" y="61"/>
                  </a:cubicBezTo>
                  <a:cubicBezTo>
                    <a:pt x="33" y="62"/>
                    <a:pt x="33" y="62"/>
                    <a:pt x="33" y="62"/>
                  </a:cubicBezTo>
                  <a:cubicBezTo>
                    <a:pt x="32" y="63"/>
                    <a:pt x="31" y="63"/>
                    <a:pt x="29" y="64"/>
                  </a:cubicBezTo>
                  <a:close/>
                  <a:moveTo>
                    <a:pt x="19" y="59"/>
                  </a:moveTo>
                  <a:cubicBezTo>
                    <a:pt x="16" y="59"/>
                    <a:pt x="14" y="57"/>
                    <a:pt x="14" y="54"/>
                  </a:cubicBezTo>
                  <a:cubicBezTo>
                    <a:pt x="14" y="13"/>
                    <a:pt x="14" y="13"/>
                    <a:pt x="14" y="13"/>
                  </a:cubicBezTo>
                  <a:cubicBezTo>
                    <a:pt x="14" y="10"/>
                    <a:pt x="16" y="8"/>
                    <a:pt x="19" y="8"/>
                  </a:cubicBezTo>
                  <a:cubicBezTo>
                    <a:pt x="24" y="8"/>
                    <a:pt x="24" y="8"/>
                    <a:pt x="24" y="8"/>
                  </a:cubicBezTo>
                  <a:cubicBezTo>
                    <a:pt x="24" y="17"/>
                    <a:pt x="24" y="17"/>
                    <a:pt x="24" y="17"/>
                  </a:cubicBezTo>
                  <a:cubicBezTo>
                    <a:pt x="21" y="17"/>
                    <a:pt x="21" y="17"/>
                    <a:pt x="21" y="17"/>
                  </a:cubicBezTo>
                  <a:cubicBezTo>
                    <a:pt x="21" y="17"/>
                    <a:pt x="20" y="17"/>
                    <a:pt x="20" y="18"/>
                  </a:cubicBezTo>
                  <a:cubicBezTo>
                    <a:pt x="20" y="18"/>
                    <a:pt x="21" y="19"/>
                    <a:pt x="21" y="19"/>
                  </a:cubicBezTo>
                  <a:cubicBezTo>
                    <a:pt x="24" y="19"/>
                    <a:pt x="24" y="19"/>
                    <a:pt x="24" y="19"/>
                  </a:cubicBezTo>
                  <a:cubicBezTo>
                    <a:pt x="24" y="25"/>
                    <a:pt x="24" y="25"/>
                    <a:pt x="24" y="25"/>
                  </a:cubicBezTo>
                  <a:cubicBezTo>
                    <a:pt x="21" y="25"/>
                    <a:pt x="21" y="25"/>
                    <a:pt x="21" y="25"/>
                  </a:cubicBezTo>
                  <a:cubicBezTo>
                    <a:pt x="21" y="25"/>
                    <a:pt x="20" y="25"/>
                    <a:pt x="20" y="26"/>
                  </a:cubicBezTo>
                  <a:cubicBezTo>
                    <a:pt x="20" y="26"/>
                    <a:pt x="21" y="27"/>
                    <a:pt x="21" y="27"/>
                  </a:cubicBezTo>
                  <a:cubicBezTo>
                    <a:pt x="24" y="27"/>
                    <a:pt x="24" y="27"/>
                    <a:pt x="24" y="27"/>
                  </a:cubicBezTo>
                  <a:cubicBezTo>
                    <a:pt x="24" y="33"/>
                    <a:pt x="24" y="33"/>
                    <a:pt x="24" y="33"/>
                  </a:cubicBezTo>
                  <a:cubicBezTo>
                    <a:pt x="21" y="33"/>
                    <a:pt x="21" y="33"/>
                    <a:pt x="21" y="33"/>
                  </a:cubicBezTo>
                  <a:cubicBezTo>
                    <a:pt x="21" y="33"/>
                    <a:pt x="20" y="33"/>
                    <a:pt x="20" y="34"/>
                  </a:cubicBezTo>
                  <a:cubicBezTo>
                    <a:pt x="20" y="34"/>
                    <a:pt x="21" y="35"/>
                    <a:pt x="21" y="35"/>
                  </a:cubicBezTo>
                  <a:cubicBezTo>
                    <a:pt x="24" y="35"/>
                    <a:pt x="24" y="35"/>
                    <a:pt x="24" y="35"/>
                  </a:cubicBezTo>
                  <a:cubicBezTo>
                    <a:pt x="24" y="41"/>
                    <a:pt x="24" y="41"/>
                    <a:pt x="24" y="41"/>
                  </a:cubicBezTo>
                  <a:cubicBezTo>
                    <a:pt x="21" y="41"/>
                    <a:pt x="21" y="41"/>
                    <a:pt x="21" y="41"/>
                  </a:cubicBezTo>
                  <a:cubicBezTo>
                    <a:pt x="21" y="41"/>
                    <a:pt x="20" y="41"/>
                    <a:pt x="20" y="42"/>
                  </a:cubicBezTo>
                  <a:cubicBezTo>
                    <a:pt x="20" y="42"/>
                    <a:pt x="21" y="43"/>
                    <a:pt x="21" y="43"/>
                  </a:cubicBezTo>
                  <a:cubicBezTo>
                    <a:pt x="24" y="43"/>
                    <a:pt x="24" y="43"/>
                    <a:pt x="24" y="43"/>
                  </a:cubicBezTo>
                  <a:cubicBezTo>
                    <a:pt x="24" y="49"/>
                    <a:pt x="24" y="49"/>
                    <a:pt x="24" y="49"/>
                  </a:cubicBezTo>
                  <a:cubicBezTo>
                    <a:pt x="24" y="49"/>
                    <a:pt x="24" y="49"/>
                    <a:pt x="24" y="49"/>
                  </a:cubicBezTo>
                  <a:cubicBezTo>
                    <a:pt x="21" y="49"/>
                    <a:pt x="21" y="49"/>
                    <a:pt x="21" y="49"/>
                  </a:cubicBezTo>
                  <a:cubicBezTo>
                    <a:pt x="21" y="49"/>
                    <a:pt x="20" y="49"/>
                    <a:pt x="20" y="50"/>
                  </a:cubicBezTo>
                  <a:cubicBezTo>
                    <a:pt x="20" y="50"/>
                    <a:pt x="21" y="51"/>
                    <a:pt x="21" y="51"/>
                  </a:cubicBezTo>
                  <a:cubicBezTo>
                    <a:pt x="24" y="51"/>
                    <a:pt x="24" y="51"/>
                    <a:pt x="24" y="51"/>
                  </a:cubicBezTo>
                  <a:cubicBezTo>
                    <a:pt x="25" y="53"/>
                    <a:pt x="28" y="55"/>
                    <a:pt x="31" y="55"/>
                  </a:cubicBezTo>
                  <a:cubicBezTo>
                    <a:pt x="38" y="55"/>
                    <a:pt x="38" y="55"/>
                    <a:pt x="38" y="55"/>
                  </a:cubicBezTo>
                  <a:cubicBezTo>
                    <a:pt x="38" y="57"/>
                    <a:pt x="38" y="57"/>
                    <a:pt x="38" y="57"/>
                  </a:cubicBezTo>
                  <a:cubicBezTo>
                    <a:pt x="37" y="59"/>
                    <a:pt x="37" y="59"/>
                    <a:pt x="37" y="59"/>
                  </a:cubicBezTo>
                  <a:lnTo>
                    <a:pt x="19" y="59"/>
                  </a:lnTo>
                  <a:close/>
                  <a:moveTo>
                    <a:pt x="40" y="58"/>
                  </a:moveTo>
                  <a:cubicBezTo>
                    <a:pt x="40" y="58"/>
                    <a:pt x="40" y="58"/>
                    <a:pt x="40" y="58"/>
                  </a:cubicBezTo>
                  <a:cubicBezTo>
                    <a:pt x="41" y="57"/>
                    <a:pt x="41" y="57"/>
                    <a:pt x="40" y="57"/>
                  </a:cubicBezTo>
                  <a:cubicBezTo>
                    <a:pt x="40" y="55"/>
                    <a:pt x="40" y="55"/>
                    <a:pt x="40" y="55"/>
                  </a:cubicBezTo>
                  <a:cubicBezTo>
                    <a:pt x="46" y="55"/>
                    <a:pt x="46" y="55"/>
                    <a:pt x="46" y="55"/>
                  </a:cubicBezTo>
                  <a:cubicBezTo>
                    <a:pt x="45" y="56"/>
                    <a:pt x="45" y="56"/>
                    <a:pt x="45" y="56"/>
                  </a:cubicBezTo>
                  <a:cubicBezTo>
                    <a:pt x="44" y="57"/>
                    <a:pt x="42" y="58"/>
                    <a:pt x="40" y="58"/>
                  </a:cubicBezTo>
                  <a:close/>
                  <a:moveTo>
                    <a:pt x="59" y="12"/>
                  </a:moveTo>
                  <a:cubicBezTo>
                    <a:pt x="59" y="12"/>
                    <a:pt x="59" y="13"/>
                    <a:pt x="58" y="13"/>
                  </a:cubicBezTo>
                  <a:cubicBezTo>
                    <a:pt x="33" y="13"/>
                    <a:pt x="33" y="13"/>
                    <a:pt x="33" y="13"/>
                  </a:cubicBezTo>
                  <a:cubicBezTo>
                    <a:pt x="32" y="13"/>
                    <a:pt x="32" y="12"/>
                    <a:pt x="32" y="12"/>
                  </a:cubicBezTo>
                  <a:cubicBezTo>
                    <a:pt x="32" y="11"/>
                    <a:pt x="32" y="11"/>
                    <a:pt x="33" y="11"/>
                  </a:cubicBezTo>
                  <a:cubicBezTo>
                    <a:pt x="58" y="11"/>
                    <a:pt x="58" y="11"/>
                    <a:pt x="58" y="11"/>
                  </a:cubicBezTo>
                  <a:cubicBezTo>
                    <a:pt x="59" y="11"/>
                    <a:pt x="59" y="11"/>
                    <a:pt x="59" y="12"/>
                  </a:cubicBezTo>
                  <a:close/>
                  <a:moveTo>
                    <a:pt x="59" y="20"/>
                  </a:moveTo>
                  <a:cubicBezTo>
                    <a:pt x="59" y="21"/>
                    <a:pt x="59" y="21"/>
                    <a:pt x="58" y="21"/>
                  </a:cubicBezTo>
                  <a:cubicBezTo>
                    <a:pt x="33" y="21"/>
                    <a:pt x="33" y="21"/>
                    <a:pt x="33" y="21"/>
                  </a:cubicBezTo>
                  <a:cubicBezTo>
                    <a:pt x="32" y="21"/>
                    <a:pt x="32" y="21"/>
                    <a:pt x="32" y="20"/>
                  </a:cubicBezTo>
                  <a:cubicBezTo>
                    <a:pt x="32" y="19"/>
                    <a:pt x="32" y="19"/>
                    <a:pt x="33" y="19"/>
                  </a:cubicBezTo>
                  <a:cubicBezTo>
                    <a:pt x="58" y="19"/>
                    <a:pt x="58" y="19"/>
                    <a:pt x="58" y="19"/>
                  </a:cubicBezTo>
                  <a:cubicBezTo>
                    <a:pt x="59" y="19"/>
                    <a:pt x="59" y="19"/>
                    <a:pt x="59" y="20"/>
                  </a:cubicBezTo>
                  <a:close/>
                  <a:moveTo>
                    <a:pt x="59" y="28"/>
                  </a:moveTo>
                  <a:cubicBezTo>
                    <a:pt x="59" y="29"/>
                    <a:pt x="59" y="29"/>
                    <a:pt x="58" y="29"/>
                  </a:cubicBezTo>
                  <a:cubicBezTo>
                    <a:pt x="33" y="29"/>
                    <a:pt x="33" y="29"/>
                    <a:pt x="33" y="29"/>
                  </a:cubicBezTo>
                  <a:cubicBezTo>
                    <a:pt x="32" y="29"/>
                    <a:pt x="32" y="29"/>
                    <a:pt x="32" y="28"/>
                  </a:cubicBezTo>
                  <a:cubicBezTo>
                    <a:pt x="32" y="27"/>
                    <a:pt x="32" y="27"/>
                    <a:pt x="33" y="27"/>
                  </a:cubicBezTo>
                  <a:cubicBezTo>
                    <a:pt x="58" y="27"/>
                    <a:pt x="58" y="27"/>
                    <a:pt x="58" y="27"/>
                  </a:cubicBezTo>
                  <a:cubicBezTo>
                    <a:pt x="59" y="27"/>
                    <a:pt x="59" y="27"/>
                    <a:pt x="59" y="28"/>
                  </a:cubicBezTo>
                  <a:close/>
                  <a:moveTo>
                    <a:pt x="59" y="36"/>
                  </a:moveTo>
                  <a:cubicBezTo>
                    <a:pt x="59" y="37"/>
                    <a:pt x="59" y="37"/>
                    <a:pt x="58" y="37"/>
                  </a:cubicBezTo>
                  <a:cubicBezTo>
                    <a:pt x="33" y="37"/>
                    <a:pt x="33" y="37"/>
                    <a:pt x="33" y="37"/>
                  </a:cubicBezTo>
                  <a:cubicBezTo>
                    <a:pt x="32" y="37"/>
                    <a:pt x="32" y="37"/>
                    <a:pt x="32" y="36"/>
                  </a:cubicBezTo>
                  <a:cubicBezTo>
                    <a:pt x="32" y="36"/>
                    <a:pt x="32" y="35"/>
                    <a:pt x="33" y="35"/>
                  </a:cubicBezTo>
                  <a:cubicBezTo>
                    <a:pt x="58" y="35"/>
                    <a:pt x="58" y="35"/>
                    <a:pt x="58" y="35"/>
                  </a:cubicBezTo>
                  <a:cubicBezTo>
                    <a:pt x="59" y="35"/>
                    <a:pt x="59" y="36"/>
                    <a:pt x="59" y="36"/>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34" name="Freeform 85"/>
            <p:cNvSpPr>
              <a:spLocks noEditPoints="1"/>
            </p:cNvSpPr>
            <p:nvPr/>
          </p:nvSpPr>
          <p:spPr bwMode="auto">
            <a:xfrm>
              <a:off x="8238908" y="2516452"/>
              <a:ext cx="337527" cy="253644"/>
            </a:xfrm>
            <a:custGeom>
              <a:avLst/>
              <a:gdLst>
                <a:gd name="T0" fmla="*/ 53 w 71"/>
                <a:gd name="T1" fmla="*/ 5 h 51"/>
                <a:gd name="T2" fmla="*/ 0 w 71"/>
                <a:gd name="T3" fmla="*/ 12 h 51"/>
                <a:gd name="T4" fmla="*/ 8 w 71"/>
                <a:gd name="T5" fmla="*/ 33 h 51"/>
                <a:gd name="T6" fmla="*/ 12 w 71"/>
                <a:gd name="T7" fmla="*/ 43 h 51"/>
                <a:gd name="T8" fmla="*/ 46 w 71"/>
                <a:gd name="T9" fmla="*/ 40 h 51"/>
                <a:gd name="T10" fmla="*/ 11 w 71"/>
                <a:gd name="T11" fmla="*/ 35 h 51"/>
                <a:gd name="T12" fmla="*/ 48 w 71"/>
                <a:gd name="T13" fmla="*/ 31 h 51"/>
                <a:gd name="T14" fmla="*/ 56 w 71"/>
                <a:gd name="T15" fmla="*/ 6 h 51"/>
                <a:gd name="T16" fmla="*/ 71 w 71"/>
                <a:gd name="T17" fmla="*/ 2 h 51"/>
                <a:gd name="T18" fmla="*/ 45 w 71"/>
                <a:gd name="T19" fmla="*/ 18 h 51"/>
                <a:gd name="T20" fmla="*/ 49 w 71"/>
                <a:gd name="T21" fmla="*/ 18 h 51"/>
                <a:gd name="T22" fmla="*/ 45 w 71"/>
                <a:gd name="T23" fmla="*/ 20 h 51"/>
                <a:gd name="T24" fmla="*/ 9 w 71"/>
                <a:gd name="T25" fmla="*/ 30 h 51"/>
                <a:gd name="T26" fmla="*/ 12 w 71"/>
                <a:gd name="T27" fmla="*/ 32 h 51"/>
                <a:gd name="T28" fmla="*/ 28 w 71"/>
                <a:gd name="T29" fmla="*/ 18 h 51"/>
                <a:gd name="T30" fmla="*/ 35 w 71"/>
                <a:gd name="T31" fmla="*/ 18 h 51"/>
                <a:gd name="T32" fmla="*/ 43 w 71"/>
                <a:gd name="T33" fmla="*/ 18 h 51"/>
                <a:gd name="T34" fmla="*/ 28 w 71"/>
                <a:gd name="T35" fmla="*/ 20 h 51"/>
                <a:gd name="T36" fmla="*/ 28 w 71"/>
                <a:gd name="T37" fmla="*/ 25 h 51"/>
                <a:gd name="T38" fmla="*/ 21 w 71"/>
                <a:gd name="T39" fmla="*/ 25 h 51"/>
                <a:gd name="T40" fmla="*/ 26 w 71"/>
                <a:gd name="T41" fmla="*/ 25 h 51"/>
                <a:gd name="T42" fmla="*/ 20 w 71"/>
                <a:gd name="T43" fmla="*/ 13 h 51"/>
                <a:gd name="T44" fmla="*/ 18 w 71"/>
                <a:gd name="T45" fmla="*/ 18 h 51"/>
                <a:gd name="T46" fmla="*/ 18 w 71"/>
                <a:gd name="T47" fmla="*/ 13 h 51"/>
                <a:gd name="T48" fmla="*/ 19 w 71"/>
                <a:gd name="T49" fmla="*/ 25 h 51"/>
                <a:gd name="T50" fmla="*/ 18 w 71"/>
                <a:gd name="T51" fmla="*/ 20 h 51"/>
                <a:gd name="T52" fmla="*/ 5 w 71"/>
                <a:gd name="T53" fmla="*/ 20 h 51"/>
                <a:gd name="T54" fmla="*/ 13 w 71"/>
                <a:gd name="T55" fmla="*/ 27 h 51"/>
                <a:gd name="T56" fmla="*/ 14 w 71"/>
                <a:gd name="T57" fmla="*/ 32 h 51"/>
                <a:gd name="T58" fmla="*/ 26 w 71"/>
                <a:gd name="T59" fmla="*/ 27 h 51"/>
                <a:gd name="T60" fmla="*/ 21 w 71"/>
                <a:gd name="T61" fmla="*/ 27 h 51"/>
                <a:gd name="T62" fmla="*/ 33 w 71"/>
                <a:gd name="T63" fmla="*/ 32 h 51"/>
                <a:gd name="T64" fmla="*/ 36 w 71"/>
                <a:gd name="T65" fmla="*/ 27 h 51"/>
                <a:gd name="T66" fmla="*/ 35 w 71"/>
                <a:gd name="T67" fmla="*/ 32 h 51"/>
                <a:gd name="T68" fmla="*/ 37 w 71"/>
                <a:gd name="T69" fmla="*/ 20 h 51"/>
                <a:gd name="T70" fmla="*/ 36 w 71"/>
                <a:gd name="T71" fmla="*/ 25 h 51"/>
                <a:gd name="T72" fmla="*/ 9 w 71"/>
                <a:gd name="T73" fmla="*/ 13 h 51"/>
                <a:gd name="T74" fmla="*/ 3 w 71"/>
                <a:gd name="T75" fmla="*/ 14 h 51"/>
                <a:gd name="T76" fmla="*/ 42 w 71"/>
                <a:gd name="T77" fmla="*/ 32 h 51"/>
                <a:gd name="T78" fmla="*/ 46 w 71"/>
                <a:gd name="T79" fmla="*/ 27 h 51"/>
                <a:gd name="T80" fmla="*/ 13 w 71"/>
                <a:gd name="T81" fmla="*/ 44 h 51"/>
                <a:gd name="T82" fmla="*/ 17 w 71"/>
                <a:gd name="T83" fmla="*/ 48 h 51"/>
                <a:gd name="T84" fmla="*/ 12 w 71"/>
                <a:gd name="T85" fmla="*/ 48 h 51"/>
                <a:gd name="T86" fmla="*/ 13 w 71"/>
                <a:gd name="T87" fmla="*/ 49 h 51"/>
                <a:gd name="T88" fmla="*/ 40 w 71"/>
                <a:gd name="T89" fmla="*/ 51 h 51"/>
                <a:gd name="T90" fmla="*/ 40 w 71"/>
                <a:gd name="T91" fmla="*/ 49 h 51"/>
                <a:gd name="T92" fmla="*/ 42 w 71"/>
                <a:gd name="T93"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51">
                  <a:moveTo>
                    <a:pt x="70" y="0"/>
                  </a:moveTo>
                  <a:cubicBezTo>
                    <a:pt x="59" y="0"/>
                    <a:pt x="59" y="0"/>
                    <a:pt x="59" y="0"/>
                  </a:cubicBezTo>
                  <a:cubicBezTo>
                    <a:pt x="56" y="0"/>
                    <a:pt x="54" y="2"/>
                    <a:pt x="53" y="5"/>
                  </a:cubicBezTo>
                  <a:cubicBezTo>
                    <a:pt x="51" y="10"/>
                    <a:pt x="51" y="10"/>
                    <a:pt x="51" y="10"/>
                  </a:cubicBezTo>
                  <a:cubicBezTo>
                    <a:pt x="4" y="10"/>
                    <a:pt x="4" y="10"/>
                    <a:pt x="4" y="10"/>
                  </a:cubicBezTo>
                  <a:cubicBezTo>
                    <a:pt x="2" y="10"/>
                    <a:pt x="1" y="11"/>
                    <a:pt x="0" y="12"/>
                  </a:cubicBezTo>
                  <a:cubicBezTo>
                    <a:pt x="0" y="13"/>
                    <a:pt x="0" y="14"/>
                    <a:pt x="0" y="16"/>
                  </a:cubicBezTo>
                  <a:cubicBezTo>
                    <a:pt x="6" y="31"/>
                    <a:pt x="6" y="31"/>
                    <a:pt x="6" y="31"/>
                  </a:cubicBezTo>
                  <a:cubicBezTo>
                    <a:pt x="7" y="32"/>
                    <a:pt x="7" y="32"/>
                    <a:pt x="8" y="33"/>
                  </a:cubicBezTo>
                  <a:cubicBezTo>
                    <a:pt x="8" y="33"/>
                    <a:pt x="8" y="33"/>
                    <a:pt x="8" y="34"/>
                  </a:cubicBezTo>
                  <a:cubicBezTo>
                    <a:pt x="8" y="38"/>
                    <a:pt x="8" y="38"/>
                    <a:pt x="8" y="38"/>
                  </a:cubicBezTo>
                  <a:cubicBezTo>
                    <a:pt x="8" y="41"/>
                    <a:pt x="10" y="43"/>
                    <a:pt x="12" y="43"/>
                  </a:cubicBezTo>
                  <a:cubicBezTo>
                    <a:pt x="46" y="43"/>
                    <a:pt x="46" y="43"/>
                    <a:pt x="46" y="43"/>
                  </a:cubicBezTo>
                  <a:cubicBezTo>
                    <a:pt x="46" y="43"/>
                    <a:pt x="47" y="42"/>
                    <a:pt x="47" y="41"/>
                  </a:cubicBezTo>
                  <a:cubicBezTo>
                    <a:pt x="47" y="41"/>
                    <a:pt x="46" y="40"/>
                    <a:pt x="46" y="40"/>
                  </a:cubicBezTo>
                  <a:cubicBezTo>
                    <a:pt x="12" y="40"/>
                    <a:pt x="12" y="40"/>
                    <a:pt x="12" y="40"/>
                  </a:cubicBezTo>
                  <a:cubicBezTo>
                    <a:pt x="11" y="40"/>
                    <a:pt x="11" y="39"/>
                    <a:pt x="11" y="38"/>
                  </a:cubicBezTo>
                  <a:cubicBezTo>
                    <a:pt x="11" y="35"/>
                    <a:pt x="11" y="35"/>
                    <a:pt x="11" y="35"/>
                  </a:cubicBezTo>
                  <a:cubicBezTo>
                    <a:pt x="11" y="35"/>
                    <a:pt x="12" y="35"/>
                    <a:pt x="12" y="35"/>
                  </a:cubicBezTo>
                  <a:cubicBezTo>
                    <a:pt x="42" y="35"/>
                    <a:pt x="42" y="35"/>
                    <a:pt x="42" y="35"/>
                  </a:cubicBezTo>
                  <a:cubicBezTo>
                    <a:pt x="45" y="35"/>
                    <a:pt x="47" y="33"/>
                    <a:pt x="48" y="31"/>
                  </a:cubicBezTo>
                  <a:cubicBezTo>
                    <a:pt x="54" y="13"/>
                    <a:pt x="54" y="13"/>
                    <a:pt x="54" y="13"/>
                  </a:cubicBezTo>
                  <a:cubicBezTo>
                    <a:pt x="54" y="13"/>
                    <a:pt x="54" y="12"/>
                    <a:pt x="54" y="12"/>
                  </a:cubicBezTo>
                  <a:cubicBezTo>
                    <a:pt x="56" y="6"/>
                    <a:pt x="56" y="6"/>
                    <a:pt x="56" y="6"/>
                  </a:cubicBezTo>
                  <a:cubicBezTo>
                    <a:pt x="56" y="4"/>
                    <a:pt x="58" y="3"/>
                    <a:pt x="59" y="3"/>
                  </a:cubicBezTo>
                  <a:cubicBezTo>
                    <a:pt x="70" y="3"/>
                    <a:pt x="70" y="3"/>
                    <a:pt x="70" y="3"/>
                  </a:cubicBezTo>
                  <a:cubicBezTo>
                    <a:pt x="70" y="3"/>
                    <a:pt x="71" y="3"/>
                    <a:pt x="71" y="2"/>
                  </a:cubicBezTo>
                  <a:cubicBezTo>
                    <a:pt x="71" y="1"/>
                    <a:pt x="70" y="0"/>
                    <a:pt x="70" y="0"/>
                  </a:cubicBezTo>
                  <a:close/>
                  <a:moveTo>
                    <a:pt x="49" y="18"/>
                  </a:moveTo>
                  <a:cubicBezTo>
                    <a:pt x="45" y="18"/>
                    <a:pt x="45" y="18"/>
                    <a:pt x="45" y="18"/>
                  </a:cubicBezTo>
                  <a:cubicBezTo>
                    <a:pt x="46" y="13"/>
                    <a:pt x="46" y="13"/>
                    <a:pt x="46" y="13"/>
                  </a:cubicBezTo>
                  <a:cubicBezTo>
                    <a:pt x="50" y="13"/>
                    <a:pt x="50" y="13"/>
                    <a:pt x="50" y="13"/>
                  </a:cubicBezTo>
                  <a:lnTo>
                    <a:pt x="49" y="18"/>
                  </a:lnTo>
                  <a:close/>
                  <a:moveTo>
                    <a:pt x="47" y="25"/>
                  </a:moveTo>
                  <a:cubicBezTo>
                    <a:pt x="44" y="25"/>
                    <a:pt x="44" y="25"/>
                    <a:pt x="44" y="25"/>
                  </a:cubicBezTo>
                  <a:cubicBezTo>
                    <a:pt x="45" y="20"/>
                    <a:pt x="45" y="20"/>
                    <a:pt x="45" y="20"/>
                  </a:cubicBezTo>
                  <a:cubicBezTo>
                    <a:pt x="48" y="20"/>
                    <a:pt x="48" y="20"/>
                    <a:pt x="48" y="20"/>
                  </a:cubicBezTo>
                  <a:lnTo>
                    <a:pt x="47" y="25"/>
                  </a:lnTo>
                  <a:close/>
                  <a:moveTo>
                    <a:pt x="9" y="30"/>
                  </a:moveTo>
                  <a:cubicBezTo>
                    <a:pt x="8" y="27"/>
                    <a:pt x="8" y="27"/>
                    <a:pt x="8" y="27"/>
                  </a:cubicBezTo>
                  <a:cubicBezTo>
                    <a:pt x="11" y="27"/>
                    <a:pt x="11" y="27"/>
                    <a:pt x="11" y="27"/>
                  </a:cubicBezTo>
                  <a:cubicBezTo>
                    <a:pt x="12" y="32"/>
                    <a:pt x="12" y="32"/>
                    <a:pt x="12" y="32"/>
                  </a:cubicBezTo>
                  <a:cubicBezTo>
                    <a:pt x="11" y="32"/>
                    <a:pt x="10" y="31"/>
                    <a:pt x="9" y="30"/>
                  </a:cubicBezTo>
                  <a:close/>
                  <a:moveTo>
                    <a:pt x="35" y="18"/>
                  </a:moveTo>
                  <a:cubicBezTo>
                    <a:pt x="28" y="18"/>
                    <a:pt x="28" y="18"/>
                    <a:pt x="28" y="18"/>
                  </a:cubicBezTo>
                  <a:cubicBezTo>
                    <a:pt x="29" y="13"/>
                    <a:pt x="29" y="13"/>
                    <a:pt x="29" y="13"/>
                  </a:cubicBezTo>
                  <a:cubicBezTo>
                    <a:pt x="35" y="13"/>
                    <a:pt x="35" y="13"/>
                    <a:pt x="35" y="13"/>
                  </a:cubicBezTo>
                  <a:lnTo>
                    <a:pt x="35" y="18"/>
                  </a:lnTo>
                  <a:close/>
                  <a:moveTo>
                    <a:pt x="37" y="13"/>
                  </a:moveTo>
                  <a:cubicBezTo>
                    <a:pt x="44" y="13"/>
                    <a:pt x="44" y="13"/>
                    <a:pt x="44" y="13"/>
                  </a:cubicBezTo>
                  <a:cubicBezTo>
                    <a:pt x="43" y="18"/>
                    <a:pt x="43" y="18"/>
                    <a:pt x="43" y="18"/>
                  </a:cubicBezTo>
                  <a:cubicBezTo>
                    <a:pt x="37" y="18"/>
                    <a:pt x="37" y="18"/>
                    <a:pt x="37" y="18"/>
                  </a:cubicBezTo>
                  <a:lnTo>
                    <a:pt x="37" y="13"/>
                  </a:lnTo>
                  <a:close/>
                  <a:moveTo>
                    <a:pt x="28" y="20"/>
                  </a:moveTo>
                  <a:cubicBezTo>
                    <a:pt x="35" y="20"/>
                    <a:pt x="35" y="20"/>
                    <a:pt x="35" y="20"/>
                  </a:cubicBezTo>
                  <a:cubicBezTo>
                    <a:pt x="34" y="25"/>
                    <a:pt x="34" y="25"/>
                    <a:pt x="34" y="25"/>
                  </a:cubicBezTo>
                  <a:cubicBezTo>
                    <a:pt x="28" y="25"/>
                    <a:pt x="28" y="25"/>
                    <a:pt x="28" y="25"/>
                  </a:cubicBezTo>
                  <a:lnTo>
                    <a:pt x="28" y="20"/>
                  </a:lnTo>
                  <a:close/>
                  <a:moveTo>
                    <a:pt x="26" y="25"/>
                  </a:moveTo>
                  <a:cubicBezTo>
                    <a:pt x="21" y="25"/>
                    <a:pt x="21" y="25"/>
                    <a:pt x="21" y="25"/>
                  </a:cubicBezTo>
                  <a:cubicBezTo>
                    <a:pt x="20" y="20"/>
                    <a:pt x="20" y="20"/>
                    <a:pt x="20" y="20"/>
                  </a:cubicBezTo>
                  <a:cubicBezTo>
                    <a:pt x="26" y="20"/>
                    <a:pt x="26" y="20"/>
                    <a:pt x="26" y="20"/>
                  </a:cubicBezTo>
                  <a:lnTo>
                    <a:pt x="26" y="25"/>
                  </a:lnTo>
                  <a:close/>
                  <a:moveTo>
                    <a:pt x="26" y="18"/>
                  </a:moveTo>
                  <a:cubicBezTo>
                    <a:pt x="20" y="18"/>
                    <a:pt x="20" y="18"/>
                    <a:pt x="20" y="18"/>
                  </a:cubicBezTo>
                  <a:cubicBezTo>
                    <a:pt x="20" y="13"/>
                    <a:pt x="20" y="13"/>
                    <a:pt x="20" y="13"/>
                  </a:cubicBezTo>
                  <a:cubicBezTo>
                    <a:pt x="27" y="13"/>
                    <a:pt x="27" y="13"/>
                    <a:pt x="27" y="13"/>
                  </a:cubicBezTo>
                  <a:lnTo>
                    <a:pt x="26" y="18"/>
                  </a:lnTo>
                  <a:close/>
                  <a:moveTo>
                    <a:pt x="18" y="18"/>
                  </a:moveTo>
                  <a:cubicBezTo>
                    <a:pt x="12" y="18"/>
                    <a:pt x="12" y="18"/>
                    <a:pt x="12" y="18"/>
                  </a:cubicBezTo>
                  <a:cubicBezTo>
                    <a:pt x="11" y="13"/>
                    <a:pt x="11" y="13"/>
                    <a:pt x="11" y="13"/>
                  </a:cubicBezTo>
                  <a:cubicBezTo>
                    <a:pt x="18" y="13"/>
                    <a:pt x="18" y="13"/>
                    <a:pt x="18" y="13"/>
                  </a:cubicBezTo>
                  <a:lnTo>
                    <a:pt x="18" y="18"/>
                  </a:lnTo>
                  <a:close/>
                  <a:moveTo>
                    <a:pt x="18" y="20"/>
                  </a:moveTo>
                  <a:cubicBezTo>
                    <a:pt x="19" y="25"/>
                    <a:pt x="19" y="25"/>
                    <a:pt x="19" y="25"/>
                  </a:cubicBezTo>
                  <a:cubicBezTo>
                    <a:pt x="13" y="25"/>
                    <a:pt x="13" y="25"/>
                    <a:pt x="13" y="25"/>
                  </a:cubicBezTo>
                  <a:cubicBezTo>
                    <a:pt x="12" y="20"/>
                    <a:pt x="12" y="20"/>
                    <a:pt x="12" y="20"/>
                  </a:cubicBezTo>
                  <a:lnTo>
                    <a:pt x="18" y="20"/>
                  </a:lnTo>
                  <a:close/>
                  <a:moveTo>
                    <a:pt x="11" y="25"/>
                  </a:moveTo>
                  <a:cubicBezTo>
                    <a:pt x="7" y="25"/>
                    <a:pt x="7" y="25"/>
                    <a:pt x="7" y="25"/>
                  </a:cubicBezTo>
                  <a:cubicBezTo>
                    <a:pt x="5" y="20"/>
                    <a:pt x="5" y="20"/>
                    <a:pt x="5" y="20"/>
                  </a:cubicBezTo>
                  <a:cubicBezTo>
                    <a:pt x="10" y="20"/>
                    <a:pt x="10" y="20"/>
                    <a:pt x="10" y="20"/>
                  </a:cubicBezTo>
                  <a:lnTo>
                    <a:pt x="11" y="25"/>
                  </a:lnTo>
                  <a:close/>
                  <a:moveTo>
                    <a:pt x="13" y="27"/>
                  </a:moveTo>
                  <a:cubicBezTo>
                    <a:pt x="19" y="27"/>
                    <a:pt x="19" y="27"/>
                    <a:pt x="19" y="27"/>
                  </a:cubicBezTo>
                  <a:cubicBezTo>
                    <a:pt x="19" y="32"/>
                    <a:pt x="19" y="32"/>
                    <a:pt x="19" y="32"/>
                  </a:cubicBezTo>
                  <a:cubicBezTo>
                    <a:pt x="14" y="32"/>
                    <a:pt x="14" y="32"/>
                    <a:pt x="14" y="32"/>
                  </a:cubicBezTo>
                  <a:lnTo>
                    <a:pt x="13" y="27"/>
                  </a:lnTo>
                  <a:close/>
                  <a:moveTo>
                    <a:pt x="21" y="27"/>
                  </a:moveTo>
                  <a:cubicBezTo>
                    <a:pt x="26" y="27"/>
                    <a:pt x="26" y="27"/>
                    <a:pt x="26" y="27"/>
                  </a:cubicBezTo>
                  <a:cubicBezTo>
                    <a:pt x="26" y="32"/>
                    <a:pt x="26" y="32"/>
                    <a:pt x="26" y="32"/>
                  </a:cubicBezTo>
                  <a:cubicBezTo>
                    <a:pt x="21" y="32"/>
                    <a:pt x="21" y="32"/>
                    <a:pt x="21" y="32"/>
                  </a:cubicBezTo>
                  <a:lnTo>
                    <a:pt x="21" y="27"/>
                  </a:lnTo>
                  <a:close/>
                  <a:moveTo>
                    <a:pt x="28" y="27"/>
                  </a:moveTo>
                  <a:cubicBezTo>
                    <a:pt x="34" y="27"/>
                    <a:pt x="34" y="27"/>
                    <a:pt x="34" y="27"/>
                  </a:cubicBezTo>
                  <a:cubicBezTo>
                    <a:pt x="33" y="32"/>
                    <a:pt x="33" y="32"/>
                    <a:pt x="33" y="32"/>
                  </a:cubicBezTo>
                  <a:cubicBezTo>
                    <a:pt x="28" y="32"/>
                    <a:pt x="28" y="32"/>
                    <a:pt x="28" y="32"/>
                  </a:cubicBezTo>
                  <a:lnTo>
                    <a:pt x="28" y="27"/>
                  </a:lnTo>
                  <a:close/>
                  <a:moveTo>
                    <a:pt x="36" y="27"/>
                  </a:moveTo>
                  <a:cubicBezTo>
                    <a:pt x="41" y="27"/>
                    <a:pt x="41" y="27"/>
                    <a:pt x="41" y="27"/>
                  </a:cubicBezTo>
                  <a:cubicBezTo>
                    <a:pt x="40" y="32"/>
                    <a:pt x="40" y="32"/>
                    <a:pt x="40" y="32"/>
                  </a:cubicBezTo>
                  <a:cubicBezTo>
                    <a:pt x="35" y="32"/>
                    <a:pt x="35" y="32"/>
                    <a:pt x="35" y="32"/>
                  </a:cubicBezTo>
                  <a:lnTo>
                    <a:pt x="36" y="27"/>
                  </a:lnTo>
                  <a:close/>
                  <a:moveTo>
                    <a:pt x="36" y="25"/>
                  </a:moveTo>
                  <a:cubicBezTo>
                    <a:pt x="37" y="20"/>
                    <a:pt x="37" y="20"/>
                    <a:pt x="37" y="20"/>
                  </a:cubicBezTo>
                  <a:cubicBezTo>
                    <a:pt x="43" y="20"/>
                    <a:pt x="43" y="20"/>
                    <a:pt x="43" y="20"/>
                  </a:cubicBezTo>
                  <a:cubicBezTo>
                    <a:pt x="42" y="25"/>
                    <a:pt x="42" y="25"/>
                    <a:pt x="42" y="25"/>
                  </a:cubicBezTo>
                  <a:lnTo>
                    <a:pt x="36" y="25"/>
                  </a:lnTo>
                  <a:close/>
                  <a:moveTo>
                    <a:pt x="4" y="13"/>
                  </a:moveTo>
                  <a:cubicBezTo>
                    <a:pt x="4" y="13"/>
                    <a:pt x="4" y="13"/>
                    <a:pt x="4" y="13"/>
                  </a:cubicBezTo>
                  <a:cubicBezTo>
                    <a:pt x="9" y="13"/>
                    <a:pt x="9" y="13"/>
                    <a:pt x="9" y="13"/>
                  </a:cubicBezTo>
                  <a:cubicBezTo>
                    <a:pt x="10" y="18"/>
                    <a:pt x="10" y="18"/>
                    <a:pt x="10" y="18"/>
                  </a:cubicBezTo>
                  <a:cubicBezTo>
                    <a:pt x="4" y="18"/>
                    <a:pt x="4" y="18"/>
                    <a:pt x="4" y="18"/>
                  </a:cubicBezTo>
                  <a:cubicBezTo>
                    <a:pt x="3" y="14"/>
                    <a:pt x="3" y="14"/>
                    <a:pt x="3" y="14"/>
                  </a:cubicBezTo>
                  <a:cubicBezTo>
                    <a:pt x="3" y="14"/>
                    <a:pt x="3" y="14"/>
                    <a:pt x="3" y="14"/>
                  </a:cubicBezTo>
                  <a:cubicBezTo>
                    <a:pt x="3" y="13"/>
                    <a:pt x="3" y="13"/>
                    <a:pt x="4" y="13"/>
                  </a:cubicBezTo>
                  <a:close/>
                  <a:moveTo>
                    <a:pt x="42" y="32"/>
                  </a:moveTo>
                  <a:cubicBezTo>
                    <a:pt x="42" y="32"/>
                    <a:pt x="42" y="32"/>
                    <a:pt x="42" y="32"/>
                  </a:cubicBezTo>
                  <a:cubicBezTo>
                    <a:pt x="43" y="27"/>
                    <a:pt x="43" y="27"/>
                    <a:pt x="43" y="27"/>
                  </a:cubicBezTo>
                  <a:cubicBezTo>
                    <a:pt x="46" y="27"/>
                    <a:pt x="46" y="27"/>
                    <a:pt x="46" y="27"/>
                  </a:cubicBezTo>
                  <a:cubicBezTo>
                    <a:pt x="45" y="30"/>
                    <a:pt x="45" y="30"/>
                    <a:pt x="45" y="30"/>
                  </a:cubicBezTo>
                  <a:cubicBezTo>
                    <a:pt x="45" y="31"/>
                    <a:pt x="43" y="32"/>
                    <a:pt x="42" y="32"/>
                  </a:cubicBezTo>
                  <a:close/>
                  <a:moveTo>
                    <a:pt x="13" y="44"/>
                  </a:moveTo>
                  <a:cubicBezTo>
                    <a:pt x="11" y="44"/>
                    <a:pt x="10" y="46"/>
                    <a:pt x="10" y="48"/>
                  </a:cubicBezTo>
                  <a:cubicBezTo>
                    <a:pt x="10" y="50"/>
                    <a:pt x="11" y="51"/>
                    <a:pt x="13" y="51"/>
                  </a:cubicBezTo>
                  <a:cubicBezTo>
                    <a:pt x="15" y="51"/>
                    <a:pt x="17" y="50"/>
                    <a:pt x="17" y="48"/>
                  </a:cubicBezTo>
                  <a:cubicBezTo>
                    <a:pt x="17" y="46"/>
                    <a:pt x="15" y="44"/>
                    <a:pt x="13" y="44"/>
                  </a:cubicBezTo>
                  <a:close/>
                  <a:moveTo>
                    <a:pt x="13" y="49"/>
                  </a:moveTo>
                  <a:cubicBezTo>
                    <a:pt x="13" y="49"/>
                    <a:pt x="12" y="48"/>
                    <a:pt x="12" y="48"/>
                  </a:cubicBezTo>
                  <a:cubicBezTo>
                    <a:pt x="12" y="47"/>
                    <a:pt x="13" y="46"/>
                    <a:pt x="13" y="46"/>
                  </a:cubicBezTo>
                  <a:cubicBezTo>
                    <a:pt x="14" y="46"/>
                    <a:pt x="15" y="47"/>
                    <a:pt x="15" y="48"/>
                  </a:cubicBezTo>
                  <a:cubicBezTo>
                    <a:pt x="15" y="48"/>
                    <a:pt x="14" y="49"/>
                    <a:pt x="13" y="49"/>
                  </a:cubicBezTo>
                  <a:close/>
                  <a:moveTo>
                    <a:pt x="40" y="44"/>
                  </a:moveTo>
                  <a:cubicBezTo>
                    <a:pt x="38" y="44"/>
                    <a:pt x="37" y="46"/>
                    <a:pt x="37" y="48"/>
                  </a:cubicBezTo>
                  <a:cubicBezTo>
                    <a:pt x="37" y="50"/>
                    <a:pt x="38" y="51"/>
                    <a:pt x="40" y="51"/>
                  </a:cubicBezTo>
                  <a:cubicBezTo>
                    <a:pt x="42" y="51"/>
                    <a:pt x="44" y="50"/>
                    <a:pt x="44" y="48"/>
                  </a:cubicBezTo>
                  <a:cubicBezTo>
                    <a:pt x="44" y="46"/>
                    <a:pt x="42" y="44"/>
                    <a:pt x="40" y="44"/>
                  </a:cubicBezTo>
                  <a:close/>
                  <a:moveTo>
                    <a:pt x="40" y="49"/>
                  </a:moveTo>
                  <a:cubicBezTo>
                    <a:pt x="39" y="49"/>
                    <a:pt x="39" y="48"/>
                    <a:pt x="39" y="48"/>
                  </a:cubicBezTo>
                  <a:cubicBezTo>
                    <a:pt x="39" y="47"/>
                    <a:pt x="39" y="46"/>
                    <a:pt x="40" y="46"/>
                  </a:cubicBezTo>
                  <a:cubicBezTo>
                    <a:pt x="41" y="46"/>
                    <a:pt x="42" y="47"/>
                    <a:pt x="42" y="48"/>
                  </a:cubicBezTo>
                  <a:cubicBezTo>
                    <a:pt x="42" y="48"/>
                    <a:pt x="41" y="49"/>
                    <a:pt x="40" y="49"/>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35" name="Freeform 28"/>
            <p:cNvSpPr>
              <a:spLocks noEditPoints="1"/>
            </p:cNvSpPr>
            <p:nvPr/>
          </p:nvSpPr>
          <p:spPr bwMode="auto">
            <a:xfrm>
              <a:off x="3637416" y="3912724"/>
              <a:ext cx="399647" cy="324286"/>
            </a:xfrm>
            <a:custGeom>
              <a:avLst/>
              <a:gdLst>
                <a:gd name="T0" fmla="*/ 26 w 74"/>
                <a:gd name="T1" fmla="*/ 0 h 60"/>
                <a:gd name="T2" fmla="*/ 19 w 74"/>
                <a:gd name="T3" fmla="*/ 53 h 60"/>
                <a:gd name="T4" fmla="*/ 49 w 74"/>
                <a:gd name="T5" fmla="*/ 60 h 60"/>
                <a:gd name="T6" fmla="*/ 56 w 74"/>
                <a:gd name="T7" fmla="*/ 7 h 60"/>
                <a:gd name="T8" fmla="*/ 53 w 74"/>
                <a:gd name="T9" fmla="*/ 7 h 60"/>
                <a:gd name="T10" fmla="*/ 49 w 74"/>
                <a:gd name="T11" fmla="*/ 57 h 60"/>
                <a:gd name="T12" fmla="*/ 22 w 74"/>
                <a:gd name="T13" fmla="*/ 53 h 60"/>
                <a:gd name="T14" fmla="*/ 26 w 74"/>
                <a:gd name="T15" fmla="*/ 3 h 60"/>
                <a:gd name="T16" fmla="*/ 53 w 74"/>
                <a:gd name="T17" fmla="*/ 7 h 60"/>
                <a:gd name="T18" fmla="*/ 25 w 74"/>
                <a:gd name="T19" fmla="*/ 6 h 60"/>
                <a:gd name="T20" fmla="*/ 24 w 74"/>
                <a:gd name="T21" fmla="*/ 50 h 60"/>
                <a:gd name="T22" fmla="*/ 50 w 74"/>
                <a:gd name="T23" fmla="*/ 51 h 60"/>
                <a:gd name="T24" fmla="*/ 51 w 74"/>
                <a:gd name="T25" fmla="*/ 7 h 60"/>
                <a:gd name="T26" fmla="*/ 49 w 74"/>
                <a:gd name="T27" fmla="*/ 49 h 60"/>
                <a:gd name="T28" fmla="*/ 26 w 74"/>
                <a:gd name="T29" fmla="*/ 8 h 60"/>
                <a:gd name="T30" fmla="*/ 49 w 74"/>
                <a:gd name="T31" fmla="*/ 49 h 60"/>
                <a:gd name="T32" fmla="*/ 37 w 74"/>
                <a:gd name="T33" fmla="*/ 56 h 60"/>
                <a:gd name="T34" fmla="*/ 37 w 74"/>
                <a:gd name="T35" fmla="*/ 52 h 60"/>
                <a:gd name="T36" fmla="*/ 74 w 74"/>
                <a:gd name="T37" fmla="*/ 23 h 60"/>
                <a:gd name="T38" fmla="*/ 67 w 74"/>
                <a:gd name="T39" fmla="*/ 41 h 60"/>
                <a:gd name="T40" fmla="*/ 66 w 74"/>
                <a:gd name="T41" fmla="*/ 39 h 60"/>
                <a:gd name="T42" fmla="*/ 66 w 74"/>
                <a:gd name="T43" fmla="*/ 7 h 60"/>
                <a:gd name="T44" fmla="*/ 68 w 74"/>
                <a:gd name="T45" fmla="*/ 6 h 60"/>
                <a:gd name="T46" fmla="*/ 69 w 74"/>
                <a:gd name="T47" fmla="*/ 23 h 60"/>
                <a:gd name="T48" fmla="*/ 64 w 74"/>
                <a:gd name="T49" fmla="*/ 37 h 60"/>
                <a:gd name="T50" fmla="*/ 63 w 74"/>
                <a:gd name="T51" fmla="*/ 35 h 60"/>
                <a:gd name="T52" fmla="*/ 63 w 74"/>
                <a:gd name="T53" fmla="*/ 11 h 60"/>
                <a:gd name="T54" fmla="*/ 65 w 74"/>
                <a:gd name="T55" fmla="*/ 10 h 60"/>
                <a:gd name="T56" fmla="*/ 64 w 74"/>
                <a:gd name="T57" fmla="*/ 23 h 60"/>
                <a:gd name="T58" fmla="*/ 60 w 74"/>
                <a:gd name="T59" fmla="*/ 33 h 60"/>
                <a:gd name="T60" fmla="*/ 60 w 74"/>
                <a:gd name="T61" fmla="*/ 31 h 60"/>
                <a:gd name="T62" fmla="*/ 60 w 74"/>
                <a:gd name="T63" fmla="*/ 15 h 60"/>
                <a:gd name="T64" fmla="*/ 61 w 74"/>
                <a:gd name="T65" fmla="*/ 14 h 60"/>
                <a:gd name="T66" fmla="*/ 8 w 74"/>
                <a:gd name="T67" fmla="*/ 39 h 60"/>
                <a:gd name="T68" fmla="*/ 7 w 74"/>
                <a:gd name="T69" fmla="*/ 41 h 60"/>
                <a:gd name="T70" fmla="*/ 0 w 74"/>
                <a:gd name="T71" fmla="*/ 23 h 60"/>
                <a:gd name="T72" fmla="*/ 8 w 74"/>
                <a:gd name="T73" fmla="*/ 6 h 60"/>
                <a:gd name="T74" fmla="*/ 2 w 74"/>
                <a:gd name="T75" fmla="*/ 23 h 60"/>
                <a:gd name="T76" fmla="*/ 12 w 74"/>
                <a:gd name="T77" fmla="*/ 35 h 60"/>
                <a:gd name="T78" fmla="*/ 11 w 74"/>
                <a:gd name="T79" fmla="*/ 37 h 60"/>
                <a:gd name="T80" fmla="*/ 6 w 74"/>
                <a:gd name="T81" fmla="*/ 23 h 60"/>
                <a:gd name="T82" fmla="*/ 11 w 74"/>
                <a:gd name="T83" fmla="*/ 10 h 60"/>
                <a:gd name="T84" fmla="*/ 8 w 74"/>
                <a:gd name="T85" fmla="*/ 23 h 60"/>
                <a:gd name="T86" fmla="*/ 15 w 74"/>
                <a:gd name="T87" fmla="*/ 15 h 60"/>
                <a:gd name="T88" fmla="*/ 15 w 74"/>
                <a:gd name="T89" fmla="*/ 31 h 60"/>
                <a:gd name="T90" fmla="*/ 14 w 74"/>
                <a:gd name="T91" fmla="*/ 33 h 60"/>
                <a:gd name="T92" fmla="*/ 11 w 74"/>
                <a:gd name="T93" fmla="*/ 23 h 60"/>
                <a:gd name="T94" fmla="*/ 15 w 74"/>
                <a:gd name="T95"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60">
                  <a:moveTo>
                    <a:pt x="49" y="0"/>
                  </a:moveTo>
                  <a:cubicBezTo>
                    <a:pt x="26" y="0"/>
                    <a:pt x="26" y="0"/>
                    <a:pt x="26" y="0"/>
                  </a:cubicBezTo>
                  <a:cubicBezTo>
                    <a:pt x="22" y="0"/>
                    <a:pt x="19" y="3"/>
                    <a:pt x="19" y="7"/>
                  </a:cubicBezTo>
                  <a:cubicBezTo>
                    <a:pt x="19" y="53"/>
                    <a:pt x="19" y="53"/>
                    <a:pt x="19" y="53"/>
                  </a:cubicBezTo>
                  <a:cubicBezTo>
                    <a:pt x="19" y="56"/>
                    <a:pt x="22" y="60"/>
                    <a:pt x="26" y="60"/>
                  </a:cubicBezTo>
                  <a:cubicBezTo>
                    <a:pt x="49" y="60"/>
                    <a:pt x="49" y="60"/>
                    <a:pt x="49" y="60"/>
                  </a:cubicBezTo>
                  <a:cubicBezTo>
                    <a:pt x="53" y="60"/>
                    <a:pt x="56" y="56"/>
                    <a:pt x="56" y="53"/>
                  </a:cubicBezTo>
                  <a:cubicBezTo>
                    <a:pt x="56" y="7"/>
                    <a:pt x="56" y="7"/>
                    <a:pt x="56" y="7"/>
                  </a:cubicBezTo>
                  <a:cubicBezTo>
                    <a:pt x="56" y="3"/>
                    <a:pt x="53" y="0"/>
                    <a:pt x="49" y="0"/>
                  </a:cubicBezTo>
                  <a:close/>
                  <a:moveTo>
                    <a:pt x="53" y="7"/>
                  </a:moveTo>
                  <a:cubicBezTo>
                    <a:pt x="53" y="53"/>
                    <a:pt x="53" y="53"/>
                    <a:pt x="53" y="53"/>
                  </a:cubicBezTo>
                  <a:cubicBezTo>
                    <a:pt x="53" y="55"/>
                    <a:pt x="51" y="57"/>
                    <a:pt x="49" y="57"/>
                  </a:cubicBezTo>
                  <a:cubicBezTo>
                    <a:pt x="26" y="57"/>
                    <a:pt x="26" y="57"/>
                    <a:pt x="26" y="57"/>
                  </a:cubicBezTo>
                  <a:cubicBezTo>
                    <a:pt x="24" y="57"/>
                    <a:pt x="22" y="55"/>
                    <a:pt x="22" y="53"/>
                  </a:cubicBezTo>
                  <a:cubicBezTo>
                    <a:pt x="22" y="7"/>
                    <a:pt x="22" y="7"/>
                    <a:pt x="22" y="7"/>
                  </a:cubicBezTo>
                  <a:cubicBezTo>
                    <a:pt x="22" y="5"/>
                    <a:pt x="24" y="3"/>
                    <a:pt x="26" y="3"/>
                  </a:cubicBezTo>
                  <a:cubicBezTo>
                    <a:pt x="49" y="3"/>
                    <a:pt x="49" y="3"/>
                    <a:pt x="49" y="3"/>
                  </a:cubicBezTo>
                  <a:cubicBezTo>
                    <a:pt x="51" y="3"/>
                    <a:pt x="53" y="5"/>
                    <a:pt x="53" y="7"/>
                  </a:cubicBezTo>
                  <a:close/>
                  <a:moveTo>
                    <a:pt x="50" y="6"/>
                  </a:moveTo>
                  <a:cubicBezTo>
                    <a:pt x="25" y="6"/>
                    <a:pt x="25" y="6"/>
                    <a:pt x="25" y="6"/>
                  </a:cubicBezTo>
                  <a:cubicBezTo>
                    <a:pt x="24" y="6"/>
                    <a:pt x="24" y="6"/>
                    <a:pt x="24" y="7"/>
                  </a:cubicBezTo>
                  <a:cubicBezTo>
                    <a:pt x="24" y="50"/>
                    <a:pt x="24" y="50"/>
                    <a:pt x="24" y="50"/>
                  </a:cubicBezTo>
                  <a:cubicBezTo>
                    <a:pt x="24" y="51"/>
                    <a:pt x="24" y="51"/>
                    <a:pt x="25" y="51"/>
                  </a:cubicBezTo>
                  <a:cubicBezTo>
                    <a:pt x="50" y="51"/>
                    <a:pt x="50" y="51"/>
                    <a:pt x="50" y="51"/>
                  </a:cubicBezTo>
                  <a:cubicBezTo>
                    <a:pt x="50" y="51"/>
                    <a:pt x="51" y="51"/>
                    <a:pt x="51" y="50"/>
                  </a:cubicBezTo>
                  <a:cubicBezTo>
                    <a:pt x="51" y="7"/>
                    <a:pt x="51" y="7"/>
                    <a:pt x="51" y="7"/>
                  </a:cubicBezTo>
                  <a:cubicBezTo>
                    <a:pt x="51" y="6"/>
                    <a:pt x="50" y="6"/>
                    <a:pt x="50" y="6"/>
                  </a:cubicBezTo>
                  <a:close/>
                  <a:moveTo>
                    <a:pt x="49" y="49"/>
                  </a:moveTo>
                  <a:cubicBezTo>
                    <a:pt x="26" y="49"/>
                    <a:pt x="26" y="49"/>
                    <a:pt x="26" y="49"/>
                  </a:cubicBezTo>
                  <a:cubicBezTo>
                    <a:pt x="26" y="8"/>
                    <a:pt x="26" y="8"/>
                    <a:pt x="26" y="8"/>
                  </a:cubicBezTo>
                  <a:cubicBezTo>
                    <a:pt x="49" y="8"/>
                    <a:pt x="49" y="8"/>
                    <a:pt x="49" y="8"/>
                  </a:cubicBezTo>
                  <a:lnTo>
                    <a:pt x="49" y="49"/>
                  </a:lnTo>
                  <a:close/>
                  <a:moveTo>
                    <a:pt x="39" y="54"/>
                  </a:moveTo>
                  <a:cubicBezTo>
                    <a:pt x="39" y="55"/>
                    <a:pt x="38" y="56"/>
                    <a:pt x="37" y="56"/>
                  </a:cubicBezTo>
                  <a:cubicBezTo>
                    <a:pt x="36" y="56"/>
                    <a:pt x="35" y="55"/>
                    <a:pt x="35" y="54"/>
                  </a:cubicBezTo>
                  <a:cubicBezTo>
                    <a:pt x="35" y="53"/>
                    <a:pt x="36" y="52"/>
                    <a:pt x="37" y="52"/>
                  </a:cubicBezTo>
                  <a:cubicBezTo>
                    <a:pt x="38" y="52"/>
                    <a:pt x="39" y="53"/>
                    <a:pt x="39" y="54"/>
                  </a:cubicBezTo>
                  <a:close/>
                  <a:moveTo>
                    <a:pt x="74" y="23"/>
                  </a:moveTo>
                  <a:cubicBezTo>
                    <a:pt x="74" y="30"/>
                    <a:pt x="72" y="36"/>
                    <a:pt x="68" y="41"/>
                  </a:cubicBezTo>
                  <a:cubicBezTo>
                    <a:pt x="68" y="41"/>
                    <a:pt x="67" y="41"/>
                    <a:pt x="67" y="41"/>
                  </a:cubicBezTo>
                  <a:cubicBezTo>
                    <a:pt x="67" y="41"/>
                    <a:pt x="67" y="41"/>
                    <a:pt x="67" y="41"/>
                  </a:cubicBezTo>
                  <a:cubicBezTo>
                    <a:pt x="66" y="40"/>
                    <a:pt x="66" y="40"/>
                    <a:pt x="66" y="39"/>
                  </a:cubicBezTo>
                  <a:cubicBezTo>
                    <a:pt x="70" y="35"/>
                    <a:pt x="72" y="29"/>
                    <a:pt x="72" y="23"/>
                  </a:cubicBezTo>
                  <a:cubicBezTo>
                    <a:pt x="72" y="17"/>
                    <a:pt x="70" y="12"/>
                    <a:pt x="66" y="7"/>
                  </a:cubicBezTo>
                  <a:cubicBezTo>
                    <a:pt x="66" y="7"/>
                    <a:pt x="66" y="6"/>
                    <a:pt x="67" y="6"/>
                  </a:cubicBezTo>
                  <a:cubicBezTo>
                    <a:pt x="67" y="5"/>
                    <a:pt x="68" y="6"/>
                    <a:pt x="68" y="6"/>
                  </a:cubicBezTo>
                  <a:cubicBezTo>
                    <a:pt x="72" y="11"/>
                    <a:pt x="74" y="17"/>
                    <a:pt x="74" y="23"/>
                  </a:cubicBezTo>
                  <a:close/>
                  <a:moveTo>
                    <a:pt x="69" y="23"/>
                  </a:moveTo>
                  <a:cubicBezTo>
                    <a:pt x="69" y="28"/>
                    <a:pt x="67" y="33"/>
                    <a:pt x="65" y="36"/>
                  </a:cubicBezTo>
                  <a:cubicBezTo>
                    <a:pt x="64" y="37"/>
                    <a:pt x="64" y="37"/>
                    <a:pt x="64" y="37"/>
                  </a:cubicBezTo>
                  <a:cubicBezTo>
                    <a:pt x="64" y="37"/>
                    <a:pt x="63" y="37"/>
                    <a:pt x="63" y="37"/>
                  </a:cubicBezTo>
                  <a:cubicBezTo>
                    <a:pt x="63" y="36"/>
                    <a:pt x="63" y="36"/>
                    <a:pt x="63" y="35"/>
                  </a:cubicBezTo>
                  <a:cubicBezTo>
                    <a:pt x="66" y="32"/>
                    <a:pt x="67" y="28"/>
                    <a:pt x="67" y="23"/>
                  </a:cubicBezTo>
                  <a:cubicBezTo>
                    <a:pt x="67" y="19"/>
                    <a:pt x="66" y="15"/>
                    <a:pt x="63" y="11"/>
                  </a:cubicBezTo>
                  <a:cubicBezTo>
                    <a:pt x="63" y="11"/>
                    <a:pt x="63" y="10"/>
                    <a:pt x="63" y="10"/>
                  </a:cubicBezTo>
                  <a:cubicBezTo>
                    <a:pt x="64" y="10"/>
                    <a:pt x="64" y="10"/>
                    <a:pt x="65" y="10"/>
                  </a:cubicBezTo>
                  <a:cubicBezTo>
                    <a:pt x="67" y="14"/>
                    <a:pt x="69" y="19"/>
                    <a:pt x="69" y="23"/>
                  </a:cubicBezTo>
                  <a:close/>
                  <a:moveTo>
                    <a:pt x="64" y="23"/>
                  </a:moveTo>
                  <a:cubicBezTo>
                    <a:pt x="64" y="26"/>
                    <a:pt x="63" y="29"/>
                    <a:pt x="61" y="32"/>
                  </a:cubicBezTo>
                  <a:cubicBezTo>
                    <a:pt x="61" y="32"/>
                    <a:pt x="61" y="33"/>
                    <a:pt x="60" y="33"/>
                  </a:cubicBezTo>
                  <a:cubicBezTo>
                    <a:pt x="60" y="33"/>
                    <a:pt x="60" y="33"/>
                    <a:pt x="60" y="33"/>
                  </a:cubicBezTo>
                  <a:cubicBezTo>
                    <a:pt x="59" y="32"/>
                    <a:pt x="59" y="32"/>
                    <a:pt x="60" y="31"/>
                  </a:cubicBezTo>
                  <a:cubicBezTo>
                    <a:pt x="61" y="29"/>
                    <a:pt x="62" y="26"/>
                    <a:pt x="62" y="23"/>
                  </a:cubicBezTo>
                  <a:cubicBezTo>
                    <a:pt x="62" y="21"/>
                    <a:pt x="61" y="18"/>
                    <a:pt x="60" y="15"/>
                  </a:cubicBezTo>
                  <a:cubicBezTo>
                    <a:pt x="59" y="15"/>
                    <a:pt x="59" y="14"/>
                    <a:pt x="60" y="14"/>
                  </a:cubicBezTo>
                  <a:cubicBezTo>
                    <a:pt x="60" y="14"/>
                    <a:pt x="61" y="14"/>
                    <a:pt x="61" y="14"/>
                  </a:cubicBezTo>
                  <a:cubicBezTo>
                    <a:pt x="63" y="17"/>
                    <a:pt x="64" y="20"/>
                    <a:pt x="64" y="23"/>
                  </a:cubicBezTo>
                  <a:close/>
                  <a:moveTo>
                    <a:pt x="8" y="39"/>
                  </a:moveTo>
                  <a:cubicBezTo>
                    <a:pt x="9" y="40"/>
                    <a:pt x="8" y="40"/>
                    <a:pt x="8" y="41"/>
                  </a:cubicBezTo>
                  <a:cubicBezTo>
                    <a:pt x="8" y="41"/>
                    <a:pt x="8" y="41"/>
                    <a:pt x="7" y="41"/>
                  </a:cubicBezTo>
                  <a:cubicBezTo>
                    <a:pt x="7" y="41"/>
                    <a:pt x="7" y="41"/>
                    <a:pt x="7" y="41"/>
                  </a:cubicBezTo>
                  <a:cubicBezTo>
                    <a:pt x="3" y="36"/>
                    <a:pt x="0" y="30"/>
                    <a:pt x="0" y="23"/>
                  </a:cubicBezTo>
                  <a:cubicBezTo>
                    <a:pt x="0" y="17"/>
                    <a:pt x="3" y="11"/>
                    <a:pt x="7" y="6"/>
                  </a:cubicBezTo>
                  <a:cubicBezTo>
                    <a:pt x="7" y="6"/>
                    <a:pt x="8" y="5"/>
                    <a:pt x="8" y="6"/>
                  </a:cubicBezTo>
                  <a:cubicBezTo>
                    <a:pt x="8" y="6"/>
                    <a:pt x="9" y="7"/>
                    <a:pt x="8" y="7"/>
                  </a:cubicBezTo>
                  <a:cubicBezTo>
                    <a:pt x="5" y="12"/>
                    <a:pt x="2" y="17"/>
                    <a:pt x="2" y="23"/>
                  </a:cubicBezTo>
                  <a:cubicBezTo>
                    <a:pt x="2" y="29"/>
                    <a:pt x="5" y="35"/>
                    <a:pt x="8" y="39"/>
                  </a:cubicBezTo>
                  <a:close/>
                  <a:moveTo>
                    <a:pt x="12" y="35"/>
                  </a:moveTo>
                  <a:cubicBezTo>
                    <a:pt x="12" y="36"/>
                    <a:pt x="12" y="36"/>
                    <a:pt x="11" y="37"/>
                  </a:cubicBezTo>
                  <a:cubicBezTo>
                    <a:pt x="11" y="37"/>
                    <a:pt x="11" y="37"/>
                    <a:pt x="11" y="37"/>
                  </a:cubicBezTo>
                  <a:cubicBezTo>
                    <a:pt x="10" y="37"/>
                    <a:pt x="10" y="37"/>
                    <a:pt x="10" y="36"/>
                  </a:cubicBezTo>
                  <a:cubicBezTo>
                    <a:pt x="7" y="33"/>
                    <a:pt x="6" y="28"/>
                    <a:pt x="6" y="23"/>
                  </a:cubicBezTo>
                  <a:cubicBezTo>
                    <a:pt x="6" y="19"/>
                    <a:pt x="7" y="14"/>
                    <a:pt x="10" y="10"/>
                  </a:cubicBezTo>
                  <a:cubicBezTo>
                    <a:pt x="10" y="10"/>
                    <a:pt x="11" y="10"/>
                    <a:pt x="11" y="10"/>
                  </a:cubicBezTo>
                  <a:cubicBezTo>
                    <a:pt x="12" y="10"/>
                    <a:pt x="12" y="11"/>
                    <a:pt x="12" y="11"/>
                  </a:cubicBezTo>
                  <a:cubicBezTo>
                    <a:pt x="9" y="15"/>
                    <a:pt x="8" y="19"/>
                    <a:pt x="8" y="23"/>
                  </a:cubicBezTo>
                  <a:cubicBezTo>
                    <a:pt x="8" y="28"/>
                    <a:pt x="9" y="32"/>
                    <a:pt x="12" y="35"/>
                  </a:cubicBezTo>
                  <a:close/>
                  <a:moveTo>
                    <a:pt x="15" y="15"/>
                  </a:moveTo>
                  <a:cubicBezTo>
                    <a:pt x="14" y="18"/>
                    <a:pt x="13" y="21"/>
                    <a:pt x="13" y="23"/>
                  </a:cubicBezTo>
                  <a:cubicBezTo>
                    <a:pt x="13" y="26"/>
                    <a:pt x="14" y="29"/>
                    <a:pt x="15" y="31"/>
                  </a:cubicBezTo>
                  <a:cubicBezTo>
                    <a:pt x="15" y="32"/>
                    <a:pt x="15" y="32"/>
                    <a:pt x="15" y="33"/>
                  </a:cubicBezTo>
                  <a:cubicBezTo>
                    <a:pt x="15" y="33"/>
                    <a:pt x="14" y="33"/>
                    <a:pt x="14" y="33"/>
                  </a:cubicBezTo>
                  <a:cubicBezTo>
                    <a:pt x="14" y="33"/>
                    <a:pt x="14" y="32"/>
                    <a:pt x="13" y="32"/>
                  </a:cubicBezTo>
                  <a:cubicBezTo>
                    <a:pt x="12" y="29"/>
                    <a:pt x="11" y="26"/>
                    <a:pt x="11" y="23"/>
                  </a:cubicBezTo>
                  <a:cubicBezTo>
                    <a:pt x="11" y="20"/>
                    <a:pt x="12" y="17"/>
                    <a:pt x="13" y="14"/>
                  </a:cubicBezTo>
                  <a:cubicBezTo>
                    <a:pt x="14" y="14"/>
                    <a:pt x="14" y="14"/>
                    <a:pt x="15" y="14"/>
                  </a:cubicBezTo>
                  <a:cubicBezTo>
                    <a:pt x="15" y="14"/>
                    <a:pt x="15" y="15"/>
                    <a:pt x="15" y="15"/>
                  </a:cubicBezTo>
                  <a:close/>
                </a:path>
              </a:pathLst>
            </a:custGeom>
            <a:solidFill>
              <a:schemeClr val="accent4"/>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36" name="Freeform 15"/>
            <p:cNvSpPr>
              <a:spLocks noEditPoints="1"/>
            </p:cNvSpPr>
            <p:nvPr/>
          </p:nvSpPr>
          <p:spPr bwMode="auto">
            <a:xfrm>
              <a:off x="8200165" y="3107567"/>
              <a:ext cx="428644" cy="305865"/>
            </a:xfrm>
            <a:custGeom>
              <a:avLst/>
              <a:gdLst>
                <a:gd name="T0" fmla="*/ 9 w 84"/>
                <a:gd name="T1" fmla="*/ 37 h 60"/>
                <a:gd name="T2" fmla="*/ 74 w 84"/>
                <a:gd name="T3" fmla="*/ 37 h 60"/>
                <a:gd name="T4" fmla="*/ 10 w 84"/>
                <a:gd name="T5" fmla="*/ 5 h 60"/>
                <a:gd name="T6" fmla="*/ 11 w 84"/>
                <a:gd name="T7" fmla="*/ 7 h 60"/>
                <a:gd name="T8" fmla="*/ 32 w 84"/>
                <a:gd name="T9" fmla="*/ 24 h 60"/>
                <a:gd name="T10" fmla="*/ 33 w 84"/>
                <a:gd name="T11" fmla="*/ 25 h 60"/>
                <a:gd name="T12" fmla="*/ 34 w 84"/>
                <a:gd name="T13" fmla="*/ 29 h 60"/>
                <a:gd name="T14" fmla="*/ 37 w 84"/>
                <a:gd name="T15" fmla="*/ 29 h 60"/>
                <a:gd name="T16" fmla="*/ 37 w 84"/>
                <a:gd name="T17" fmla="*/ 31 h 60"/>
                <a:gd name="T18" fmla="*/ 41 w 84"/>
                <a:gd name="T19" fmla="*/ 32 h 60"/>
                <a:gd name="T20" fmla="*/ 43 w 84"/>
                <a:gd name="T21" fmla="*/ 32 h 60"/>
                <a:gd name="T22" fmla="*/ 47 w 84"/>
                <a:gd name="T23" fmla="*/ 30 h 60"/>
                <a:gd name="T24" fmla="*/ 48 w 84"/>
                <a:gd name="T25" fmla="*/ 29 h 60"/>
                <a:gd name="T26" fmla="*/ 51 w 84"/>
                <a:gd name="T27" fmla="*/ 27 h 60"/>
                <a:gd name="T28" fmla="*/ 50 w 84"/>
                <a:gd name="T29" fmla="*/ 25 h 60"/>
                <a:gd name="T30" fmla="*/ 52 w 84"/>
                <a:gd name="T31" fmla="*/ 23 h 60"/>
                <a:gd name="T32" fmla="*/ 51 w 84"/>
                <a:gd name="T33" fmla="*/ 20 h 60"/>
                <a:gd name="T34" fmla="*/ 50 w 84"/>
                <a:gd name="T35" fmla="*/ 18 h 60"/>
                <a:gd name="T36" fmla="*/ 49 w 84"/>
                <a:gd name="T37" fmla="*/ 15 h 60"/>
                <a:gd name="T38" fmla="*/ 47 w 84"/>
                <a:gd name="T39" fmla="*/ 15 h 60"/>
                <a:gd name="T40" fmla="*/ 46 w 84"/>
                <a:gd name="T41" fmla="*/ 13 h 60"/>
                <a:gd name="T42" fmla="*/ 42 w 84"/>
                <a:gd name="T43" fmla="*/ 13 h 60"/>
                <a:gd name="T44" fmla="*/ 40 w 84"/>
                <a:gd name="T45" fmla="*/ 12 h 60"/>
                <a:gd name="T46" fmla="*/ 37 w 84"/>
                <a:gd name="T47" fmla="*/ 14 h 60"/>
                <a:gd name="T48" fmla="*/ 35 w 84"/>
                <a:gd name="T49" fmla="*/ 14 h 60"/>
                <a:gd name="T50" fmla="*/ 33 w 84"/>
                <a:gd name="T51" fmla="*/ 18 h 60"/>
                <a:gd name="T52" fmla="*/ 33 w 84"/>
                <a:gd name="T53" fmla="*/ 20 h 60"/>
                <a:gd name="T54" fmla="*/ 31 w 84"/>
                <a:gd name="T55" fmla="*/ 22 h 60"/>
                <a:gd name="T56" fmla="*/ 33 w 84"/>
                <a:gd name="T57" fmla="*/ 22 h 60"/>
                <a:gd name="T58" fmla="*/ 35 w 84"/>
                <a:gd name="T59" fmla="*/ 17 h 60"/>
                <a:gd name="T60" fmla="*/ 39 w 84"/>
                <a:gd name="T61" fmla="*/ 14 h 60"/>
                <a:gd name="T62" fmla="*/ 45 w 84"/>
                <a:gd name="T63" fmla="*/ 14 h 60"/>
                <a:gd name="T64" fmla="*/ 49 w 84"/>
                <a:gd name="T65" fmla="*/ 17 h 60"/>
                <a:gd name="T66" fmla="*/ 50 w 84"/>
                <a:gd name="T67" fmla="*/ 22 h 60"/>
                <a:gd name="T68" fmla="*/ 49 w 84"/>
                <a:gd name="T69" fmla="*/ 26 h 60"/>
                <a:gd name="T70" fmla="*/ 45 w 84"/>
                <a:gd name="T71" fmla="*/ 30 h 60"/>
                <a:gd name="T72" fmla="*/ 39 w 84"/>
                <a:gd name="T73" fmla="*/ 30 h 60"/>
                <a:gd name="T74" fmla="*/ 35 w 84"/>
                <a:gd name="T75" fmla="*/ 27 h 60"/>
                <a:gd name="T76" fmla="*/ 33 w 84"/>
                <a:gd name="T77" fmla="*/ 22 h 60"/>
                <a:gd name="T78" fmla="*/ 42 w 84"/>
                <a:gd name="T79" fmla="*/ 27 h 60"/>
                <a:gd name="T80" fmla="*/ 37 w 84"/>
                <a:gd name="T81" fmla="*/ 22 h 60"/>
                <a:gd name="T82" fmla="*/ 44 w 84"/>
                <a:gd name="T83" fmla="*/ 22 h 60"/>
                <a:gd name="T84" fmla="*/ 42 w 84"/>
                <a:gd name="T85" fmla="*/ 19 h 60"/>
                <a:gd name="T86" fmla="*/ 79 w 84"/>
                <a:gd name="T87" fmla="*/ 6 h 60"/>
                <a:gd name="T88" fmla="*/ 5 w 84"/>
                <a:gd name="T89" fmla="*/ 6 h 60"/>
                <a:gd name="T90" fmla="*/ 0 w 84"/>
                <a:gd name="T91" fmla="*/ 51 h 60"/>
                <a:gd name="T92" fmla="*/ 0 w 84"/>
                <a:gd name="T93" fmla="*/ 55 h 60"/>
                <a:gd name="T94" fmla="*/ 84 w 84"/>
                <a:gd name="T95" fmla="*/ 55 h 60"/>
                <a:gd name="T96" fmla="*/ 76 w 84"/>
                <a:gd name="T97" fmla="*/ 57 h 60"/>
                <a:gd name="T98" fmla="*/ 3 w 84"/>
                <a:gd name="T99" fmla="*/ 53 h 60"/>
                <a:gd name="T100" fmla="*/ 30 w 84"/>
                <a:gd name="T101" fmla="*/ 56 h 60"/>
                <a:gd name="T102" fmla="*/ 54 w 84"/>
                <a:gd name="T103" fmla="*/ 53 h 60"/>
                <a:gd name="T104" fmla="*/ 76 w 84"/>
                <a:gd name="T105" fmla="*/ 57 h 60"/>
                <a:gd name="T106" fmla="*/ 52 w 84"/>
                <a:gd name="T107" fmla="*/ 54 h 60"/>
                <a:gd name="T108" fmla="*/ 53 w 84"/>
                <a:gd name="T109" fmla="*/ 51 h 60"/>
                <a:gd name="T110" fmla="*/ 7 w 84"/>
                <a:gd name="T111" fmla="*/ 43 h 60"/>
                <a:gd name="T112" fmla="*/ 53 w 84"/>
                <a:gd name="T113" fmla="*/ 51 h 60"/>
                <a:gd name="T114" fmla="*/ 8 w 84"/>
                <a:gd name="T115" fmla="*/ 41 h 60"/>
                <a:gd name="T116" fmla="*/ 10 w 84"/>
                <a:gd name="T117" fmla="*/ 3 h 60"/>
                <a:gd name="T118" fmla="*/ 76 w 84"/>
                <a:gd name="T119"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60">
                  <a:moveTo>
                    <a:pt x="10" y="5"/>
                  </a:moveTo>
                  <a:cubicBezTo>
                    <a:pt x="10" y="5"/>
                    <a:pt x="9" y="5"/>
                    <a:pt x="9" y="6"/>
                  </a:cubicBezTo>
                  <a:cubicBezTo>
                    <a:pt x="9" y="37"/>
                    <a:pt x="9" y="37"/>
                    <a:pt x="9" y="37"/>
                  </a:cubicBezTo>
                  <a:cubicBezTo>
                    <a:pt x="9" y="37"/>
                    <a:pt x="10" y="38"/>
                    <a:pt x="10" y="38"/>
                  </a:cubicBezTo>
                  <a:cubicBezTo>
                    <a:pt x="73" y="38"/>
                    <a:pt x="73" y="38"/>
                    <a:pt x="73" y="38"/>
                  </a:cubicBezTo>
                  <a:cubicBezTo>
                    <a:pt x="74" y="38"/>
                    <a:pt x="74" y="37"/>
                    <a:pt x="74" y="37"/>
                  </a:cubicBezTo>
                  <a:cubicBezTo>
                    <a:pt x="74" y="6"/>
                    <a:pt x="74" y="6"/>
                    <a:pt x="74" y="6"/>
                  </a:cubicBezTo>
                  <a:cubicBezTo>
                    <a:pt x="74" y="5"/>
                    <a:pt x="74" y="5"/>
                    <a:pt x="73" y="5"/>
                  </a:cubicBezTo>
                  <a:lnTo>
                    <a:pt x="10" y="5"/>
                  </a:lnTo>
                  <a:close/>
                  <a:moveTo>
                    <a:pt x="72" y="36"/>
                  </a:moveTo>
                  <a:cubicBezTo>
                    <a:pt x="11" y="36"/>
                    <a:pt x="11" y="36"/>
                    <a:pt x="11" y="36"/>
                  </a:cubicBezTo>
                  <a:cubicBezTo>
                    <a:pt x="11" y="7"/>
                    <a:pt x="11" y="7"/>
                    <a:pt x="11" y="7"/>
                  </a:cubicBezTo>
                  <a:cubicBezTo>
                    <a:pt x="72" y="7"/>
                    <a:pt x="72" y="7"/>
                    <a:pt x="72" y="7"/>
                  </a:cubicBezTo>
                  <a:lnTo>
                    <a:pt x="72" y="36"/>
                  </a:lnTo>
                  <a:close/>
                  <a:moveTo>
                    <a:pt x="32" y="24"/>
                  </a:moveTo>
                  <a:cubicBezTo>
                    <a:pt x="32" y="24"/>
                    <a:pt x="33" y="24"/>
                    <a:pt x="33" y="24"/>
                  </a:cubicBezTo>
                  <a:cubicBezTo>
                    <a:pt x="33" y="24"/>
                    <a:pt x="33" y="24"/>
                    <a:pt x="34" y="25"/>
                  </a:cubicBezTo>
                  <a:cubicBezTo>
                    <a:pt x="34" y="25"/>
                    <a:pt x="34" y="25"/>
                    <a:pt x="33" y="25"/>
                  </a:cubicBezTo>
                  <a:cubicBezTo>
                    <a:pt x="33" y="25"/>
                    <a:pt x="33" y="26"/>
                    <a:pt x="33" y="26"/>
                  </a:cubicBezTo>
                  <a:cubicBezTo>
                    <a:pt x="33" y="26"/>
                    <a:pt x="33" y="26"/>
                    <a:pt x="33" y="27"/>
                  </a:cubicBezTo>
                  <a:cubicBezTo>
                    <a:pt x="33" y="28"/>
                    <a:pt x="34" y="28"/>
                    <a:pt x="34" y="29"/>
                  </a:cubicBezTo>
                  <a:cubicBezTo>
                    <a:pt x="35" y="29"/>
                    <a:pt x="35" y="29"/>
                    <a:pt x="35" y="29"/>
                  </a:cubicBezTo>
                  <a:cubicBezTo>
                    <a:pt x="35" y="29"/>
                    <a:pt x="36" y="29"/>
                    <a:pt x="36" y="29"/>
                  </a:cubicBezTo>
                  <a:cubicBezTo>
                    <a:pt x="36" y="29"/>
                    <a:pt x="36" y="28"/>
                    <a:pt x="37" y="29"/>
                  </a:cubicBezTo>
                  <a:cubicBezTo>
                    <a:pt x="37" y="29"/>
                    <a:pt x="37" y="29"/>
                    <a:pt x="37" y="30"/>
                  </a:cubicBezTo>
                  <a:cubicBezTo>
                    <a:pt x="37" y="30"/>
                    <a:pt x="37" y="30"/>
                    <a:pt x="37" y="30"/>
                  </a:cubicBezTo>
                  <a:cubicBezTo>
                    <a:pt x="37" y="31"/>
                    <a:pt x="37" y="31"/>
                    <a:pt x="37" y="31"/>
                  </a:cubicBezTo>
                  <a:cubicBezTo>
                    <a:pt x="38" y="31"/>
                    <a:pt x="39" y="32"/>
                    <a:pt x="40" y="32"/>
                  </a:cubicBezTo>
                  <a:cubicBezTo>
                    <a:pt x="40" y="32"/>
                    <a:pt x="40" y="32"/>
                    <a:pt x="40" y="32"/>
                  </a:cubicBezTo>
                  <a:cubicBezTo>
                    <a:pt x="40" y="32"/>
                    <a:pt x="41" y="32"/>
                    <a:pt x="41" y="32"/>
                  </a:cubicBezTo>
                  <a:cubicBezTo>
                    <a:pt x="41" y="32"/>
                    <a:pt x="41" y="31"/>
                    <a:pt x="41" y="31"/>
                  </a:cubicBezTo>
                  <a:cubicBezTo>
                    <a:pt x="41" y="30"/>
                    <a:pt x="42" y="30"/>
                    <a:pt x="42" y="31"/>
                  </a:cubicBezTo>
                  <a:cubicBezTo>
                    <a:pt x="42" y="31"/>
                    <a:pt x="43" y="32"/>
                    <a:pt x="43" y="32"/>
                  </a:cubicBezTo>
                  <a:cubicBezTo>
                    <a:pt x="43" y="32"/>
                    <a:pt x="43" y="32"/>
                    <a:pt x="44" y="32"/>
                  </a:cubicBezTo>
                  <a:cubicBezTo>
                    <a:pt x="44" y="32"/>
                    <a:pt x="45" y="31"/>
                    <a:pt x="46" y="31"/>
                  </a:cubicBezTo>
                  <a:cubicBezTo>
                    <a:pt x="46" y="31"/>
                    <a:pt x="47" y="31"/>
                    <a:pt x="47" y="30"/>
                  </a:cubicBezTo>
                  <a:cubicBezTo>
                    <a:pt x="47" y="30"/>
                    <a:pt x="47" y="30"/>
                    <a:pt x="47" y="30"/>
                  </a:cubicBezTo>
                  <a:cubicBezTo>
                    <a:pt x="46" y="29"/>
                    <a:pt x="47" y="29"/>
                    <a:pt x="47" y="29"/>
                  </a:cubicBezTo>
                  <a:cubicBezTo>
                    <a:pt x="47" y="28"/>
                    <a:pt x="47" y="29"/>
                    <a:pt x="48" y="29"/>
                  </a:cubicBezTo>
                  <a:cubicBezTo>
                    <a:pt x="48" y="29"/>
                    <a:pt x="48" y="29"/>
                    <a:pt x="48" y="29"/>
                  </a:cubicBezTo>
                  <a:cubicBezTo>
                    <a:pt x="49" y="29"/>
                    <a:pt x="49" y="29"/>
                    <a:pt x="49" y="29"/>
                  </a:cubicBezTo>
                  <a:cubicBezTo>
                    <a:pt x="50" y="28"/>
                    <a:pt x="50" y="28"/>
                    <a:pt x="51" y="27"/>
                  </a:cubicBezTo>
                  <a:cubicBezTo>
                    <a:pt x="51" y="26"/>
                    <a:pt x="51" y="26"/>
                    <a:pt x="51" y="26"/>
                  </a:cubicBezTo>
                  <a:cubicBezTo>
                    <a:pt x="51" y="26"/>
                    <a:pt x="51" y="25"/>
                    <a:pt x="50" y="25"/>
                  </a:cubicBezTo>
                  <a:cubicBezTo>
                    <a:pt x="50" y="25"/>
                    <a:pt x="50" y="25"/>
                    <a:pt x="50" y="25"/>
                  </a:cubicBezTo>
                  <a:cubicBezTo>
                    <a:pt x="50" y="24"/>
                    <a:pt x="50" y="24"/>
                    <a:pt x="51" y="24"/>
                  </a:cubicBezTo>
                  <a:cubicBezTo>
                    <a:pt x="51" y="24"/>
                    <a:pt x="51" y="24"/>
                    <a:pt x="51" y="24"/>
                  </a:cubicBezTo>
                  <a:cubicBezTo>
                    <a:pt x="52" y="24"/>
                    <a:pt x="52" y="24"/>
                    <a:pt x="52" y="23"/>
                  </a:cubicBezTo>
                  <a:cubicBezTo>
                    <a:pt x="52" y="23"/>
                    <a:pt x="52" y="22"/>
                    <a:pt x="52" y="22"/>
                  </a:cubicBezTo>
                  <a:cubicBezTo>
                    <a:pt x="52" y="21"/>
                    <a:pt x="52" y="21"/>
                    <a:pt x="52" y="20"/>
                  </a:cubicBezTo>
                  <a:cubicBezTo>
                    <a:pt x="52" y="20"/>
                    <a:pt x="52" y="20"/>
                    <a:pt x="51" y="20"/>
                  </a:cubicBezTo>
                  <a:cubicBezTo>
                    <a:pt x="51" y="20"/>
                    <a:pt x="51" y="20"/>
                    <a:pt x="51" y="20"/>
                  </a:cubicBezTo>
                  <a:cubicBezTo>
                    <a:pt x="50" y="20"/>
                    <a:pt x="50" y="19"/>
                    <a:pt x="50" y="19"/>
                  </a:cubicBezTo>
                  <a:cubicBezTo>
                    <a:pt x="50" y="19"/>
                    <a:pt x="50" y="19"/>
                    <a:pt x="50" y="18"/>
                  </a:cubicBezTo>
                  <a:cubicBezTo>
                    <a:pt x="51" y="18"/>
                    <a:pt x="51" y="18"/>
                    <a:pt x="51" y="18"/>
                  </a:cubicBezTo>
                  <a:cubicBezTo>
                    <a:pt x="51" y="18"/>
                    <a:pt x="51" y="17"/>
                    <a:pt x="51" y="17"/>
                  </a:cubicBezTo>
                  <a:cubicBezTo>
                    <a:pt x="50" y="16"/>
                    <a:pt x="50" y="15"/>
                    <a:pt x="49" y="15"/>
                  </a:cubicBezTo>
                  <a:cubicBezTo>
                    <a:pt x="49" y="15"/>
                    <a:pt x="49" y="14"/>
                    <a:pt x="48" y="14"/>
                  </a:cubicBezTo>
                  <a:cubicBezTo>
                    <a:pt x="48" y="14"/>
                    <a:pt x="48" y="15"/>
                    <a:pt x="48" y="15"/>
                  </a:cubicBezTo>
                  <a:cubicBezTo>
                    <a:pt x="47" y="15"/>
                    <a:pt x="47" y="15"/>
                    <a:pt x="47" y="15"/>
                  </a:cubicBezTo>
                  <a:cubicBezTo>
                    <a:pt x="47" y="15"/>
                    <a:pt x="46" y="14"/>
                    <a:pt x="47" y="14"/>
                  </a:cubicBezTo>
                  <a:cubicBezTo>
                    <a:pt x="47" y="14"/>
                    <a:pt x="47" y="13"/>
                    <a:pt x="47" y="13"/>
                  </a:cubicBezTo>
                  <a:cubicBezTo>
                    <a:pt x="47" y="13"/>
                    <a:pt x="46" y="13"/>
                    <a:pt x="46" y="13"/>
                  </a:cubicBezTo>
                  <a:cubicBezTo>
                    <a:pt x="45" y="12"/>
                    <a:pt x="44" y="12"/>
                    <a:pt x="44" y="12"/>
                  </a:cubicBezTo>
                  <a:cubicBezTo>
                    <a:pt x="43" y="12"/>
                    <a:pt x="43" y="12"/>
                    <a:pt x="43" y="12"/>
                  </a:cubicBezTo>
                  <a:cubicBezTo>
                    <a:pt x="43" y="12"/>
                    <a:pt x="42" y="12"/>
                    <a:pt x="42" y="13"/>
                  </a:cubicBezTo>
                  <a:cubicBezTo>
                    <a:pt x="42" y="13"/>
                    <a:pt x="41" y="13"/>
                    <a:pt x="41" y="13"/>
                  </a:cubicBezTo>
                  <a:cubicBezTo>
                    <a:pt x="41" y="12"/>
                    <a:pt x="41" y="12"/>
                    <a:pt x="41" y="12"/>
                  </a:cubicBezTo>
                  <a:cubicBezTo>
                    <a:pt x="40" y="12"/>
                    <a:pt x="40" y="12"/>
                    <a:pt x="40" y="12"/>
                  </a:cubicBezTo>
                  <a:cubicBezTo>
                    <a:pt x="39" y="12"/>
                    <a:pt x="38" y="12"/>
                    <a:pt x="37" y="13"/>
                  </a:cubicBezTo>
                  <a:cubicBezTo>
                    <a:pt x="37" y="13"/>
                    <a:pt x="37" y="13"/>
                    <a:pt x="37" y="13"/>
                  </a:cubicBezTo>
                  <a:cubicBezTo>
                    <a:pt x="37" y="13"/>
                    <a:pt x="37" y="14"/>
                    <a:pt x="37" y="14"/>
                  </a:cubicBezTo>
                  <a:cubicBezTo>
                    <a:pt x="37" y="14"/>
                    <a:pt x="37" y="15"/>
                    <a:pt x="37" y="15"/>
                  </a:cubicBezTo>
                  <a:cubicBezTo>
                    <a:pt x="36" y="15"/>
                    <a:pt x="36" y="15"/>
                    <a:pt x="36" y="15"/>
                  </a:cubicBezTo>
                  <a:cubicBezTo>
                    <a:pt x="36" y="15"/>
                    <a:pt x="35" y="14"/>
                    <a:pt x="35" y="14"/>
                  </a:cubicBezTo>
                  <a:cubicBezTo>
                    <a:pt x="35" y="14"/>
                    <a:pt x="35" y="15"/>
                    <a:pt x="34" y="15"/>
                  </a:cubicBezTo>
                  <a:cubicBezTo>
                    <a:pt x="34" y="15"/>
                    <a:pt x="33" y="16"/>
                    <a:pt x="33" y="17"/>
                  </a:cubicBezTo>
                  <a:cubicBezTo>
                    <a:pt x="33" y="17"/>
                    <a:pt x="33" y="18"/>
                    <a:pt x="33" y="18"/>
                  </a:cubicBezTo>
                  <a:cubicBezTo>
                    <a:pt x="33" y="18"/>
                    <a:pt x="33" y="18"/>
                    <a:pt x="33" y="18"/>
                  </a:cubicBezTo>
                  <a:cubicBezTo>
                    <a:pt x="34" y="19"/>
                    <a:pt x="34" y="19"/>
                    <a:pt x="34" y="19"/>
                  </a:cubicBezTo>
                  <a:cubicBezTo>
                    <a:pt x="33" y="19"/>
                    <a:pt x="33" y="20"/>
                    <a:pt x="33" y="20"/>
                  </a:cubicBezTo>
                  <a:cubicBezTo>
                    <a:pt x="32" y="20"/>
                    <a:pt x="32" y="20"/>
                    <a:pt x="32" y="20"/>
                  </a:cubicBezTo>
                  <a:cubicBezTo>
                    <a:pt x="32" y="20"/>
                    <a:pt x="32" y="20"/>
                    <a:pt x="32" y="20"/>
                  </a:cubicBezTo>
                  <a:cubicBezTo>
                    <a:pt x="32" y="21"/>
                    <a:pt x="31" y="21"/>
                    <a:pt x="31" y="22"/>
                  </a:cubicBezTo>
                  <a:cubicBezTo>
                    <a:pt x="31" y="22"/>
                    <a:pt x="32" y="23"/>
                    <a:pt x="32" y="23"/>
                  </a:cubicBezTo>
                  <a:cubicBezTo>
                    <a:pt x="32" y="24"/>
                    <a:pt x="32" y="24"/>
                    <a:pt x="32" y="24"/>
                  </a:cubicBezTo>
                  <a:close/>
                  <a:moveTo>
                    <a:pt x="33" y="22"/>
                  </a:moveTo>
                  <a:cubicBezTo>
                    <a:pt x="34" y="21"/>
                    <a:pt x="35" y="21"/>
                    <a:pt x="35" y="20"/>
                  </a:cubicBezTo>
                  <a:cubicBezTo>
                    <a:pt x="36" y="19"/>
                    <a:pt x="36" y="18"/>
                    <a:pt x="35" y="17"/>
                  </a:cubicBezTo>
                  <a:cubicBezTo>
                    <a:pt x="35" y="17"/>
                    <a:pt x="35" y="17"/>
                    <a:pt x="35" y="17"/>
                  </a:cubicBezTo>
                  <a:cubicBezTo>
                    <a:pt x="36" y="17"/>
                    <a:pt x="37" y="17"/>
                    <a:pt x="38" y="17"/>
                  </a:cubicBezTo>
                  <a:cubicBezTo>
                    <a:pt x="39" y="16"/>
                    <a:pt x="39" y="15"/>
                    <a:pt x="39" y="14"/>
                  </a:cubicBezTo>
                  <a:cubicBezTo>
                    <a:pt x="39" y="14"/>
                    <a:pt x="39" y="14"/>
                    <a:pt x="39" y="14"/>
                  </a:cubicBezTo>
                  <a:cubicBezTo>
                    <a:pt x="40" y="15"/>
                    <a:pt x="41" y="15"/>
                    <a:pt x="42" y="15"/>
                  </a:cubicBezTo>
                  <a:cubicBezTo>
                    <a:pt x="43" y="15"/>
                    <a:pt x="44" y="15"/>
                    <a:pt x="44" y="14"/>
                  </a:cubicBezTo>
                  <a:cubicBezTo>
                    <a:pt x="44" y="14"/>
                    <a:pt x="44" y="14"/>
                    <a:pt x="45" y="14"/>
                  </a:cubicBezTo>
                  <a:cubicBezTo>
                    <a:pt x="44" y="15"/>
                    <a:pt x="45" y="16"/>
                    <a:pt x="46" y="17"/>
                  </a:cubicBezTo>
                  <a:cubicBezTo>
                    <a:pt x="46" y="17"/>
                    <a:pt x="47" y="17"/>
                    <a:pt x="48" y="17"/>
                  </a:cubicBezTo>
                  <a:cubicBezTo>
                    <a:pt x="48" y="17"/>
                    <a:pt x="48" y="17"/>
                    <a:pt x="49" y="17"/>
                  </a:cubicBezTo>
                  <a:cubicBezTo>
                    <a:pt x="48" y="18"/>
                    <a:pt x="48" y="19"/>
                    <a:pt x="48" y="20"/>
                  </a:cubicBezTo>
                  <a:cubicBezTo>
                    <a:pt x="48" y="21"/>
                    <a:pt x="49" y="21"/>
                    <a:pt x="50" y="22"/>
                  </a:cubicBezTo>
                  <a:cubicBezTo>
                    <a:pt x="50" y="22"/>
                    <a:pt x="50" y="22"/>
                    <a:pt x="50" y="22"/>
                  </a:cubicBezTo>
                  <a:cubicBezTo>
                    <a:pt x="50" y="22"/>
                    <a:pt x="50" y="22"/>
                    <a:pt x="50" y="22"/>
                  </a:cubicBezTo>
                  <a:cubicBezTo>
                    <a:pt x="49" y="22"/>
                    <a:pt x="48" y="23"/>
                    <a:pt x="48" y="24"/>
                  </a:cubicBezTo>
                  <a:cubicBezTo>
                    <a:pt x="48" y="25"/>
                    <a:pt x="48" y="26"/>
                    <a:pt x="49" y="26"/>
                  </a:cubicBezTo>
                  <a:cubicBezTo>
                    <a:pt x="48" y="27"/>
                    <a:pt x="48" y="27"/>
                    <a:pt x="48" y="27"/>
                  </a:cubicBezTo>
                  <a:cubicBezTo>
                    <a:pt x="47" y="27"/>
                    <a:pt x="46" y="27"/>
                    <a:pt x="46" y="27"/>
                  </a:cubicBezTo>
                  <a:cubicBezTo>
                    <a:pt x="45" y="28"/>
                    <a:pt x="44" y="29"/>
                    <a:pt x="45" y="30"/>
                  </a:cubicBezTo>
                  <a:cubicBezTo>
                    <a:pt x="44" y="30"/>
                    <a:pt x="44" y="30"/>
                    <a:pt x="44" y="30"/>
                  </a:cubicBezTo>
                  <a:cubicBezTo>
                    <a:pt x="44" y="29"/>
                    <a:pt x="43" y="28"/>
                    <a:pt x="42" y="28"/>
                  </a:cubicBezTo>
                  <a:cubicBezTo>
                    <a:pt x="41" y="28"/>
                    <a:pt x="40" y="29"/>
                    <a:pt x="39" y="30"/>
                  </a:cubicBezTo>
                  <a:cubicBezTo>
                    <a:pt x="39" y="30"/>
                    <a:pt x="39" y="30"/>
                    <a:pt x="39" y="30"/>
                  </a:cubicBezTo>
                  <a:cubicBezTo>
                    <a:pt x="39" y="29"/>
                    <a:pt x="39" y="28"/>
                    <a:pt x="38" y="27"/>
                  </a:cubicBezTo>
                  <a:cubicBezTo>
                    <a:pt x="37" y="27"/>
                    <a:pt x="36" y="27"/>
                    <a:pt x="35" y="27"/>
                  </a:cubicBezTo>
                  <a:cubicBezTo>
                    <a:pt x="35" y="27"/>
                    <a:pt x="35" y="27"/>
                    <a:pt x="35" y="26"/>
                  </a:cubicBezTo>
                  <a:cubicBezTo>
                    <a:pt x="36" y="26"/>
                    <a:pt x="36" y="25"/>
                    <a:pt x="35" y="24"/>
                  </a:cubicBezTo>
                  <a:cubicBezTo>
                    <a:pt x="35" y="23"/>
                    <a:pt x="34" y="22"/>
                    <a:pt x="33" y="22"/>
                  </a:cubicBezTo>
                  <a:cubicBezTo>
                    <a:pt x="33" y="22"/>
                    <a:pt x="33" y="22"/>
                    <a:pt x="33" y="22"/>
                  </a:cubicBezTo>
                  <a:cubicBezTo>
                    <a:pt x="33" y="22"/>
                    <a:pt x="33" y="22"/>
                    <a:pt x="33" y="22"/>
                  </a:cubicBezTo>
                  <a:close/>
                  <a:moveTo>
                    <a:pt x="42" y="27"/>
                  </a:moveTo>
                  <a:cubicBezTo>
                    <a:pt x="44" y="27"/>
                    <a:pt x="46" y="24"/>
                    <a:pt x="46" y="22"/>
                  </a:cubicBezTo>
                  <a:cubicBezTo>
                    <a:pt x="46" y="19"/>
                    <a:pt x="44" y="17"/>
                    <a:pt x="42" y="17"/>
                  </a:cubicBezTo>
                  <a:cubicBezTo>
                    <a:pt x="39" y="17"/>
                    <a:pt x="37" y="19"/>
                    <a:pt x="37" y="22"/>
                  </a:cubicBezTo>
                  <a:cubicBezTo>
                    <a:pt x="37" y="24"/>
                    <a:pt x="39" y="27"/>
                    <a:pt x="42" y="27"/>
                  </a:cubicBezTo>
                  <a:close/>
                  <a:moveTo>
                    <a:pt x="42" y="19"/>
                  </a:moveTo>
                  <a:cubicBezTo>
                    <a:pt x="43" y="19"/>
                    <a:pt x="44" y="20"/>
                    <a:pt x="44" y="22"/>
                  </a:cubicBezTo>
                  <a:cubicBezTo>
                    <a:pt x="44" y="23"/>
                    <a:pt x="43" y="25"/>
                    <a:pt x="42" y="25"/>
                  </a:cubicBezTo>
                  <a:cubicBezTo>
                    <a:pt x="40" y="25"/>
                    <a:pt x="39" y="23"/>
                    <a:pt x="39" y="22"/>
                  </a:cubicBezTo>
                  <a:cubicBezTo>
                    <a:pt x="39" y="20"/>
                    <a:pt x="40" y="19"/>
                    <a:pt x="42" y="19"/>
                  </a:cubicBezTo>
                  <a:close/>
                  <a:moveTo>
                    <a:pt x="84" y="51"/>
                  </a:moveTo>
                  <a:cubicBezTo>
                    <a:pt x="79" y="42"/>
                    <a:pt x="79" y="42"/>
                    <a:pt x="79" y="42"/>
                  </a:cubicBezTo>
                  <a:cubicBezTo>
                    <a:pt x="79" y="6"/>
                    <a:pt x="79" y="6"/>
                    <a:pt x="79" y="6"/>
                  </a:cubicBezTo>
                  <a:cubicBezTo>
                    <a:pt x="79" y="1"/>
                    <a:pt x="78" y="0"/>
                    <a:pt x="74" y="0"/>
                  </a:cubicBezTo>
                  <a:cubicBezTo>
                    <a:pt x="10" y="0"/>
                    <a:pt x="10" y="0"/>
                    <a:pt x="10" y="0"/>
                  </a:cubicBezTo>
                  <a:cubicBezTo>
                    <a:pt x="6" y="0"/>
                    <a:pt x="5" y="1"/>
                    <a:pt x="5" y="6"/>
                  </a:cubicBezTo>
                  <a:cubicBezTo>
                    <a:pt x="5" y="42"/>
                    <a:pt x="5" y="42"/>
                    <a:pt x="5" y="42"/>
                  </a:cubicBezTo>
                  <a:cubicBezTo>
                    <a:pt x="0" y="51"/>
                    <a:pt x="0" y="51"/>
                    <a:pt x="0" y="51"/>
                  </a:cubicBezTo>
                  <a:cubicBezTo>
                    <a:pt x="0" y="51"/>
                    <a:pt x="0" y="51"/>
                    <a:pt x="0" y="51"/>
                  </a:cubicBezTo>
                  <a:cubicBezTo>
                    <a:pt x="0" y="51"/>
                    <a:pt x="0" y="51"/>
                    <a:pt x="0" y="51"/>
                  </a:cubicBezTo>
                  <a:cubicBezTo>
                    <a:pt x="0" y="51"/>
                    <a:pt x="0" y="51"/>
                    <a:pt x="0" y="51"/>
                  </a:cubicBezTo>
                  <a:cubicBezTo>
                    <a:pt x="0" y="52"/>
                    <a:pt x="0" y="53"/>
                    <a:pt x="0" y="55"/>
                  </a:cubicBezTo>
                  <a:cubicBezTo>
                    <a:pt x="0" y="58"/>
                    <a:pt x="3" y="60"/>
                    <a:pt x="7" y="60"/>
                  </a:cubicBezTo>
                  <a:cubicBezTo>
                    <a:pt x="76" y="60"/>
                    <a:pt x="76" y="60"/>
                    <a:pt x="76" y="60"/>
                  </a:cubicBezTo>
                  <a:cubicBezTo>
                    <a:pt x="80" y="60"/>
                    <a:pt x="84" y="58"/>
                    <a:pt x="84" y="55"/>
                  </a:cubicBezTo>
                  <a:cubicBezTo>
                    <a:pt x="84" y="52"/>
                    <a:pt x="84" y="52"/>
                    <a:pt x="84" y="52"/>
                  </a:cubicBezTo>
                  <a:cubicBezTo>
                    <a:pt x="84" y="52"/>
                    <a:pt x="84" y="52"/>
                    <a:pt x="84" y="51"/>
                  </a:cubicBezTo>
                  <a:close/>
                  <a:moveTo>
                    <a:pt x="76" y="57"/>
                  </a:moveTo>
                  <a:cubicBezTo>
                    <a:pt x="7" y="57"/>
                    <a:pt x="7" y="57"/>
                    <a:pt x="7" y="57"/>
                  </a:cubicBezTo>
                  <a:cubicBezTo>
                    <a:pt x="5" y="57"/>
                    <a:pt x="3" y="56"/>
                    <a:pt x="3" y="55"/>
                  </a:cubicBezTo>
                  <a:cubicBezTo>
                    <a:pt x="3" y="53"/>
                    <a:pt x="3" y="53"/>
                    <a:pt x="3" y="53"/>
                  </a:cubicBezTo>
                  <a:cubicBezTo>
                    <a:pt x="29" y="53"/>
                    <a:pt x="29" y="53"/>
                    <a:pt x="29" y="53"/>
                  </a:cubicBezTo>
                  <a:cubicBezTo>
                    <a:pt x="29" y="55"/>
                    <a:pt x="29" y="55"/>
                    <a:pt x="29" y="55"/>
                  </a:cubicBezTo>
                  <a:cubicBezTo>
                    <a:pt x="29" y="56"/>
                    <a:pt x="30" y="56"/>
                    <a:pt x="30" y="56"/>
                  </a:cubicBezTo>
                  <a:cubicBezTo>
                    <a:pt x="53" y="56"/>
                    <a:pt x="53" y="56"/>
                    <a:pt x="53" y="56"/>
                  </a:cubicBezTo>
                  <a:cubicBezTo>
                    <a:pt x="54" y="56"/>
                    <a:pt x="54" y="56"/>
                    <a:pt x="54" y="55"/>
                  </a:cubicBezTo>
                  <a:cubicBezTo>
                    <a:pt x="54" y="53"/>
                    <a:pt x="54" y="53"/>
                    <a:pt x="54" y="53"/>
                  </a:cubicBezTo>
                  <a:cubicBezTo>
                    <a:pt x="81" y="53"/>
                    <a:pt x="81" y="53"/>
                    <a:pt x="81" y="53"/>
                  </a:cubicBezTo>
                  <a:cubicBezTo>
                    <a:pt x="81" y="55"/>
                    <a:pt x="81" y="55"/>
                    <a:pt x="81" y="55"/>
                  </a:cubicBezTo>
                  <a:cubicBezTo>
                    <a:pt x="81" y="56"/>
                    <a:pt x="79" y="57"/>
                    <a:pt x="76" y="57"/>
                  </a:cubicBezTo>
                  <a:close/>
                  <a:moveTo>
                    <a:pt x="31" y="53"/>
                  </a:moveTo>
                  <a:cubicBezTo>
                    <a:pt x="52" y="53"/>
                    <a:pt x="52" y="53"/>
                    <a:pt x="52" y="53"/>
                  </a:cubicBezTo>
                  <a:cubicBezTo>
                    <a:pt x="52" y="54"/>
                    <a:pt x="52" y="54"/>
                    <a:pt x="52" y="54"/>
                  </a:cubicBezTo>
                  <a:cubicBezTo>
                    <a:pt x="31" y="54"/>
                    <a:pt x="31" y="54"/>
                    <a:pt x="31" y="54"/>
                  </a:cubicBezTo>
                  <a:lnTo>
                    <a:pt x="31" y="53"/>
                  </a:lnTo>
                  <a:close/>
                  <a:moveTo>
                    <a:pt x="53" y="51"/>
                  </a:moveTo>
                  <a:cubicBezTo>
                    <a:pt x="30" y="51"/>
                    <a:pt x="30" y="51"/>
                    <a:pt x="30" y="51"/>
                  </a:cubicBezTo>
                  <a:cubicBezTo>
                    <a:pt x="3" y="51"/>
                    <a:pt x="3" y="51"/>
                    <a:pt x="3" y="51"/>
                  </a:cubicBezTo>
                  <a:cubicBezTo>
                    <a:pt x="7" y="43"/>
                    <a:pt x="7" y="43"/>
                    <a:pt x="7" y="43"/>
                  </a:cubicBezTo>
                  <a:cubicBezTo>
                    <a:pt x="76" y="43"/>
                    <a:pt x="76" y="43"/>
                    <a:pt x="76" y="43"/>
                  </a:cubicBezTo>
                  <a:cubicBezTo>
                    <a:pt x="80" y="51"/>
                    <a:pt x="80" y="51"/>
                    <a:pt x="80" y="51"/>
                  </a:cubicBezTo>
                  <a:lnTo>
                    <a:pt x="53" y="51"/>
                  </a:lnTo>
                  <a:close/>
                  <a:moveTo>
                    <a:pt x="76" y="6"/>
                  </a:moveTo>
                  <a:cubicBezTo>
                    <a:pt x="76" y="41"/>
                    <a:pt x="76" y="41"/>
                    <a:pt x="76" y="41"/>
                  </a:cubicBezTo>
                  <a:cubicBezTo>
                    <a:pt x="8" y="41"/>
                    <a:pt x="8" y="41"/>
                    <a:pt x="8" y="41"/>
                  </a:cubicBezTo>
                  <a:cubicBezTo>
                    <a:pt x="8" y="6"/>
                    <a:pt x="8" y="6"/>
                    <a:pt x="8" y="6"/>
                  </a:cubicBezTo>
                  <a:cubicBezTo>
                    <a:pt x="8" y="5"/>
                    <a:pt x="8" y="4"/>
                    <a:pt x="8" y="3"/>
                  </a:cubicBezTo>
                  <a:cubicBezTo>
                    <a:pt x="8" y="3"/>
                    <a:pt x="9" y="3"/>
                    <a:pt x="10" y="3"/>
                  </a:cubicBezTo>
                  <a:cubicBezTo>
                    <a:pt x="74" y="3"/>
                    <a:pt x="74" y="3"/>
                    <a:pt x="74" y="3"/>
                  </a:cubicBezTo>
                  <a:cubicBezTo>
                    <a:pt x="74" y="3"/>
                    <a:pt x="75" y="3"/>
                    <a:pt x="76" y="3"/>
                  </a:cubicBezTo>
                  <a:cubicBezTo>
                    <a:pt x="76" y="4"/>
                    <a:pt x="76" y="5"/>
                    <a:pt x="76" y="6"/>
                  </a:cubicBezTo>
                  <a:close/>
                </a:path>
              </a:pathLst>
            </a:custGeom>
            <a:solidFill>
              <a:schemeClr val="accent4"/>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37" name="Freeform 15"/>
            <p:cNvSpPr>
              <a:spLocks noEditPoints="1"/>
            </p:cNvSpPr>
            <p:nvPr/>
          </p:nvSpPr>
          <p:spPr bwMode="auto">
            <a:xfrm>
              <a:off x="6913482" y="4480515"/>
              <a:ext cx="376270" cy="268493"/>
            </a:xfrm>
            <a:custGeom>
              <a:avLst/>
              <a:gdLst>
                <a:gd name="T0" fmla="*/ 9 w 84"/>
                <a:gd name="T1" fmla="*/ 37 h 60"/>
                <a:gd name="T2" fmla="*/ 74 w 84"/>
                <a:gd name="T3" fmla="*/ 37 h 60"/>
                <a:gd name="T4" fmla="*/ 10 w 84"/>
                <a:gd name="T5" fmla="*/ 5 h 60"/>
                <a:gd name="T6" fmla="*/ 11 w 84"/>
                <a:gd name="T7" fmla="*/ 7 h 60"/>
                <a:gd name="T8" fmla="*/ 32 w 84"/>
                <a:gd name="T9" fmla="*/ 24 h 60"/>
                <a:gd name="T10" fmla="*/ 33 w 84"/>
                <a:gd name="T11" fmla="*/ 25 h 60"/>
                <a:gd name="T12" fmla="*/ 34 w 84"/>
                <a:gd name="T13" fmla="*/ 29 h 60"/>
                <a:gd name="T14" fmla="*/ 37 w 84"/>
                <a:gd name="T15" fmla="*/ 29 h 60"/>
                <a:gd name="T16" fmla="*/ 37 w 84"/>
                <a:gd name="T17" fmla="*/ 31 h 60"/>
                <a:gd name="T18" fmla="*/ 41 w 84"/>
                <a:gd name="T19" fmla="*/ 32 h 60"/>
                <a:gd name="T20" fmla="*/ 43 w 84"/>
                <a:gd name="T21" fmla="*/ 32 h 60"/>
                <a:gd name="T22" fmla="*/ 47 w 84"/>
                <a:gd name="T23" fmla="*/ 30 h 60"/>
                <a:gd name="T24" fmla="*/ 48 w 84"/>
                <a:gd name="T25" fmla="*/ 29 h 60"/>
                <a:gd name="T26" fmla="*/ 51 w 84"/>
                <a:gd name="T27" fmla="*/ 27 h 60"/>
                <a:gd name="T28" fmla="*/ 50 w 84"/>
                <a:gd name="T29" fmla="*/ 25 h 60"/>
                <a:gd name="T30" fmla="*/ 52 w 84"/>
                <a:gd name="T31" fmla="*/ 23 h 60"/>
                <a:gd name="T32" fmla="*/ 51 w 84"/>
                <a:gd name="T33" fmla="*/ 20 h 60"/>
                <a:gd name="T34" fmla="*/ 50 w 84"/>
                <a:gd name="T35" fmla="*/ 18 h 60"/>
                <a:gd name="T36" fmla="*/ 49 w 84"/>
                <a:gd name="T37" fmla="*/ 15 h 60"/>
                <a:gd name="T38" fmla="*/ 47 w 84"/>
                <a:gd name="T39" fmla="*/ 15 h 60"/>
                <a:gd name="T40" fmla="*/ 46 w 84"/>
                <a:gd name="T41" fmla="*/ 13 h 60"/>
                <a:gd name="T42" fmla="*/ 42 w 84"/>
                <a:gd name="T43" fmla="*/ 13 h 60"/>
                <a:gd name="T44" fmla="*/ 40 w 84"/>
                <a:gd name="T45" fmla="*/ 12 h 60"/>
                <a:gd name="T46" fmla="*/ 37 w 84"/>
                <a:gd name="T47" fmla="*/ 14 h 60"/>
                <a:gd name="T48" fmla="*/ 35 w 84"/>
                <a:gd name="T49" fmla="*/ 14 h 60"/>
                <a:gd name="T50" fmla="*/ 33 w 84"/>
                <a:gd name="T51" fmla="*/ 18 h 60"/>
                <a:gd name="T52" fmla="*/ 33 w 84"/>
                <a:gd name="T53" fmla="*/ 20 h 60"/>
                <a:gd name="T54" fmla="*/ 31 w 84"/>
                <a:gd name="T55" fmla="*/ 22 h 60"/>
                <a:gd name="T56" fmla="*/ 33 w 84"/>
                <a:gd name="T57" fmla="*/ 22 h 60"/>
                <a:gd name="T58" fmla="*/ 35 w 84"/>
                <a:gd name="T59" fmla="*/ 17 h 60"/>
                <a:gd name="T60" fmla="*/ 39 w 84"/>
                <a:gd name="T61" fmla="*/ 14 h 60"/>
                <a:gd name="T62" fmla="*/ 45 w 84"/>
                <a:gd name="T63" fmla="*/ 14 h 60"/>
                <a:gd name="T64" fmla="*/ 49 w 84"/>
                <a:gd name="T65" fmla="*/ 17 h 60"/>
                <a:gd name="T66" fmla="*/ 50 w 84"/>
                <a:gd name="T67" fmla="*/ 22 h 60"/>
                <a:gd name="T68" fmla="*/ 49 w 84"/>
                <a:gd name="T69" fmla="*/ 26 h 60"/>
                <a:gd name="T70" fmla="*/ 45 w 84"/>
                <a:gd name="T71" fmla="*/ 30 h 60"/>
                <a:gd name="T72" fmla="*/ 39 w 84"/>
                <a:gd name="T73" fmla="*/ 30 h 60"/>
                <a:gd name="T74" fmla="*/ 35 w 84"/>
                <a:gd name="T75" fmla="*/ 27 h 60"/>
                <a:gd name="T76" fmla="*/ 33 w 84"/>
                <a:gd name="T77" fmla="*/ 22 h 60"/>
                <a:gd name="T78" fmla="*/ 42 w 84"/>
                <a:gd name="T79" fmla="*/ 27 h 60"/>
                <a:gd name="T80" fmla="*/ 37 w 84"/>
                <a:gd name="T81" fmla="*/ 22 h 60"/>
                <a:gd name="T82" fmla="*/ 44 w 84"/>
                <a:gd name="T83" fmla="*/ 22 h 60"/>
                <a:gd name="T84" fmla="*/ 42 w 84"/>
                <a:gd name="T85" fmla="*/ 19 h 60"/>
                <a:gd name="T86" fmla="*/ 79 w 84"/>
                <a:gd name="T87" fmla="*/ 6 h 60"/>
                <a:gd name="T88" fmla="*/ 5 w 84"/>
                <a:gd name="T89" fmla="*/ 6 h 60"/>
                <a:gd name="T90" fmla="*/ 0 w 84"/>
                <a:gd name="T91" fmla="*/ 51 h 60"/>
                <a:gd name="T92" fmla="*/ 0 w 84"/>
                <a:gd name="T93" fmla="*/ 55 h 60"/>
                <a:gd name="T94" fmla="*/ 84 w 84"/>
                <a:gd name="T95" fmla="*/ 55 h 60"/>
                <a:gd name="T96" fmla="*/ 76 w 84"/>
                <a:gd name="T97" fmla="*/ 57 h 60"/>
                <a:gd name="T98" fmla="*/ 3 w 84"/>
                <a:gd name="T99" fmla="*/ 53 h 60"/>
                <a:gd name="T100" fmla="*/ 30 w 84"/>
                <a:gd name="T101" fmla="*/ 56 h 60"/>
                <a:gd name="T102" fmla="*/ 54 w 84"/>
                <a:gd name="T103" fmla="*/ 53 h 60"/>
                <a:gd name="T104" fmla="*/ 76 w 84"/>
                <a:gd name="T105" fmla="*/ 57 h 60"/>
                <a:gd name="T106" fmla="*/ 52 w 84"/>
                <a:gd name="T107" fmla="*/ 54 h 60"/>
                <a:gd name="T108" fmla="*/ 53 w 84"/>
                <a:gd name="T109" fmla="*/ 51 h 60"/>
                <a:gd name="T110" fmla="*/ 7 w 84"/>
                <a:gd name="T111" fmla="*/ 43 h 60"/>
                <a:gd name="T112" fmla="*/ 53 w 84"/>
                <a:gd name="T113" fmla="*/ 51 h 60"/>
                <a:gd name="T114" fmla="*/ 8 w 84"/>
                <a:gd name="T115" fmla="*/ 41 h 60"/>
                <a:gd name="T116" fmla="*/ 10 w 84"/>
                <a:gd name="T117" fmla="*/ 3 h 60"/>
                <a:gd name="T118" fmla="*/ 76 w 84"/>
                <a:gd name="T119"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60">
                  <a:moveTo>
                    <a:pt x="10" y="5"/>
                  </a:moveTo>
                  <a:cubicBezTo>
                    <a:pt x="10" y="5"/>
                    <a:pt x="9" y="5"/>
                    <a:pt x="9" y="6"/>
                  </a:cubicBezTo>
                  <a:cubicBezTo>
                    <a:pt x="9" y="37"/>
                    <a:pt x="9" y="37"/>
                    <a:pt x="9" y="37"/>
                  </a:cubicBezTo>
                  <a:cubicBezTo>
                    <a:pt x="9" y="37"/>
                    <a:pt x="10" y="38"/>
                    <a:pt x="10" y="38"/>
                  </a:cubicBezTo>
                  <a:cubicBezTo>
                    <a:pt x="73" y="38"/>
                    <a:pt x="73" y="38"/>
                    <a:pt x="73" y="38"/>
                  </a:cubicBezTo>
                  <a:cubicBezTo>
                    <a:pt x="74" y="38"/>
                    <a:pt x="74" y="37"/>
                    <a:pt x="74" y="37"/>
                  </a:cubicBezTo>
                  <a:cubicBezTo>
                    <a:pt x="74" y="6"/>
                    <a:pt x="74" y="6"/>
                    <a:pt x="74" y="6"/>
                  </a:cubicBezTo>
                  <a:cubicBezTo>
                    <a:pt x="74" y="5"/>
                    <a:pt x="74" y="5"/>
                    <a:pt x="73" y="5"/>
                  </a:cubicBezTo>
                  <a:lnTo>
                    <a:pt x="10" y="5"/>
                  </a:lnTo>
                  <a:close/>
                  <a:moveTo>
                    <a:pt x="72" y="36"/>
                  </a:moveTo>
                  <a:cubicBezTo>
                    <a:pt x="11" y="36"/>
                    <a:pt x="11" y="36"/>
                    <a:pt x="11" y="36"/>
                  </a:cubicBezTo>
                  <a:cubicBezTo>
                    <a:pt x="11" y="7"/>
                    <a:pt x="11" y="7"/>
                    <a:pt x="11" y="7"/>
                  </a:cubicBezTo>
                  <a:cubicBezTo>
                    <a:pt x="72" y="7"/>
                    <a:pt x="72" y="7"/>
                    <a:pt x="72" y="7"/>
                  </a:cubicBezTo>
                  <a:lnTo>
                    <a:pt x="72" y="36"/>
                  </a:lnTo>
                  <a:close/>
                  <a:moveTo>
                    <a:pt x="32" y="24"/>
                  </a:moveTo>
                  <a:cubicBezTo>
                    <a:pt x="32" y="24"/>
                    <a:pt x="33" y="24"/>
                    <a:pt x="33" y="24"/>
                  </a:cubicBezTo>
                  <a:cubicBezTo>
                    <a:pt x="33" y="24"/>
                    <a:pt x="33" y="24"/>
                    <a:pt x="34" y="25"/>
                  </a:cubicBezTo>
                  <a:cubicBezTo>
                    <a:pt x="34" y="25"/>
                    <a:pt x="34" y="25"/>
                    <a:pt x="33" y="25"/>
                  </a:cubicBezTo>
                  <a:cubicBezTo>
                    <a:pt x="33" y="25"/>
                    <a:pt x="33" y="26"/>
                    <a:pt x="33" y="26"/>
                  </a:cubicBezTo>
                  <a:cubicBezTo>
                    <a:pt x="33" y="26"/>
                    <a:pt x="33" y="26"/>
                    <a:pt x="33" y="27"/>
                  </a:cubicBezTo>
                  <a:cubicBezTo>
                    <a:pt x="33" y="28"/>
                    <a:pt x="34" y="28"/>
                    <a:pt x="34" y="29"/>
                  </a:cubicBezTo>
                  <a:cubicBezTo>
                    <a:pt x="35" y="29"/>
                    <a:pt x="35" y="29"/>
                    <a:pt x="35" y="29"/>
                  </a:cubicBezTo>
                  <a:cubicBezTo>
                    <a:pt x="35" y="29"/>
                    <a:pt x="36" y="29"/>
                    <a:pt x="36" y="29"/>
                  </a:cubicBezTo>
                  <a:cubicBezTo>
                    <a:pt x="36" y="29"/>
                    <a:pt x="36" y="28"/>
                    <a:pt x="37" y="29"/>
                  </a:cubicBezTo>
                  <a:cubicBezTo>
                    <a:pt x="37" y="29"/>
                    <a:pt x="37" y="29"/>
                    <a:pt x="37" y="30"/>
                  </a:cubicBezTo>
                  <a:cubicBezTo>
                    <a:pt x="37" y="30"/>
                    <a:pt x="37" y="30"/>
                    <a:pt x="37" y="30"/>
                  </a:cubicBezTo>
                  <a:cubicBezTo>
                    <a:pt x="37" y="31"/>
                    <a:pt x="37" y="31"/>
                    <a:pt x="37" y="31"/>
                  </a:cubicBezTo>
                  <a:cubicBezTo>
                    <a:pt x="38" y="31"/>
                    <a:pt x="39" y="32"/>
                    <a:pt x="40" y="32"/>
                  </a:cubicBezTo>
                  <a:cubicBezTo>
                    <a:pt x="40" y="32"/>
                    <a:pt x="40" y="32"/>
                    <a:pt x="40" y="32"/>
                  </a:cubicBezTo>
                  <a:cubicBezTo>
                    <a:pt x="40" y="32"/>
                    <a:pt x="41" y="32"/>
                    <a:pt x="41" y="32"/>
                  </a:cubicBezTo>
                  <a:cubicBezTo>
                    <a:pt x="41" y="32"/>
                    <a:pt x="41" y="31"/>
                    <a:pt x="41" y="31"/>
                  </a:cubicBezTo>
                  <a:cubicBezTo>
                    <a:pt x="41" y="30"/>
                    <a:pt x="42" y="30"/>
                    <a:pt x="42" y="31"/>
                  </a:cubicBezTo>
                  <a:cubicBezTo>
                    <a:pt x="42" y="31"/>
                    <a:pt x="43" y="32"/>
                    <a:pt x="43" y="32"/>
                  </a:cubicBezTo>
                  <a:cubicBezTo>
                    <a:pt x="43" y="32"/>
                    <a:pt x="43" y="32"/>
                    <a:pt x="44" y="32"/>
                  </a:cubicBezTo>
                  <a:cubicBezTo>
                    <a:pt x="44" y="32"/>
                    <a:pt x="45" y="31"/>
                    <a:pt x="46" y="31"/>
                  </a:cubicBezTo>
                  <a:cubicBezTo>
                    <a:pt x="46" y="31"/>
                    <a:pt x="47" y="31"/>
                    <a:pt x="47" y="30"/>
                  </a:cubicBezTo>
                  <a:cubicBezTo>
                    <a:pt x="47" y="30"/>
                    <a:pt x="47" y="30"/>
                    <a:pt x="47" y="30"/>
                  </a:cubicBezTo>
                  <a:cubicBezTo>
                    <a:pt x="46" y="29"/>
                    <a:pt x="47" y="29"/>
                    <a:pt x="47" y="29"/>
                  </a:cubicBezTo>
                  <a:cubicBezTo>
                    <a:pt x="47" y="28"/>
                    <a:pt x="47" y="29"/>
                    <a:pt x="48" y="29"/>
                  </a:cubicBezTo>
                  <a:cubicBezTo>
                    <a:pt x="48" y="29"/>
                    <a:pt x="48" y="29"/>
                    <a:pt x="48" y="29"/>
                  </a:cubicBezTo>
                  <a:cubicBezTo>
                    <a:pt x="49" y="29"/>
                    <a:pt x="49" y="29"/>
                    <a:pt x="49" y="29"/>
                  </a:cubicBezTo>
                  <a:cubicBezTo>
                    <a:pt x="50" y="28"/>
                    <a:pt x="50" y="28"/>
                    <a:pt x="51" y="27"/>
                  </a:cubicBezTo>
                  <a:cubicBezTo>
                    <a:pt x="51" y="26"/>
                    <a:pt x="51" y="26"/>
                    <a:pt x="51" y="26"/>
                  </a:cubicBezTo>
                  <a:cubicBezTo>
                    <a:pt x="51" y="26"/>
                    <a:pt x="51" y="25"/>
                    <a:pt x="50" y="25"/>
                  </a:cubicBezTo>
                  <a:cubicBezTo>
                    <a:pt x="50" y="25"/>
                    <a:pt x="50" y="25"/>
                    <a:pt x="50" y="25"/>
                  </a:cubicBezTo>
                  <a:cubicBezTo>
                    <a:pt x="50" y="24"/>
                    <a:pt x="50" y="24"/>
                    <a:pt x="51" y="24"/>
                  </a:cubicBezTo>
                  <a:cubicBezTo>
                    <a:pt x="51" y="24"/>
                    <a:pt x="51" y="24"/>
                    <a:pt x="51" y="24"/>
                  </a:cubicBezTo>
                  <a:cubicBezTo>
                    <a:pt x="52" y="24"/>
                    <a:pt x="52" y="24"/>
                    <a:pt x="52" y="23"/>
                  </a:cubicBezTo>
                  <a:cubicBezTo>
                    <a:pt x="52" y="23"/>
                    <a:pt x="52" y="22"/>
                    <a:pt x="52" y="22"/>
                  </a:cubicBezTo>
                  <a:cubicBezTo>
                    <a:pt x="52" y="21"/>
                    <a:pt x="52" y="21"/>
                    <a:pt x="52" y="20"/>
                  </a:cubicBezTo>
                  <a:cubicBezTo>
                    <a:pt x="52" y="20"/>
                    <a:pt x="52" y="20"/>
                    <a:pt x="51" y="20"/>
                  </a:cubicBezTo>
                  <a:cubicBezTo>
                    <a:pt x="51" y="20"/>
                    <a:pt x="51" y="20"/>
                    <a:pt x="51" y="20"/>
                  </a:cubicBezTo>
                  <a:cubicBezTo>
                    <a:pt x="50" y="20"/>
                    <a:pt x="50" y="19"/>
                    <a:pt x="50" y="19"/>
                  </a:cubicBezTo>
                  <a:cubicBezTo>
                    <a:pt x="50" y="19"/>
                    <a:pt x="50" y="19"/>
                    <a:pt x="50" y="18"/>
                  </a:cubicBezTo>
                  <a:cubicBezTo>
                    <a:pt x="51" y="18"/>
                    <a:pt x="51" y="18"/>
                    <a:pt x="51" y="18"/>
                  </a:cubicBezTo>
                  <a:cubicBezTo>
                    <a:pt x="51" y="18"/>
                    <a:pt x="51" y="17"/>
                    <a:pt x="51" y="17"/>
                  </a:cubicBezTo>
                  <a:cubicBezTo>
                    <a:pt x="50" y="16"/>
                    <a:pt x="50" y="15"/>
                    <a:pt x="49" y="15"/>
                  </a:cubicBezTo>
                  <a:cubicBezTo>
                    <a:pt x="49" y="15"/>
                    <a:pt x="49" y="14"/>
                    <a:pt x="48" y="14"/>
                  </a:cubicBezTo>
                  <a:cubicBezTo>
                    <a:pt x="48" y="14"/>
                    <a:pt x="48" y="15"/>
                    <a:pt x="48" y="15"/>
                  </a:cubicBezTo>
                  <a:cubicBezTo>
                    <a:pt x="47" y="15"/>
                    <a:pt x="47" y="15"/>
                    <a:pt x="47" y="15"/>
                  </a:cubicBezTo>
                  <a:cubicBezTo>
                    <a:pt x="47" y="15"/>
                    <a:pt x="46" y="14"/>
                    <a:pt x="47" y="14"/>
                  </a:cubicBezTo>
                  <a:cubicBezTo>
                    <a:pt x="47" y="14"/>
                    <a:pt x="47" y="13"/>
                    <a:pt x="47" y="13"/>
                  </a:cubicBezTo>
                  <a:cubicBezTo>
                    <a:pt x="47" y="13"/>
                    <a:pt x="46" y="13"/>
                    <a:pt x="46" y="13"/>
                  </a:cubicBezTo>
                  <a:cubicBezTo>
                    <a:pt x="45" y="12"/>
                    <a:pt x="44" y="12"/>
                    <a:pt x="44" y="12"/>
                  </a:cubicBezTo>
                  <a:cubicBezTo>
                    <a:pt x="43" y="12"/>
                    <a:pt x="43" y="12"/>
                    <a:pt x="43" y="12"/>
                  </a:cubicBezTo>
                  <a:cubicBezTo>
                    <a:pt x="43" y="12"/>
                    <a:pt x="42" y="12"/>
                    <a:pt x="42" y="13"/>
                  </a:cubicBezTo>
                  <a:cubicBezTo>
                    <a:pt x="42" y="13"/>
                    <a:pt x="41" y="13"/>
                    <a:pt x="41" y="13"/>
                  </a:cubicBezTo>
                  <a:cubicBezTo>
                    <a:pt x="41" y="12"/>
                    <a:pt x="41" y="12"/>
                    <a:pt x="41" y="12"/>
                  </a:cubicBezTo>
                  <a:cubicBezTo>
                    <a:pt x="40" y="12"/>
                    <a:pt x="40" y="12"/>
                    <a:pt x="40" y="12"/>
                  </a:cubicBezTo>
                  <a:cubicBezTo>
                    <a:pt x="39" y="12"/>
                    <a:pt x="38" y="12"/>
                    <a:pt x="37" y="13"/>
                  </a:cubicBezTo>
                  <a:cubicBezTo>
                    <a:pt x="37" y="13"/>
                    <a:pt x="37" y="13"/>
                    <a:pt x="37" y="13"/>
                  </a:cubicBezTo>
                  <a:cubicBezTo>
                    <a:pt x="37" y="13"/>
                    <a:pt x="37" y="14"/>
                    <a:pt x="37" y="14"/>
                  </a:cubicBezTo>
                  <a:cubicBezTo>
                    <a:pt x="37" y="14"/>
                    <a:pt x="37" y="15"/>
                    <a:pt x="37" y="15"/>
                  </a:cubicBezTo>
                  <a:cubicBezTo>
                    <a:pt x="36" y="15"/>
                    <a:pt x="36" y="15"/>
                    <a:pt x="36" y="15"/>
                  </a:cubicBezTo>
                  <a:cubicBezTo>
                    <a:pt x="36" y="15"/>
                    <a:pt x="35" y="14"/>
                    <a:pt x="35" y="14"/>
                  </a:cubicBezTo>
                  <a:cubicBezTo>
                    <a:pt x="35" y="14"/>
                    <a:pt x="35" y="15"/>
                    <a:pt x="34" y="15"/>
                  </a:cubicBezTo>
                  <a:cubicBezTo>
                    <a:pt x="34" y="15"/>
                    <a:pt x="33" y="16"/>
                    <a:pt x="33" y="17"/>
                  </a:cubicBezTo>
                  <a:cubicBezTo>
                    <a:pt x="33" y="17"/>
                    <a:pt x="33" y="18"/>
                    <a:pt x="33" y="18"/>
                  </a:cubicBezTo>
                  <a:cubicBezTo>
                    <a:pt x="33" y="18"/>
                    <a:pt x="33" y="18"/>
                    <a:pt x="33" y="18"/>
                  </a:cubicBezTo>
                  <a:cubicBezTo>
                    <a:pt x="34" y="19"/>
                    <a:pt x="34" y="19"/>
                    <a:pt x="34" y="19"/>
                  </a:cubicBezTo>
                  <a:cubicBezTo>
                    <a:pt x="33" y="19"/>
                    <a:pt x="33" y="20"/>
                    <a:pt x="33" y="20"/>
                  </a:cubicBezTo>
                  <a:cubicBezTo>
                    <a:pt x="32" y="20"/>
                    <a:pt x="32" y="20"/>
                    <a:pt x="32" y="20"/>
                  </a:cubicBezTo>
                  <a:cubicBezTo>
                    <a:pt x="32" y="20"/>
                    <a:pt x="32" y="20"/>
                    <a:pt x="32" y="20"/>
                  </a:cubicBezTo>
                  <a:cubicBezTo>
                    <a:pt x="32" y="21"/>
                    <a:pt x="31" y="21"/>
                    <a:pt x="31" y="22"/>
                  </a:cubicBezTo>
                  <a:cubicBezTo>
                    <a:pt x="31" y="22"/>
                    <a:pt x="32" y="23"/>
                    <a:pt x="32" y="23"/>
                  </a:cubicBezTo>
                  <a:cubicBezTo>
                    <a:pt x="32" y="24"/>
                    <a:pt x="32" y="24"/>
                    <a:pt x="32" y="24"/>
                  </a:cubicBezTo>
                  <a:close/>
                  <a:moveTo>
                    <a:pt x="33" y="22"/>
                  </a:moveTo>
                  <a:cubicBezTo>
                    <a:pt x="34" y="21"/>
                    <a:pt x="35" y="21"/>
                    <a:pt x="35" y="20"/>
                  </a:cubicBezTo>
                  <a:cubicBezTo>
                    <a:pt x="36" y="19"/>
                    <a:pt x="36" y="18"/>
                    <a:pt x="35" y="17"/>
                  </a:cubicBezTo>
                  <a:cubicBezTo>
                    <a:pt x="35" y="17"/>
                    <a:pt x="35" y="17"/>
                    <a:pt x="35" y="17"/>
                  </a:cubicBezTo>
                  <a:cubicBezTo>
                    <a:pt x="36" y="17"/>
                    <a:pt x="37" y="17"/>
                    <a:pt x="38" y="17"/>
                  </a:cubicBezTo>
                  <a:cubicBezTo>
                    <a:pt x="39" y="16"/>
                    <a:pt x="39" y="15"/>
                    <a:pt x="39" y="14"/>
                  </a:cubicBezTo>
                  <a:cubicBezTo>
                    <a:pt x="39" y="14"/>
                    <a:pt x="39" y="14"/>
                    <a:pt x="39" y="14"/>
                  </a:cubicBezTo>
                  <a:cubicBezTo>
                    <a:pt x="40" y="15"/>
                    <a:pt x="41" y="15"/>
                    <a:pt x="42" y="15"/>
                  </a:cubicBezTo>
                  <a:cubicBezTo>
                    <a:pt x="43" y="15"/>
                    <a:pt x="44" y="15"/>
                    <a:pt x="44" y="14"/>
                  </a:cubicBezTo>
                  <a:cubicBezTo>
                    <a:pt x="44" y="14"/>
                    <a:pt x="44" y="14"/>
                    <a:pt x="45" y="14"/>
                  </a:cubicBezTo>
                  <a:cubicBezTo>
                    <a:pt x="44" y="15"/>
                    <a:pt x="45" y="16"/>
                    <a:pt x="46" y="17"/>
                  </a:cubicBezTo>
                  <a:cubicBezTo>
                    <a:pt x="46" y="17"/>
                    <a:pt x="47" y="17"/>
                    <a:pt x="48" y="17"/>
                  </a:cubicBezTo>
                  <a:cubicBezTo>
                    <a:pt x="48" y="17"/>
                    <a:pt x="48" y="17"/>
                    <a:pt x="49" y="17"/>
                  </a:cubicBezTo>
                  <a:cubicBezTo>
                    <a:pt x="48" y="18"/>
                    <a:pt x="48" y="19"/>
                    <a:pt x="48" y="20"/>
                  </a:cubicBezTo>
                  <a:cubicBezTo>
                    <a:pt x="48" y="21"/>
                    <a:pt x="49" y="21"/>
                    <a:pt x="50" y="22"/>
                  </a:cubicBezTo>
                  <a:cubicBezTo>
                    <a:pt x="50" y="22"/>
                    <a:pt x="50" y="22"/>
                    <a:pt x="50" y="22"/>
                  </a:cubicBezTo>
                  <a:cubicBezTo>
                    <a:pt x="50" y="22"/>
                    <a:pt x="50" y="22"/>
                    <a:pt x="50" y="22"/>
                  </a:cubicBezTo>
                  <a:cubicBezTo>
                    <a:pt x="49" y="22"/>
                    <a:pt x="48" y="23"/>
                    <a:pt x="48" y="24"/>
                  </a:cubicBezTo>
                  <a:cubicBezTo>
                    <a:pt x="48" y="25"/>
                    <a:pt x="48" y="26"/>
                    <a:pt x="49" y="26"/>
                  </a:cubicBezTo>
                  <a:cubicBezTo>
                    <a:pt x="48" y="27"/>
                    <a:pt x="48" y="27"/>
                    <a:pt x="48" y="27"/>
                  </a:cubicBezTo>
                  <a:cubicBezTo>
                    <a:pt x="47" y="27"/>
                    <a:pt x="46" y="27"/>
                    <a:pt x="46" y="27"/>
                  </a:cubicBezTo>
                  <a:cubicBezTo>
                    <a:pt x="45" y="28"/>
                    <a:pt x="44" y="29"/>
                    <a:pt x="45" y="30"/>
                  </a:cubicBezTo>
                  <a:cubicBezTo>
                    <a:pt x="44" y="30"/>
                    <a:pt x="44" y="30"/>
                    <a:pt x="44" y="30"/>
                  </a:cubicBezTo>
                  <a:cubicBezTo>
                    <a:pt x="44" y="29"/>
                    <a:pt x="43" y="28"/>
                    <a:pt x="42" y="28"/>
                  </a:cubicBezTo>
                  <a:cubicBezTo>
                    <a:pt x="41" y="28"/>
                    <a:pt x="40" y="29"/>
                    <a:pt x="39" y="30"/>
                  </a:cubicBezTo>
                  <a:cubicBezTo>
                    <a:pt x="39" y="30"/>
                    <a:pt x="39" y="30"/>
                    <a:pt x="39" y="30"/>
                  </a:cubicBezTo>
                  <a:cubicBezTo>
                    <a:pt x="39" y="29"/>
                    <a:pt x="39" y="28"/>
                    <a:pt x="38" y="27"/>
                  </a:cubicBezTo>
                  <a:cubicBezTo>
                    <a:pt x="37" y="27"/>
                    <a:pt x="36" y="27"/>
                    <a:pt x="35" y="27"/>
                  </a:cubicBezTo>
                  <a:cubicBezTo>
                    <a:pt x="35" y="27"/>
                    <a:pt x="35" y="27"/>
                    <a:pt x="35" y="26"/>
                  </a:cubicBezTo>
                  <a:cubicBezTo>
                    <a:pt x="36" y="26"/>
                    <a:pt x="36" y="25"/>
                    <a:pt x="35" y="24"/>
                  </a:cubicBezTo>
                  <a:cubicBezTo>
                    <a:pt x="35" y="23"/>
                    <a:pt x="34" y="22"/>
                    <a:pt x="33" y="22"/>
                  </a:cubicBezTo>
                  <a:cubicBezTo>
                    <a:pt x="33" y="22"/>
                    <a:pt x="33" y="22"/>
                    <a:pt x="33" y="22"/>
                  </a:cubicBezTo>
                  <a:cubicBezTo>
                    <a:pt x="33" y="22"/>
                    <a:pt x="33" y="22"/>
                    <a:pt x="33" y="22"/>
                  </a:cubicBezTo>
                  <a:close/>
                  <a:moveTo>
                    <a:pt x="42" y="27"/>
                  </a:moveTo>
                  <a:cubicBezTo>
                    <a:pt x="44" y="27"/>
                    <a:pt x="46" y="24"/>
                    <a:pt x="46" y="22"/>
                  </a:cubicBezTo>
                  <a:cubicBezTo>
                    <a:pt x="46" y="19"/>
                    <a:pt x="44" y="17"/>
                    <a:pt x="42" y="17"/>
                  </a:cubicBezTo>
                  <a:cubicBezTo>
                    <a:pt x="39" y="17"/>
                    <a:pt x="37" y="19"/>
                    <a:pt x="37" y="22"/>
                  </a:cubicBezTo>
                  <a:cubicBezTo>
                    <a:pt x="37" y="24"/>
                    <a:pt x="39" y="27"/>
                    <a:pt x="42" y="27"/>
                  </a:cubicBezTo>
                  <a:close/>
                  <a:moveTo>
                    <a:pt x="42" y="19"/>
                  </a:moveTo>
                  <a:cubicBezTo>
                    <a:pt x="43" y="19"/>
                    <a:pt x="44" y="20"/>
                    <a:pt x="44" y="22"/>
                  </a:cubicBezTo>
                  <a:cubicBezTo>
                    <a:pt x="44" y="23"/>
                    <a:pt x="43" y="25"/>
                    <a:pt x="42" y="25"/>
                  </a:cubicBezTo>
                  <a:cubicBezTo>
                    <a:pt x="40" y="25"/>
                    <a:pt x="39" y="23"/>
                    <a:pt x="39" y="22"/>
                  </a:cubicBezTo>
                  <a:cubicBezTo>
                    <a:pt x="39" y="20"/>
                    <a:pt x="40" y="19"/>
                    <a:pt x="42" y="19"/>
                  </a:cubicBezTo>
                  <a:close/>
                  <a:moveTo>
                    <a:pt x="84" y="51"/>
                  </a:moveTo>
                  <a:cubicBezTo>
                    <a:pt x="79" y="42"/>
                    <a:pt x="79" y="42"/>
                    <a:pt x="79" y="42"/>
                  </a:cubicBezTo>
                  <a:cubicBezTo>
                    <a:pt x="79" y="6"/>
                    <a:pt x="79" y="6"/>
                    <a:pt x="79" y="6"/>
                  </a:cubicBezTo>
                  <a:cubicBezTo>
                    <a:pt x="79" y="1"/>
                    <a:pt x="78" y="0"/>
                    <a:pt x="74" y="0"/>
                  </a:cubicBezTo>
                  <a:cubicBezTo>
                    <a:pt x="10" y="0"/>
                    <a:pt x="10" y="0"/>
                    <a:pt x="10" y="0"/>
                  </a:cubicBezTo>
                  <a:cubicBezTo>
                    <a:pt x="6" y="0"/>
                    <a:pt x="5" y="1"/>
                    <a:pt x="5" y="6"/>
                  </a:cubicBezTo>
                  <a:cubicBezTo>
                    <a:pt x="5" y="42"/>
                    <a:pt x="5" y="42"/>
                    <a:pt x="5" y="42"/>
                  </a:cubicBezTo>
                  <a:cubicBezTo>
                    <a:pt x="0" y="51"/>
                    <a:pt x="0" y="51"/>
                    <a:pt x="0" y="51"/>
                  </a:cubicBezTo>
                  <a:cubicBezTo>
                    <a:pt x="0" y="51"/>
                    <a:pt x="0" y="51"/>
                    <a:pt x="0" y="51"/>
                  </a:cubicBezTo>
                  <a:cubicBezTo>
                    <a:pt x="0" y="51"/>
                    <a:pt x="0" y="51"/>
                    <a:pt x="0" y="51"/>
                  </a:cubicBezTo>
                  <a:cubicBezTo>
                    <a:pt x="0" y="51"/>
                    <a:pt x="0" y="51"/>
                    <a:pt x="0" y="51"/>
                  </a:cubicBezTo>
                  <a:cubicBezTo>
                    <a:pt x="0" y="52"/>
                    <a:pt x="0" y="53"/>
                    <a:pt x="0" y="55"/>
                  </a:cubicBezTo>
                  <a:cubicBezTo>
                    <a:pt x="0" y="58"/>
                    <a:pt x="3" y="60"/>
                    <a:pt x="7" y="60"/>
                  </a:cubicBezTo>
                  <a:cubicBezTo>
                    <a:pt x="76" y="60"/>
                    <a:pt x="76" y="60"/>
                    <a:pt x="76" y="60"/>
                  </a:cubicBezTo>
                  <a:cubicBezTo>
                    <a:pt x="80" y="60"/>
                    <a:pt x="84" y="58"/>
                    <a:pt x="84" y="55"/>
                  </a:cubicBezTo>
                  <a:cubicBezTo>
                    <a:pt x="84" y="52"/>
                    <a:pt x="84" y="52"/>
                    <a:pt x="84" y="52"/>
                  </a:cubicBezTo>
                  <a:cubicBezTo>
                    <a:pt x="84" y="52"/>
                    <a:pt x="84" y="52"/>
                    <a:pt x="84" y="51"/>
                  </a:cubicBezTo>
                  <a:close/>
                  <a:moveTo>
                    <a:pt x="76" y="57"/>
                  </a:moveTo>
                  <a:cubicBezTo>
                    <a:pt x="7" y="57"/>
                    <a:pt x="7" y="57"/>
                    <a:pt x="7" y="57"/>
                  </a:cubicBezTo>
                  <a:cubicBezTo>
                    <a:pt x="5" y="57"/>
                    <a:pt x="3" y="56"/>
                    <a:pt x="3" y="55"/>
                  </a:cubicBezTo>
                  <a:cubicBezTo>
                    <a:pt x="3" y="53"/>
                    <a:pt x="3" y="53"/>
                    <a:pt x="3" y="53"/>
                  </a:cubicBezTo>
                  <a:cubicBezTo>
                    <a:pt x="29" y="53"/>
                    <a:pt x="29" y="53"/>
                    <a:pt x="29" y="53"/>
                  </a:cubicBezTo>
                  <a:cubicBezTo>
                    <a:pt x="29" y="55"/>
                    <a:pt x="29" y="55"/>
                    <a:pt x="29" y="55"/>
                  </a:cubicBezTo>
                  <a:cubicBezTo>
                    <a:pt x="29" y="56"/>
                    <a:pt x="30" y="56"/>
                    <a:pt x="30" y="56"/>
                  </a:cubicBezTo>
                  <a:cubicBezTo>
                    <a:pt x="53" y="56"/>
                    <a:pt x="53" y="56"/>
                    <a:pt x="53" y="56"/>
                  </a:cubicBezTo>
                  <a:cubicBezTo>
                    <a:pt x="54" y="56"/>
                    <a:pt x="54" y="56"/>
                    <a:pt x="54" y="55"/>
                  </a:cubicBezTo>
                  <a:cubicBezTo>
                    <a:pt x="54" y="53"/>
                    <a:pt x="54" y="53"/>
                    <a:pt x="54" y="53"/>
                  </a:cubicBezTo>
                  <a:cubicBezTo>
                    <a:pt x="81" y="53"/>
                    <a:pt x="81" y="53"/>
                    <a:pt x="81" y="53"/>
                  </a:cubicBezTo>
                  <a:cubicBezTo>
                    <a:pt x="81" y="55"/>
                    <a:pt x="81" y="55"/>
                    <a:pt x="81" y="55"/>
                  </a:cubicBezTo>
                  <a:cubicBezTo>
                    <a:pt x="81" y="56"/>
                    <a:pt x="79" y="57"/>
                    <a:pt x="76" y="57"/>
                  </a:cubicBezTo>
                  <a:close/>
                  <a:moveTo>
                    <a:pt x="31" y="53"/>
                  </a:moveTo>
                  <a:cubicBezTo>
                    <a:pt x="52" y="53"/>
                    <a:pt x="52" y="53"/>
                    <a:pt x="52" y="53"/>
                  </a:cubicBezTo>
                  <a:cubicBezTo>
                    <a:pt x="52" y="54"/>
                    <a:pt x="52" y="54"/>
                    <a:pt x="52" y="54"/>
                  </a:cubicBezTo>
                  <a:cubicBezTo>
                    <a:pt x="31" y="54"/>
                    <a:pt x="31" y="54"/>
                    <a:pt x="31" y="54"/>
                  </a:cubicBezTo>
                  <a:lnTo>
                    <a:pt x="31" y="53"/>
                  </a:lnTo>
                  <a:close/>
                  <a:moveTo>
                    <a:pt x="53" y="51"/>
                  </a:moveTo>
                  <a:cubicBezTo>
                    <a:pt x="30" y="51"/>
                    <a:pt x="30" y="51"/>
                    <a:pt x="30" y="51"/>
                  </a:cubicBezTo>
                  <a:cubicBezTo>
                    <a:pt x="3" y="51"/>
                    <a:pt x="3" y="51"/>
                    <a:pt x="3" y="51"/>
                  </a:cubicBezTo>
                  <a:cubicBezTo>
                    <a:pt x="7" y="43"/>
                    <a:pt x="7" y="43"/>
                    <a:pt x="7" y="43"/>
                  </a:cubicBezTo>
                  <a:cubicBezTo>
                    <a:pt x="76" y="43"/>
                    <a:pt x="76" y="43"/>
                    <a:pt x="76" y="43"/>
                  </a:cubicBezTo>
                  <a:cubicBezTo>
                    <a:pt x="80" y="51"/>
                    <a:pt x="80" y="51"/>
                    <a:pt x="80" y="51"/>
                  </a:cubicBezTo>
                  <a:lnTo>
                    <a:pt x="53" y="51"/>
                  </a:lnTo>
                  <a:close/>
                  <a:moveTo>
                    <a:pt x="76" y="6"/>
                  </a:moveTo>
                  <a:cubicBezTo>
                    <a:pt x="76" y="41"/>
                    <a:pt x="76" y="41"/>
                    <a:pt x="76" y="41"/>
                  </a:cubicBezTo>
                  <a:cubicBezTo>
                    <a:pt x="8" y="41"/>
                    <a:pt x="8" y="41"/>
                    <a:pt x="8" y="41"/>
                  </a:cubicBezTo>
                  <a:cubicBezTo>
                    <a:pt x="8" y="6"/>
                    <a:pt x="8" y="6"/>
                    <a:pt x="8" y="6"/>
                  </a:cubicBezTo>
                  <a:cubicBezTo>
                    <a:pt x="8" y="5"/>
                    <a:pt x="8" y="4"/>
                    <a:pt x="8" y="3"/>
                  </a:cubicBezTo>
                  <a:cubicBezTo>
                    <a:pt x="8" y="3"/>
                    <a:pt x="9" y="3"/>
                    <a:pt x="10" y="3"/>
                  </a:cubicBezTo>
                  <a:cubicBezTo>
                    <a:pt x="74" y="3"/>
                    <a:pt x="74" y="3"/>
                    <a:pt x="74" y="3"/>
                  </a:cubicBezTo>
                  <a:cubicBezTo>
                    <a:pt x="74" y="3"/>
                    <a:pt x="75" y="3"/>
                    <a:pt x="76" y="3"/>
                  </a:cubicBezTo>
                  <a:cubicBezTo>
                    <a:pt x="76" y="4"/>
                    <a:pt x="76" y="5"/>
                    <a:pt x="76" y="6"/>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38" name="Freeform 24"/>
            <p:cNvSpPr>
              <a:spLocks noEditPoints="1"/>
            </p:cNvSpPr>
            <p:nvPr/>
          </p:nvSpPr>
          <p:spPr bwMode="auto">
            <a:xfrm>
              <a:off x="6538222" y="2271782"/>
              <a:ext cx="323243" cy="340955"/>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solidFill>
              <a:schemeClr val="accent2"/>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39" name="Freeform 35"/>
            <p:cNvSpPr>
              <a:spLocks noEditPoints="1"/>
            </p:cNvSpPr>
            <p:nvPr/>
          </p:nvSpPr>
          <p:spPr bwMode="auto">
            <a:xfrm>
              <a:off x="7951851" y="2089846"/>
              <a:ext cx="385943" cy="385941"/>
            </a:xfrm>
            <a:custGeom>
              <a:avLst/>
              <a:gdLst>
                <a:gd name="T0" fmla="*/ 45 w 62"/>
                <a:gd name="T1" fmla="*/ 4 h 62"/>
                <a:gd name="T2" fmla="*/ 45 w 62"/>
                <a:gd name="T3" fmla="*/ 9 h 62"/>
                <a:gd name="T4" fmla="*/ 17 w 62"/>
                <a:gd name="T5" fmla="*/ 52 h 62"/>
                <a:gd name="T6" fmla="*/ 16 w 62"/>
                <a:gd name="T7" fmla="*/ 58 h 62"/>
                <a:gd name="T8" fmla="*/ 19 w 62"/>
                <a:gd name="T9" fmla="*/ 52 h 62"/>
                <a:gd name="T10" fmla="*/ 54 w 62"/>
                <a:gd name="T11" fmla="*/ 19 h 62"/>
                <a:gd name="T12" fmla="*/ 56 w 62"/>
                <a:gd name="T13" fmla="*/ 15 h 62"/>
                <a:gd name="T14" fmla="*/ 53 w 62"/>
                <a:gd name="T15" fmla="*/ 19 h 62"/>
                <a:gd name="T16" fmla="*/ 4 w 62"/>
                <a:gd name="T17" fmla="*/ 46 h 62"/>
                <a:gd name="T18" fmla="*/ 9 w 62"/>
                <a:gd name="T19" fmla="*/ 44 h 62"/>
                <a:gd name="T20" fmla="*/ 61 w 62"/>
                <a:gd name="T21" fmla="*/ 30 h 62"/>
                <a:gd name="T22" fmla="*/ 56 w 62"/>
                <a:gd name="T23" fmla="*/ 32 h 62"/>
                <a:gd name="T24" fmla="*/ 61 w 62"/>
                <a:gd name="T25" fmla="*/ 30 h 62"/>
                <a:gd name="T26" fmla="*/ 1 w 62"/>
                <a:gd name="T27" fmla="*/ 30 h 62"/>
                <a:gd name="T28" fmla="*/ 5 w 62"/>
                <a:gd name="T29" fmla="*/ 32 h 62"/>
                <a:gd name="T30" fmla="*/ 52 w 62"/>
                <a:gd name="T31" fmla="*/ 43 h 62"/>
                <a:gd name="T32" fmla="*/ 57 w 62"/>
                <a:gd name="T33" fmla="*/ 47 h 62"/>
                <a:gd name="T34" fmla="*/ 54 w 62"/>
                <a:gd name="T35" fmla="*/ 43 h 62"/>
                <a:gd name="T36" fmla="*/ 10 w 62"/>
                <a:gd name="T37" fmla="*/ 18 h 62"/>
                <a:gd name="T38" fmla="*/ 4 w 62"/>
                <a:gd name="T39" fmla="*/ 15 h 62"/>
                <a:gd name="T40" fmla="*/ 45 w 62"/>
                <a:gd name="T41" fmla="*/ 52 h 62"/>
                <a:gd name="T42" fmla="*/ 45 w 62"/>
                <a:gd name="T43" fmla="*/ 57 h 62"/>
                <a:gd name="T44" fmla="*/ 47 w 62"/>
                <a:gd name="T45" fmla="*/ 56 h 62"/>
                <a:gd name="T46" fmla="*/ 30 w 62"/>
                <a:gd name="T47" fmla="*/ 56 h 62"/>
                <a:gd name="T48" fmla="*/ 32 w 62"/>
                <a:gd name="T49" fmla="*/ 61 h 62"/>
                <a:gd name="T50" fmla="*/ 17 w 62"/>
                <a:gd name="T51" fmla="*/ 9 h 62"/>
                <a:gd name="T52" fmla="*/ 19 w 62"/>
                <a:gd name="T53" fmla="*/ 8 h 62"/>
                <a:gd name="T54" fmla="*/ 15 w 62"/>
                <a:gd name="T55" fmla="*/ 5 h 62"/>
                <a:gd name="T56" fmla="*/ 32 w 62"/>
                <a:gd name="T57" fmla="*/ 5 h 62"/>
                <a:gd name="T58" fmla="*/ 30 w 62"/>
                <a:gd name="T59" fmla="*/ 1 h 62"/>
                <a:gd name="T60" fmla="*/ 53 w 62"/>
                <a:gd name="T61" fmla="*/ 30 h 62"/>
                <a:gd name="T62" fmla="*/ 29 w 62"/>
                <a:gd name="T63" fmla="*/ 53 h 62"/>
                <a:gd name="T64" fmla="*/ 14 w 62"/>
                <a:gd name="T65" fmla="*/ 19 h 62"/>
                <a:gd name="T66" fmla="*/ 48 w 62"/>
                <a:gd name="T67" fmla="*/ 19 h 62"/>
                <a:gd name="T68" fmla="*/ 46 w 62"/>
                <a:gd name="T69" fmla="*/ 22 h 62"/>
                <a:gd name="T70" fmla="*/ 46 w 62"/>
                <a:gd name="T71" fmla="*/ 22 h 62"/>
                <a:gd name="T72" fmla="*/ 39 w 62"/>
                <a:gd name="T73" fmla="*/ 27 h 62"/>
                <a:gd name="T74" fmla="*/ 31 w 62"/>
                <a:gd name="T75" fmla="*/ 48 h 62"/>
                <a:gd name="T76" fmla="*/ 36 w 62"/>
                <a:gd name="T77" fmla="*/ 27 h 62"/>
                <a:gd name="T78" fmla="*/ 36 w 62"/>
                <a:gd name="T79" fmla="*/ 27 h 62"/>
                <a:gd name="T80" fmla="*/ 23 w 62"/>
                <a:gd name="T81" fmla="*/ 27 h 62"/>
                <a:gd name="T82" fmla="*/ 21 w 62"/>
                <a:gd name="T83" fmla="*/ 27 h 62"/>
                <a:gd name="T84" fmla="*/ 28 w 62"/>
                <a:gd name="T85" fmla="*/ 47 h 62"/>
                <a:gd name="T86" fmla="*/ 28 w 62"/>
                <a:gd name="T87" fmla="*/ 47 h 62"/>
                <a:gd name="T88" fmla="*/ 39 w 62"/>
                <a:gd name="T8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62">
                  <a:moveTo>
                    <a:pt x="43" y="9"/>
                  </a:moveTo>
                  <a:cubicBezTo>
                    <a:pt x="43" y="9"/>
                    <a:pt x="43" y="9"/>
                    <a:pt x="43" y="8"/>
                  </a:cubicBezTo>
                  <a:cubicBezTo>
                    <a:pt x="45" y="4"/>
                    <a:pt x="45" y="4"/>
                    <a:pt x="45" y="4"/>
                  </a:cubicBezTo>
                  <a:cubicBezTo>
                    <a:pt x="45" y="4"/>
                    <a:pt x="46" y="4"/>
                    <a:pt x="46" y="4"/>
                  </a:cubicBezTo>
                  <a:cubicBezTo>
                    <a:pt x="47" y="4"/>
                    <a:pt x="47" y="5"/>
                    <a:pt x="47" y="5"/>
                  </a:cubicBezTo>
                  <a:cubicBezTo>
                    <a:pt x="45" y="9"/>
                    <a:pt x="45" y="9"/>
                    <a:pt x="45" y="9"/>
                  </a:cubicBezTo>
                  <a:cubicBezTo>
                    <a:pt x="44" y="9"/>
                    <a:pt x="44" y="10"/>
                    <a:pt x="44" y="10"/>
                  </a:cubicBezTo>
                  <a:cubicBezTo>
                    <a:pt x="43" y="10"/>
                    <a:pt x="43" y="9"/>
                    <a:pt x="43" y="9"/>
                  </a:cubicBezTo>
                  <a:close/>
                  <a:moveTo>
                    <a:pt x="17" y="52"/>
                  </a:moveTo>
                  <a:cubicBezTo>
                    <a:pt x="15" y="56"/>
                    <a:pt x="15" y="56"/>
                    <a:pt x="15" y="56"/>
                  </a:cubicBezTo>
                  <a:cubicBezTo>
                    <a:pt x="15" y="57"/>
                    <a:pt x="15" y="57"/>
                    <a:pt x="15" y="58"/>
                  </a:cubicBezTo>
                  <a:cubicBezTo>
                    <a:pt x="16" y="58"/>
                    <a:pt x="16" y="58"/>
                    <a:pt x="16" y="58"/>
                  </a:cubicBezTo>
                  <a:cubicBezTo>
                    <a:pt x="16" y="58"/>
                    <a:pt x="17" y="57"/>
                    <a:pt x="17" y="57"/>
                  </a:cubicBezTo>
                  <a:cubicBezTo>
                    <a:pt x="19" y="53"/>
                    <a:pt x="19" y="53"/>
                    <a:pt x="19" y="53"/>
                  </a:cubicBezTo>
                  <a:cubicBezTo>
                    <a:pt x="19" y="53"/>
                    <a:pt x="19" y="52"/>
                    <a:pt x="19" y="52"/>
                  </a:cubicBezTo>
                  <a:cubicBezTo>
                    <a:pt x="18" y="52"/>
                    <a:pt x="18" y="52"/>
                    <a:pt x="17" y="52"/>
                  </a:cubicBezTo>
                  <a:close/>
                  <a:moveTo>
                    <a:pt x="53" y="19"/>
                  </a:moveTo>
                  <a:cubicBezTo>
                    <a:pt x="53" y="19"/>
                    <a:pt x="53" y="19"/>
                    <a:pt x="54" y="19"/>
                  </a:cubicBezTo>
                  <a:cubicBezTo>
                    <a:pt x="57" y="17"/>
                    <a:pt x="57" y="17"/>
                    <a:pt x="57" y="17"/>
                  </a:cubicBezTo>
                  <a:cubicBezTo>
                    <a:pt x="58" y="16"/>
                    <a:pt x="58" y="16"/>
                    <a:pt x="58" y="15"/>
                  </a:cubicBezTo>
                  <a:cubicBezTo>
                    <a:pt x="57" y="15"/>
                    <a:pt x="57" y="14"/>
                    <a:pt x="56" y="15"/>
                  </a:cubicBezTo>
                  <a:cubicBezTo>
                    <a:pt x="53" y="17"/>
                    <a:pt x="53" y="17"/>
                    <a:pt x="53" y="17"/>
                  </a:cubicBezTo>
                  <a:cubicBezTo>
                    <a:pt x="52" y="17"/>
                    <a:pt x="52" y="18"/>
                    <a:pt x="52" y="18"/>
                  </a:cubicBezTo>
                  <a:cubicBezTo>
                    <a:pt x="52" y="19"/>
                    <a:pt x="53" y="19"/>
                    <a:pt x="53" y="19"/>
                  </a:cubicBezTo>
                  <a:close/>
                  <a:moveTo>
                    <a:pt x="8" y="43"/>
                  </a:moveTo>
                  <a:cubicBezTo>
                    <a:pt x="4" y="45"/>
                    <a:pt x="4" y="45"/>
                    <a:pt x="4" y="45"/>
                  </a:cubicBezTo>
                  <a:cubicBezTo>
                    <a:pt x="4" y="45"/>
                    <a:pt x="4" y="46"/>
                    <a:pt x="4" y="46"/>
                  </a:cubicBezTo>
                  <a:cubicBezTo>
                    <a:pt x="4" y="46"/>
                    <a:pt x="5" y="47"/>
                    <a:pt x="5" y="47"/>
                  </a:cubicBezTo>
                  <a:cubicBezTo>
                    <a:pt x="5" y="47"/>
                    <a:pt x="5" y="47"/>
                    <a:pt x="5" y="47"/>
                  </a:cubicBezTo>
                  <a:cubicBezTo>
                    <a:pt x="9" y="44"/>
                    <a:pt x="9" y="44"/>
                    <a:pt x="9" y="44"/>
                  </a:cubicBezTo>
                  <a:cubicBezTo>
                    <a:pt x="10" y="44"/>
                    <a:pt x="10" y="43"/>
                    <a:pt x="10" y="43"/>
                  </a:cubicBezTo>
                  <a:cubicBezTo>
                    <a:pt x="9" y="42"/>
                    <a:pt x="9" y="42"/>
                    <a:pt x="8" y="43"/>
                  </a:cubicBezTo>
                  <a:close/>
                  <a:moveTo>
                    <a:pt x="61" y="30"/>
                  </a:moveTo>
                  <a:cubicBezTo>
                    <a:pt x="56" y="30"/>
                    <a:pt x="56" y="30"/>
                    <a:pt x="56" y="30"/>
                  </a:cubicBezTo>
                  <a:cubicBezTo>
                    <a:pt x="56" y="30"/>
                    <a:pt x="55" y="30"/>
                    <a:pt x="55" y="31"/>
                  </a:cubicBezTo>
                  <a:cubicBezTo>
                    <a:pt x="55" y="31"/>
                    <a:pt x="56" y="32"/>
                    <a:pt x="56" y="32"/>
                  </a:cubicBezTo>
                  <a:cubicBezTo>
                    <a:pt x="61" y="32"/>
                    <a:pt x="61" y="32"/>
                    <a:pt x="61" y="32"/>
                  </a:cubicBezTo>
                  <a:cubicBezTo>
                    <a:pt x="61" y="32"/>
                    <a:pt x="62" y="31"/>
                    <a:pt x="62" y="31"/>
                  </a:cubicBezTo>
                  <a:cubicBezTo>
                    <a:pt x="62" y="30"/>
                    <a:pt x="61" y="30"/>
                    <a:pt x="61" y="30"/>
                  </a:cubicBezTo>
                  <a:close/>
                  <a:moveTo>
                    <a:pt x="6" y="31"/>
                  </a:moveTo>
                  <a:cubicBezTo>
                    <a:pt x="6" y="30"/>
                    <a:pt x="6" y="30"/>
                    <a:pt x="5" y="30"/>
                  </a:cubicBezTo>
                  <a:cubicBezTo>
                    <a:pt x="1" y="30"/>
                    <a:pt x="1" y="30"/>
                    <a:pt x="1" y="30"/>
                  </a:cubicBezTo>
                  <a:cubicBezTo>
                    <a:pt x="0" y="30"/>
                    <a:pt x="0" y="30"/>
                    <a:pt x="0" y="31"/>
                  </a:cubicBezTo>
                  <a:cubicBezTo>
                    <a:pt x="0" y="31"/>
                    <a:pt x="0" y="32"/>
                    <a:pt x="1" y="32"/>
                  </a:cubicBezTo>
                  <a:cubicBezTo>
                    <a:pt x="5" y="32"/>
                    <a:pt x="5" y="32"/>
                    <a:pt x="5" y="32"/>
                  </a:cubicBezTo>
                  <a:cubicBezTo>
                    <a:pt x="6" y="32"/>
                    <a:pt x="6" y="31"/>
                    <a:pt x="6" y="31"/>
                  </a:cubicBezTo>
                  <a:close/>
                  <a:moveTo>
                    <a:pt x="54" y="43"/>
                  </a:moveTo>
                  <a:cubicBezTo>
                    <a:pt x="53" y="42"/>
                    <a:pt x="52" y="42"/>
                    <a:pt x="52" y="43"/>
                  </a:cubicBezTo>
                  <a:cubicBezTo>
                    <a:pt x="52" y="43"/>
                    <a:pt x="52" y="44"/>
                    <a:pt x="53" y="44"/>
                  </a:cubicBezTo>
                  <a:cubicBezTo>
                    <a:pt x="56" y="47"/>
                    <a:pt x="56" y="47"/>
                    <a:pt x="56" y="47"/>
                  </a:cubicBezTo>
                  <a:cubicBezTo>
                    <a:pt x="57" y="47"/>
                    <a:pt x="57" y="47"/>
                    <a:pt x="57" y="47"/>
                  </a:cubicBezTo>
                  <a:cubicBezTo>
                    <a:pt x="57" y="47"/>
                    <a:pt x="58" y="46"/>
                    <a:pt x="58" y="46"/>
                  </a:cubicBezTo>
                  <a:cubicBezTo>
                    <a:pt x="58" y="46"/>
                    <a:pt x="58" y="45"/>
                    <a:pt x="57" y="45"/>
                  </a:cubicBezTo>
                  <a:lnTo>
                    <a:pt x="54" y="43"/>
                  </a:lnTo>
                  <a:close/>
                  <a:moveTo>
                    <a:pt x="8" y="19"/>
                  </a:moveTo>
                  <a:cubicBezTo>
                    <a:pt x="8" y="19"/>
                    <a:pt x="9" y="19"/>
                    <a:pt x="9" y="19"/>
                  </a:cubicBezTo>
                  <a:cubicBezTo>
                    <a:pt x="9" y="19"/>
                    <a:pt x="9" y="19"/>
                    <a:pt x="10" y="18"/>
                  </a:cubicBezTo>
                  <a:cubicBezTo>
                    <a:pt x="10" y="18"/>
                    <a:pt x="10" y="17"/>
                    <a:pt x="9" y="17"/>
                  </a:cubicBezTo>
                  <a:cubicBezTo>
                    <a:pt x="5" y="15"/>
                    <a:pt x="5" y="15"/>
                    <a:pt x="5" y="15"/>
                  </a:cubicBezTo>
                  <a:cubicBezTo>
                    <a:pt x="5" y="14"/>
                    <a:pt x="4" y="15"/>
                    <a:pt x="4" y="15"/>
                  </a:cubicBezTo>
                  <a:cubicBezTo>
                    <a:pt x="4" y="16"/>
                    <a:pt x="4" y="16"/>
                    <a:pt x="4" y="17"/>
                  </a:cubicBezTo>
                  <a:lnTo>
                    <a:pt x="8" y="19"/>
                  </a:lnTo>
                  <a:close/>
                  <a:moveTo>
                    <a:pt x="45" y="52"/>
                  </a:moveTo>
                  <a:cubicBezTo>
                    <a:pt x="44" y="52"/>
                    <a:pt x="44" y="52"/>
                    <a:pt x="43" y="52"/>
                  </a:cubicBezTo>
                  <a:cubicBezTo>
                    <a:pt x="43" y="52"/>
                    <a:pt x="43" y="53"/>
                    <a:pt x="43" y="53"/>
                  </a:cubicBezTo>
                  <a:cubicBezTo>
                    <a:pt x="45" y="57"/>
                    <a:pt x="45" y="57"/>
                    <a:pt x="45" y="57"/>
                  </a:cubicBezTo>
                  <a:cubicBezTo>
                    <a:pt x="45" y="57"/>
                    <a:pt x="46" y="58"/>
                    <a:pt x="46" y="58"/>
                  </a:cubicBezTo>
                  <a:cubicBezTo>
                    <a:pt x="46" y="58"/>
                    <a:pt x="46" y="58"/>
                    <a:pt x="46" y="58"/>
                  </a:cubicBezTo>
                  <a:cubicBezTo>
                    <a:pt x="47" y="57"/>
                    <a:pt x="47" y="57"/>
                    <a:pt x="47" y="56"/>
                  </a:cubicBezTo>
                  <a:lnTo>
                    <a:pt x="45" y="52"/>
                  </a:lnTo>
                  <a:close/>
                  <a:moveTo>
                    <a:pt x="31" y="55"/>
                  </a:moveTo>
                  <a:cubicBezTo>
                    <a:pt x="30" y="55"/>
                    <a:pt x="30" y="56"/>
                    <a:pt x="30" y="56"/>
                  </a:cubicBezTo>
                  <a:cubicBezTo>
                    <a:pt x="30" y="61"/>
                    <a:pt x="30" y="61"/>
                    <a:pt x="30" y="61"/>
                  </a:cubicBezTo>
                  <a:cubicBezTo>
                    <a:pt x="30" y="61"/>
                    <a:pt x="30" y="62"/>
                    <a:pt x="31" y="62"/>
                  </a:cubicBezTo>
                  <a:cubicBezTo>
                    <a:pt x="31" y="62"/>
                    <a:pt x="32" y="61"/>
                    <a:pt x="32" y="61"/>
                  </a:cubicBezTo>
                  <a:cubicBezTo>
                    <a:pt x="32" y="56"/>
                    <a:pt x="32" y="56"/>
                    <a:pt x="32" y="56"/>
                  </a:cubicBezTo>
                  <a:cubicBezTo>
                    <a:pt x="32" y="56"/>
                    <a:pt x="31" y="55"/>
                    <a:pt x="31" y="55"/>
                  </a:cubicBezTo>
                  <a:close/>
                  <a:moveTo>
                    <a:pt x="17" y="9"/>
                  </a:moveTo>
                  <a:cubicBezTo>
                    <a:pt x="17" y="9"/>
                    <a:pt x="18" y="10"/>
                    <a:pt x="18" y="10"/>
                  </a:cubicBezTo>
                  <a:cubicBezTo>
                    <a:pt x="18" y="10"/>
                    <a:pt x="18" y="9"/>
                    <a:pt x="19" y="9"/>
                  </a:cubicBezTo>
                  <a:cubicBezTo>
                    <a:pt x="19" y="9"/>
                    <a:pt x="19" y="9"/>
                    <a:pt x="19" y="8"/>
                  </a:cubicBezTo>
                  <a:cubicBezTo>
                    <a:pt x="17" y="4"/>
                    <a:pt x="17" y="4"/>
                    <a:pt x="17" y="4"/>
                  </a:cubicBezTo>
                  <a:cubicBezTo>
                    <a:pt x="16" y="4"/>
                    <a:pt x="16" y="4"/>
                    <a:pt x="15" y="4"/>
                  </a:cubicBezTo>
                  <a:cubicBezTo>
                    <a:pt x="15" y="4"/>
                    <a:pt x="15" y="5"/>
                    <a:pt x="15" y="5"/>
                  </a:cubicBezTo>
                  <a:lnTo>
                    <a:pt x="17" y="9"/>
                  </a:lnTo>
                  <a:close/>
                  <a:moveTo>
                    <a:pt x="31" y="6"/>
                  </a:moveTo>
                  <a:cubicBezTo>
                    <a:pt x="31" y="6"/>
                    <a:pt x="32" y="6"/>
                    <a:pt x="32" y="5"/>
                  </a:cubicBezTo>
                  <a:cubicBezTo>
                    <a:pt x="32" y="1"/>
                    <a:pt x="32" y="1"/>
                    <a:pt x="32" y="1"/>
                  </a:cubicBezTo>
                  <a:cubicBezTo>
                    <a:pt x="32" y="0"/>
                    <a:pt x="31" y="0"/>
                    <a:pt x="31" y="0"/>
                  </a:cubicBezTo>
                  <a:cubicBezTo>
                    <a:pt x="30" y="0"/>
                    <a:pt x="30" y="0"/>
                    <a:pt x="30" y="1"/>
                  </a:cubicBezTo>
                  <a:cubicBezTo>
                    <a:pt x="30" y="5"/>
                    <a:pt x="30" y="5"/>
                    <a:pt x="30" y="5"/>
                  </a:cubicBezTo>
                  <a:cubicBezTo>
                    <a:pt x="30" y="6"/>
                    <a:pt x="30" y="6"/>
                    <a:pt x="31" y="6"/>
                  </a:cubicBezTo>
                  <a:close/>
                  <a:moveTo>
                    <a:pt x="53" y="30"/>
                  </a:moveTo>
                  <a:cubicBezTo>
                    <a:pt x="32" y="53"/>
                    <a:pt x="32" y="53"/>
                    <a:pt x="32" y="53"/>
                  </a:cubicBezTo>
                  <a:cubicBezTo>
                    <a:pt x="32" y="53"/>
                    <a:pt x="31" y="53"/>
                    <a:pt x="31" y="53"/>
                  </a:cubicBezTo>
                  <a:cubicBezTo>
                    <a:pt x="30" y="53"/>
                    <a:pt x="30" y="53"/>
                    <a:pt x="29" y="53"/>
                  </a:cubicBezTo>
                  <a:cubicBezTo>
                    <a:pt x="9" y="30"/>
                    <a:pt x="9" y="30"/>
                    <a:pt x="9" y="30"/>
                  </a:cubicBezTo>
                  <a:cubicBezTo>
                    <a:pt x="8" y="29"/>
                    <a:pt x="8" y="28"/>
                    <a:pt x="9" y="27"/>
                  </a:cubicBezTo>
                  <a:cubicBezTo>
                    <a:pt x="14" y="19"/>
                    <a:pt x="14" y="19"/>
                    <a:pt x="14" y="19"/>
                  </a:cubicBezTo>
                  <a:cubicBezTo>
                    <a:pt x="14" y="19"/>
                    <a:pt x="15" y="18"/>
                    <a:pt x="15" y="18"/>
                  </a:cubicBezTo>
                  <a:cubicBezTo>
                    <a:pt x="46" y="18"/>
                    <a:pt x="46" y="18"/>
                    <a:pt x="46" y="18"/>
                  </a:cubicBezTo>
                  <a:cubicBezTo>
                    <a:pt x="47" y="18"/>
                    <a:pt x="48" y="19"/>
                    <a:pt x="48" y="19"/>
                  </a:cubicBezTo>
                  <a:cubicBezTo>
                    <a:pt x="53" y="27"/>
                    <a:pt x="53" y="27"/>
                    <a:pt x="53" y="27"/>
                  </a:cubicBezTo>
                  <a:cubicBezTo>
                    <a:pt x="54" y="28"/>
                    <a:pt x="54" y="29"/>
                    <a:pt x="53" y="30"/>
                  </a:cubicBezTo>
                  <a:close/>
                  <a:moveTo>
                    <a:pt x="46" y="22"/>
                  </a:moveTo>
                  <a:cubicBezTo>
                    <a:pt x="41" y="27"/>
                    <a:pt x="41" y="27"/>
                    <a:pt x="41" y="27"/>
                  </a:cubicBezTo>
                  <a:cubicBezTo>
                    <a:pt x="50" y="27"/>
                    <a:pt x="50" y="27"/>
                    <a:pt x="50" y="27"/>
                  </a:cubicBezTo>
                  <a:lnTo>
                    <a:pt x="46" y="22"/>
                  </a:lnTo>
                  <a:close/>
                  <a:moveTo>
                    <a:pt x="44" y="21"/>
                  </a:moveTo>
                  <a:cubicBezTo>
                    <a:pt x="33" y="21"/>
                    <a:pt x="33" y="21"/>
                    <a:pt x="33" y="21"/>
                  </a:cubicBezTo>
                  <a:cubicBezTo>
                    <a:pt x="39" y="27"/>
                    <a:pt x="39" y="27"/>
                    <a:pt x="39" y="27"/>
                  </a:cubicBezTo>
                  <a:lnTo>
                    <a:pt x="44" y="21"/>
                  </a:lnTo>
                  <a:close/>
                  <a:moveTo>
                    <a:pt x="25" y="29"/>
                  </a:moveTo>
                  <a:cubicBezTo>
                    <a:pt x="31" y="48"/>
                    <a:pt x="31" y="48"/>
                    <a:pt x="31" y="48"/>
                  </a:cubicBezTo>
                  <a:cubicBezTo>
                    <a:pt x="37" y="29"/>
                    <a:pt x="37" y="29"/>
                    <a:pt x="37" y="29"/>
                  </a:cubicBezTo>
                  <a:lnTo>
                    <a:pt x="25" y="29"/>
                  </a:lnTo>
                  <a:close/>
                  <a:moveTo>
                    <a:pt x="36" y="27"/>
                  </a:moveTo>
                  <a:cubicBezTo>
                    <a:pt x="31" y="22"/>
                    <a:pt x="31" y="22"/>
                    <a:pt x="31" y="22"/>
                  </a:cubicBezTo>
                  <a:cubicBezTo>
                    <a:pt x="26" y="27"/>
                    <a:pt x="26" y="27"/>
                    <a:pt x="26" y="27"/>
                  </a:cubicBezTo>
                  <a:lnTo>
                    <a:pt x="36" y="27"/>
                  </a:lnTo>
                  <a:close/>
                  <a:moveTo>
                    <a:pt x="28" y="21"/>
                  </a:moveTo>
                  <a:cubicBezTo>
                    <a:pt x="18" y="21"/>
                    <a:pt x="18" y="21"/>
                    <a:pt x="18" y="21"/>
                  </a:cubicBezTo>
                  <a:cubicBezTo>
                    <a:pt x="23" y="27"/>
                    <a:pt x="23" y="27"/>
                    <a:pt x="23" y="27"/>
                  </a:cubicBezTo>
                  <a:lnTo>
                    <a:pt x="28" y="21"/>
                  </a:lnTo>
                  <a:close/>
                  <a:moveTo>
                    <a:pt x="12" y="27"/>
                  </a:moveTo>
                  <a:cubicBezTo>
                    <a:pt x="21" y="27"/>
                    <a:pt x="21" y="27"/>
                    <a:pt x="21" y="27"/>
                  </a:cubicBezTo>
                  <a:cubicBezTo>
                    <a:pt x="16" y="22"/>
                    <a:pt x="16" y="22"/>
                    <a:pt x="16" y="22"/>
                  </a:cubicBezTo>
                  <a:lnTo>
                    <a:pt x="12" y="27"/>
                  </a:lnTo>
                  <a:close/>
                  <a:moveTo>
                    <a:pt x="28" y="47"/>
                  </a:moveTo>
                  <a:cubicBezTo>
                    <a:pt x="22" y="29"/>
                    <a:pt x="22" y="29"/>
                    <a:pt x="22" y="29"/>
                  </a:cubicBezTo>
                  <a:cubicBezTo>
                    <a:pt x="12" y="29"/>
                    <a:pt x="12" y="29"/>
                    <a:pt x="12" y="29"/>
                  </a:cubicBezTo>
                  <a:lnTo>
                    <a:pt x="28" y="47"/>
                  </a:lnTo>
                  <a:close/>
                  <a:moveTo>
                    <a:pt x="33" y="47"/>
                  </a:moveTo>
                  <a:cubicBezTo>
                    <a:pt x="49" y="29"/>
                    <a:pt x="49" y="29"/>
                    <a:pt x="49" y="29"/>
                  </a:cubicBezTo>
                  <a:cubicBezTo>
                    <a:pt x="39" y="29"/>
                    <a:pt x="39" y="29"/>
                    <a:pt x="39" y="29"/>
                  </a:cubicBezTo>
                  <a:lnTo>
                    <a:pt x="33" y="47"/>
                  </a:lnTo>
                  <a:close/>
                </a:path>
              </a:pathLst>
            </a:custGeom>
            <a:solidFill>
              <a:schemeClr val="accent3"/>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40" name="Freeform 16"/>
            <p:cNvSpPr>
              <a:spLocks noEditPoints="1"/>
            </p:cNvSpPr>
            <p:nvPr/>
          </p:nvSpPr>
          <p:spPr bwMode="auto">
            <a:xfrm>
              <a:off x="5908559" y="1717795"/>
              <a:ext cx="315706" cy="348087"/>
            </a:xfrm>
            <a:custGeom>
              <a:avLst/>
              <a:gdLst>
                <a:gd name="T0" fmla="*/ 33 w 66"/>
                <a:gd name="T1" fmla="*/ 0 h 73"/>
                <a:gd name="T2" fmla="*/ 26 w 66"/>
                <a:gd name="T3" fmla="*/ 6 h 73"/>
                <a:gd name="T4" fmla="*/ 39 w 66"/>
                <a:gd name="T5" fmla="*/ 7 h 73"/>
                <a:gd name="T6" fmla="*/ 28 w 66"/>
                <a:gd name="T7" fmla="*/ 5 h 73"/>
                <a:gd name="T8" fmla="*/ 33 w 66"/>
                <a:gd name="T9" fmla="*/ 1 h 73"/>
                <a:gd name="T10" fmla="*/ 28 w 66"/>
                <a:gd name="T11" fmla="*/ 5 h 73"/>
                <a:gd name="T12" fmla="*/ 50 w 66"/>
                <a:gd name="T13" fmla="*/ 13 h 73"/>
                <a:gd name="T14" fmla="*/ 55 w 66"/>
                <a:gd name="T15" fmla="*/ 15 h 73"/>
                <a:gd name="T16" fmla="*/ 54 w 66"/>
                <a:gd name="T17" fmla="*/ 8 h 73"/>
                <a:gd name="T18" fmla="*/ 45 w 66"/>
                <a:gd name="T19" fmla="*/ 8 h 73"/>
                <a:gd name="T20" fmla="*/ 49 w 66"/>
                <a:gd name="T21" fmla="*/ 11 h 73"/>
                <a:gd name="T22" fmla="*/ 33 w 66"/>
                <a:gd name="T23" fmla="*/ 7 h 73"/>
                <a:gd name="T24" fmla="*/ 17 w 66"/>
                <a:gd name="T25" fmla="*/ 12 h 73"/>
                <a:gd name="T26" fmla="*/ 21 w 66"/>
                <a:gd name="T27" fmla="*/ 8 h 73"/>
                <a:gd name="T28" fmla="*/ 14 w 66"/>
                <a:gd name="T29" fmla="*/ 6 h 73"/>
                <a:gd name="T30" fmla="*/ 10 w 66"/>
                <a:gd name="T31" fmla="*/ 15 h 73"/>
                <a:gd name="T32" fmla="*/ 15 w 66"/>
                <a:gd name="T33" fmla="*/ 12 h 73"/>
                <a:gd name="T34" fmla="*/ 15 w 66"/>
                <a:gd name="T35" fmla="*/ 13 h 73"/>
                <a:gd name="T36" fmla="*/ 0 w 66"/>
                <a:gd name="T37" fmla="*/ 35 h 73"/>
                <a:gd name="T38" fmla="*/ 4 w 66"/>
                <a:gd name="T39" fmla="*/ 43 h 73"/>
                <a:gd name="T40" fmla="*/ 14 w 66"/>
                <a:gd name="T41" fmla="*/ 60 h 73"/>
                <a:gd name="T42" fmla="*/ 11 w 66"/>
                <a:gd name="T43" fmla="*/ 68 h 73"/>
                <a:gd name="T44" fmla="*/ 12 w 66"/>
                <a:gd name="T45" fmla="*/ 73 h 73"/>
                <a:gd name="T46" fmla="*/ 15 w 66"/>
                <a:gd name="T47" fmla="*/ 70 h 73"/>
                <a:gd name="T48" fmla="*/ 20 w 66"/>
                <a:gd name="T49" fmla="*/ 63 h 73"/>
                <a:gd name="T50" fmla="*/ 46 w 66"/>
                <a:gd name="T51" fmla="*/ 63 h 73"/>
                <a:gd name="T52" fmla="*/ 52 w 66"/>
                <a:gd name="T53" fmla="*/ 70 h 73"/>
                <a:gd name="T54" fmla="*/ 57 w 66"/>
                <a:gd name="T55" fmla="*/ 71 h 73"/>
                <a:gd name="T56" fmla="*/ 56 w 66"/>
                <a:gd name="T57" fmla="*/ 67 h 73"/>
                <a:gd name="T58" fmla="*/ 62 w 66"/>
                <a:gd name="T59" fmla="*/ 43 h 73"/>
                <a:gd name="T60" fmla="*/ 66 w 66"/>
                <a:gd name="T61" fmla="*/ 35 h 73"/>
                <a:gd name="T62" fmla="*/ 2 w 66"/>
                <a:gd name="T63" fmla="*/ 38 h 73"/>
                <a:gd name="T64" fmla="*/ 3 w 66"/>
                <a:gd name="T65" fmla="*/ 32 h 73"/>
                <a:gd name="T66" fmla="*/ 3 w 66"/>
                <a:gd name="T67" fmla="*/ 41 h 73"/>
                <a:gd name="T68" fmla="*/ 47 w 66"/>
                <a:gd name="T69" fmla="*/ 8 h 73"/>
                <a:gd name="T70" fmla="*/ 53 w 66"/>
                <a:gd name="T71" fmla="*/ 10 h 73"/>
                <a:gd name="T72" fmla="*/ 47 w 66"/>
                <a:gd name="T73" fmla="*/ 8 h 73"/>
                <a:gd name="T74" fmla="*/ 12 w 66"/>
                <a:gd name="T75" fmla="*/ 10 h 73"/>
                <a:gd name="T76" fmla="*/ 17 w 66"/>
                <a:gd name="T77" fmla="*/ 7 h 73"/>
                <a:gd name="T78" fmla="*/ 11 w 66"/>
                <a:gd name="T79" fmla="*/ 13 h 73"/>
                <a:gd name="T80" fmla="*/ 12 w 66"/>
                <a:gd name="T81" fmla="*/ 66 h 73"/>
                <a:gd name="T82" fmla="*/ 17 w 66"/>
                <a:gd name="T83" fmla="*/ 64 h 73"/>
                <a:gd name="T84" fmla="*/ 53 w 66"/>
                <a:gd name="T85" fmla="*/ 66 h 73"/>
                <a:gd name="T86" fmla="*/ 48 w 66"/>
                <a:gd name="T87" fmla="*/ 64 h 73"/>
                <a:gd name="T88" fmla="*/ 53 w 66"/>
                <a:gd name="T89" fmla="*/ 66 h 73"/>
                <a:gd name="T90" fmla="*/ 6 w 66"/>
                <a:gd name="T91" fmla="*/ 37 h 73"/>
                <a:gd name="T92" fmla="*/ 60 w 66"/>
                <a:gd name="T93" fmla="*/ 37 h 73"/>
                <a:gd name="T94" fmla="*/ 64 w 66"/>
                <a:gd name="T95" fmla="*/ 38 h 73"/>
                <a:gd name="T96" fmla="*/ 62 w 66"/>
                <a:gd name="T97" fmla="*/ 37 h 73"/>
                <a:gd name="T98" fmla="*/ 64 w 66"/>
                <a:gd name="T99" fmla="*/ 35 h 73"/>
                <a:gd name="T100" fmla="*/ 33 w 66"/>
                <a:gd name="T101" fmla="*/ 12 h 73"/>
                <a:gd name="T102" fmla="*/ 33 w 66"/>
                <a:gd name="T103" fmla="*/ 61 h 73"/>
                <a:gd name="T104" fmla="*/ 33 w 66"/>
                <a:gd name="T105" fmla="*/ 12 h 73"/>
                <a:gd name="T106" fmla="*/ 10 w 66"/>
                <a:gd name="T107" fmla="*/ 37 h 73"/>
                <a:gd name="T108" fmla="*/ 56 w 66"/>
                <a:gd name="T109" fmla="*/ 37 h 73"/>
                <a:gd name="T110" fmla="*/ 36 w 66"/>
                <a:gd name="T111" fmla="*/ 35 h 73"/>
                <a:gd name="T112" fmla="*/ 49 w 66"/>
                <a:gd name="T113" fmla="*/ 38 h 73"/>
                <a:gd name="T114" fmla="*/ 32 w 66"/>
                <a:gd name="T115" fmla="*/ 40 h 73"/>
                <a:gd name="T116" fmla="*/ 31 w 66"/>
                <a:gd name="T117" fmla="*/ 32 h 73"/>
                <a:gd name="T118" fmla="*/ 34 w 66"/>
                <a:gd name="T119" fmla="*/ 16 h 73"/>
                <a:gd name="T120" fmla="*/ 36 w 66"/>
                <a:gd name="T121"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 h="73">
                  <a:moveTo>
                    <a:pt x="39" y="6"/>
                  </a:moveTo>
                  <a:cubicBezTo>
                    <a:pt x="39" y="2"/>
                    <a:pt x="37" y="0"/>
                    <a:pt x="33" y="0"/>
                  </a:cubicBezTo>
                  <a:cubicBezTo>
                    <a:pt x="32" y="0"/>
                    <a:pt x="32" y="0"/>
                    <a:pt x="32" y="0"/>
                  </a:cubicBezTo>
                  <a:cubicBezTo>
                    <a:pt x="29" y="0"/>
                    <a:pt x="26" y="2"/>
                    <a:pt x="26" y="6"/>
                  </a:cubicBezTo>
                  <a:cubicBezTo>
                    <a:pt x="26" y="7"/>
                    <a:pt x="26" y="7"/>
                    <a:pt x="26" y="7"/>
                  </a:cubicBezTo>
                  <a:cubicBezTo>
                    <a:pt x="39" y="7"/>
                    <a:pt x="39" y="7"/>
                    <a:pt x="39" y="7"/>
                  </a:cubicBezTo>
                  <a:lnTo>
                    <a:pt x="39" y="6"/>
                  </a:lnTo>
                  <a:close/>
                  <a:moveTo>
                    <a:pt x="28" y="5"/>
                  </a:moveTo>
                  <a:cubicBezTo>
                    <a:pt x="28" y="3"/>
                    <a:pt x="30" y="1"/>
                    <a:pt x="32" y="1"/>
                  </a:cubicBezTo>
                  <a:cubicBezTo>
                    <a:pt x="33" y="1"/>
                    <a:pt x="33" y="1"/>
                    <a:pt x="33" y="1"/>
                  </a:cubicBezTo>
                  <a:cubicBezTo>
                    <a:pt x="35" y="1"/>
                    <a:pt x="37" y="3"/>
                    <a:pt x="38" y="5"/>
                  </a:cubicBezTo>
                  <a:lnTo>
                    <a:pt x="28" y="5"/>
                  </a:lnTo>
                  <a:close/>
                  <a:moveTo>
                    <a:pt x="62" y="30"/>
                  </a:moveTo>
                  <a:cubicBezTo>
                    <a:pt x="60" y="23"/>
                    <a:pt x="56" y="17"/>
                    <a:pt x="50" y="13"/>
                  </a:cubicBezTo>
                  <a:cubicBezTo>
                    <a:pt x="50" y="12"/>
                    <a:pt x="50" y="12"/>
                    <a:pt x="50" y="12"/>
                  </a:cubicBezTo>
                  <a:cubicBezTo>
                    <a:pt x="55" y="15"/>
                    <a:pt x="55" y="15"/>
                    <a:pt x="55" y="15"/>
                  </a:cubicBezTo>
                  <a:cubicBezTo>
                    <a:pt x="55" y="15"/>
                    <a:pt x="55" y="15"/>
                    <a:pt x="55" y="15"/>
                  </a:cubicBezTo>
                  <a:cubicBezTo>
                    <a:pt x="57" y="13"/>
                    <a:pt x="56" y="10"/>
                    <a:pt x="54" y="8"/>
                  </a:cubicBezTo>
                  <a:cubicBezTo>
                    <a:pt x="51" y="6"/>
                    <a:pt x="51" y="6"/>
                    <a:pt x="51" y="6"/>
                  </a:cubicBezTo>
                  <a:cubicBezTo>
                    <a:pt x="49" y="5"/>
                    <a:pt x="46" y="6"/>
                    <a:pt x="45" y="8"/>
                  </a:cubicBezTo>
                  <a:cubicBezTo>
                    <a:pt x="44" y="8"/>
                    <a:pt x="44" y="8"/>
                    <a:pt x="44" y="8"/>
                  </a:cubicBezTo>
                  <a:cubicBezTo>
                    <a:pt x="49" y="11"/>
                    <a:pt x="49" y="11"/>
                    <a:pt x="49" y="11"/>
                  </a:cubicBezTo>
                  <a:cubicBezTo>
                    <a:pt x="49" y="12"/>
                    <a:pt x="49" y="12"/>
                    <a:pt x="49" y="12"/>
                  </a:cubicBezTo>
                  <a:cubicBezTo>
                    <a:pt x="44" y="9"/>
                    <a:pt x="39" y="7"/>
                    <a:pt x="33" y="7"/>
                  </a:cubicBezTo>
                  <a:cubicBezTo>
                    <a:pt x="27" y="7"/>
                    <a:pt x="21" y="9"/>
                    <a:pt x="17" y="12"/>
                  </a:cubicBezTo>
                  <a:cubicBezTo>
                    <a:pt x="17" y="12"/>
                    <a:pt x="17" y="12"/>
                    <a:pt x="17" y="12"/>
                  </a:cubicBezTo>
                  <a:cubicBezTo>
                    <a:pt x="17" y="11"/>
                    <a:pt x="17" y="11"/>
                    <a:pt x="17" y="11"/>
                  </a:cubicBezTo>
                  <a:cubicBezTo>
                    <a:pt x="21" y="8"/>
                    <a:pt x="21" y="8"/>
                    <a:pt x="21" y="8"/>
                  </a:cubicBezTo>
                  <a:cubicBezTo>
                    <a:pt x="21" y="8"/>
                    <a:pt x="21" y="8"/>
                    <a:pt x="21" y="8"/>
                  </a:cubicBezTo>
                  <a:cubicBezTo>
                    <a:pt x="20" y="6"/>
                    <a:pt x="17" y="5"/>
                    <a:pt x="14" y="6"/>
                  </a:cubicBezTo>
                  <a:cubicBezTo>
                    <a:pt x="11" y="8"/>
                    <a:pt x="11" y="8"/>
                    <a:pt x="11" y="8"/>
                  </a:cubicBezTo>
                  <a:cubicBezTo>
                    <a:pt x="9" y="10"/>
                    <a:pt x="9" y="13"/>
                    <a:pt x="10" y="15"/>
                  </a:cubicBezTo>
                  <a:cubicBezTo>
                    <a:pt x="11" y="15"/>
                    <a:pt x="11" y="15"/>
                    <a:pt x="11" y="15"/>
                  </a:cubicBezTo>
                  <a:cubicBezTo>
                    <a:pt x="15" y="12"/>
                    <a:pt x="15" y="12"/>
                    <a:pt x="15" y="12"/>
                  </a:cubicBezTo>
                  <a:cubicBezTo>
                    <a:pt x="15" y="13"/>
                    <a:pt x="15" y="13"/>
                    <a:pt x="15" y="13"/>
                  </a:cubicBezTo>
                  <a:cubicBezTo>
                    <a:pt x="15" y="13"/>
                    <a:pt x="15" y="13"/>
                    <a:pt x="15" y="13"/>
                  </a:cubicBezTo>
                  <a:cubicBezTo>
                    <a:pt x="10" y="17"/>
                    <a:pt x="5" y="23"/>
                    <a:pt x="4" y="30"/>
                  </a:cubicBezTo>
                  <a:cubicBezTo>
                    <a:pt x="2" y="31"/>
                    <a:pt x="0" y="33"/>
                    <a:pt x="0" y="35"/>
                  </a:cubicBezTo>
                  <a:cubicBezTo>
                    <a:pt x="0" y="38"/>
                    <a:pt x="0" y="38"/>
                    <a:pt x="0" y="38"/>
                  </a:cubicBezTo>
                  <a:cubicBezTo>
                    <a:pt x="0" y="41"/>
                    <a:pt x="2" y="43"/>
                    <a:pt x="4" y="43"/>
                  </a:cubicBezTo>
                  <a:cubicBezTo>
                    <a:pt x="5" y="50"/>
                    <a:pt x="9" y="56"/>
                    <a:pt x="14" y="60"/>
                  </a:cubicBezTo>
                  <a:cubicBezTo>
                    <a:pt x="14" y="60"/>
                    <a:pt x="14" y="60"/>
                    <a:pt x="14" y="60"/>
                  </a:cubicBezTo>
                  <a:cubicBezTo>
                    <a:pt x="10" y="67"/>
                    <a:pt x="10" y="67"/>
                    <a:pt x="10" y="67"/>
                  </a:cubicBezTo>
                  <a:cubicBezTo>
                    <a:pt x="11" y="68"/>
                    <a:pt x="11" y="68"/>
                    <a:pt x="11" y="68"/>
                  </a:cubicBezTo>
                  <a:cubicBezTo>
                    <a:pt x="9" y="71"/>
                    <a:pt x="9" y="71"/>
                    <a:pt x="9" y="71"/>
                  </a:cubicBezTo>
                  <a:cubicBezTo>
                    <a:pt x="12" y="73"/>
                    <a:pt x="12" y="73"/>
                    <a:pt x="12" y="73"/>
                  </a:cubicBezTo>
                  <a:cubicBezTo>
                    <a:pt x="14" y="70"/>
                    <a:pt x="14" y="70"/>
                    <a:pt x="14" y="70"/>
                  </a:cubicBezTo>
                  <a:cubicBezTo>
                    <a:pt x="15" y="70"/>
                    <a:pt x="15" y="70"/>
                    <a:pt x="15" y="70"/>
                  </a:cubicBezTo>
                  <a:cubicBezTo>
                    <a:pt x="20" y="63"/>
                    <a:pt x="20" y="63"/>
                    <a:pt x="20" y="63"/>
                  </a:cubicBezTo>
                  <a:cubicBezTo>
                    <a:pt x="20" y="63"/>
                    <a:pt x="20" y="63"/>
                    <a:pt x="20" y="63"/>
                  </a:cubicBezTo>
                  <a:cubicBezTo>
                    <a:pt x="24" y="65"/>
                    <a:pt x="28" y="66"/>
                    <a:pt x="33" y="66"/>
                  </a:cubicBezTo>
                  <a:cubicBezTo>
                    <a:pt x="37" y="66"/>
                    <a:pt x="42" y="65"/>
                    <a:pt x="46" y="63"/>
                  </a:cubicBezTo>
                  <a:cubicBezTo>
                    <a:pt x="50" y="70"/>
                    <a:pt x="50" y="70"/>
                    <a:pt x="50" y="70"/>
                  </a:cubicBezTo>
                  <a:cubicBezTo>
                    <a:pt x="52" y="70"/>
                    <a:pt x="52" y="70"/>
                    <a:pt x="52" y="70"/>
                  </a:cubicBezTo>
                  <a:cubicBezTo>
                    <a:pt x="54" y="73"/>
                    <a:pt x="54" y="73"/>
                    <a:pt x="54" y="73"/>
                  </a:cubicBezTo>
                  <a:cubicBezTo>
                    <a:pt x="57" y="71"/>
                    <a:pt x="57" y="71"/>
                    <a:pt x="57" y="71"/>
                  </a:cubicBezTo>
                  <a:cubicBezTo>
                    <a:pt x="55" y="68"/>
                    <a:pt x="55" y="68"/>
                    <a:pt x="55" y="68"/>
                  </a:cubicBezTo>
                  <a:cubicBezTo>
                    <a:pt x="56" y="67"/>
                    <a:pt x="56" y="67"/>
                    <a:pt x="56" y="67"/>
                  </a:cubicBezTo>
                  <a:cubicBezTo>
                    <a:pt x="51" y="60"/>
                    <a:pt x="51" y="60"/>
                    <a:pt x="51" y="60"/>
                  </a:cubicBezTo>
                  <a:cubicBezTo>
                    <a:pt x="57" y="56"/>
                    <a:pt x="60" y="50"/>
                    <a:pt x="62" y="43"/>
                  </a:cubicBezTo>
                  <a:cubicBezTo>
                    <a:pt x="64" y="43"/>
                    <a:pt x="66" y="41"/>
                    <a:pt x="66" y="38"/>
                  </a:cubicBezTo>
                  <a:cubicBezTo>
                    <a:pt x="66" y="35"/>
                    <a:pt x="66" y="35"/>
                    <a:pt x="66" y="35"/>
                  </a:cubicBezTo>
                  <a:cubicBezTo>
                    <a:pt x="66" y="33"/>
                    <a:pt x="64" y="31"/>
                    <a:pt x="62" y="30"/>
                  </a:cubicBezTo>
                  <a:close/>
                  <a:moveTo>
                    <a:pt x="2" y="38"/>
                  </a:moveTo>
                  <a:cubicBezTo>
                    <a:pt x="2" y="35"/>
                    <a:pt x="2" y="35"/>
                    <a:pt x="2" y="35"/>
                  </a:cubicBezTo>
                  <a:cubicBezTo>
                    <a:pt x="2" y="34"/>
                    <a:pt x="2" y="33"/>
                    <a:pt x="3" y="32"/>
                  </a:cubicBezTo>
                  <a:cubicBezTo>
                    <a:pt x="3" y="34"/>
                    <a:pt x="3" y="35"/>
                    <a:pt x="3" y="37"/>
                  </a:cubicBezTo>
                  <a:cubicBezTo>
                    <a:pt x="3" y="38"/>
                    <a:pt x="3" y="40"/>
                    <a:pt x="3" y="41"/>
                  </a:cubicBezTo>
                  <a:cubicBezTo>
                    <a:pt x="2" y="41"/>
                    <a:pt x="2" y="40"/>
                    <a:pt x="2" y="38"/>
                  </a:cubicBezTo>
                  <a:close/>
                  <a:moveTo>
                    <a:pt x="47" y="8"/>
                  </a:moveTo>
                  <a:cubicBezTo>
                    <a:pt x="48" y="7"/>
                    <a:pt x="49" y="7"/>
                    <a:pt x="50" y="8"/>
                  </a:cubicBezTo>
                  <a:cubicBezTo>
                    <a:pt x="53" y="10"/>
                    <a:pt x="53" y="10"/>
                    <a:pt x="53" y="10"/>
                  </a:cubicBezTo>
                  <a:cubicBezTo>
                    <a:pt x="54" y="10"/>
                    <a:pt x="55" y="12"/>
                    <a:pt x="54" y="13"/>
                  </a:cubicBezTo>
                  <a:lnTo>
                    <a:pt x="47" y="8"/>
                  </a:lnTo>
                  <a:close/>
                  <a:moveTo>
                    <a:pt x="11" y="13"/>
                  </a:moveTo>
                  <a:cubicBezTo>
                    <a:pt x="11" y="12"/>
                    <a:pt x="11" y="10"/>
                    <a:pt x="12" y="10"/>
                  </a:cubicBezTo>
                  <a:cubicBezTo>
                    <a:pt x="15" y="8"/>
                    <a:pt x="15" y="8"/>
                    <a:pt x="15" y="8"/>
                  </a:cubicBezTo>
                  <a:cubicBezTo>
                    <a:pt x="16" y="7"/>
                    <a:pt x="16" y="7"/>
                    <a:pt x="17" y="7"/>
                  </a:cubicBezTo>
                  <a:cubicBezTo>
                    <a:pt x="18" y="7"/>
                    <a:pt x="18" y="8"/>
                    <a:pt x="19" y="8"/>
                  </a:cubicBezTo>
                  <a:lnTo>
                    <a:pt x="11" y="13"/>
                  </a:lnTo>
                  <a:close/>
                  <a:moveTo>
                    <a:pt x="15" y="68"/>
                  </a:moveTo>
                  <a:cubicBezTo>
                    <a:pt x="12" y="66"/>
                    <a:pt x="12" y="66"/>
                    <a:pt x="12" y="66"/>
                  </a:cubicBezTo>
                  <a:cubicBezTo>
                    <a:pt x="15" y="62"/>
                    <a:pt x="15" y="62"/>
                    <a:pt x="15" y="62"/>
                  </a:cubicBezTo>
                  <a:cubicBezTo>
                    <a:pt x="17" y="64"/>
                    <a:pt x="17" y="64"/>
                    <a:pt x="17" y="64"/>
                  </a:cubicBezTo>
                  <a:lnTo>
                    <a:pt x="15" y="68"/>
                  </a:lnTo>
                  <a:close/>
                  <a:moveTo>
                    <a:pt x="53" y="66"/>
                  </a:moveTo>
                  <a:cubicBezTo>
                    <a:pt x="51" y="68"/>
                    <a:pt x="51" y="68"/>
                    <a:pt x="51" y="68"/>
                  </a:cubicBezTo>
                  <a:cubicBezTo>
                    <a:pt x="48" y="64"/>
                    <a:pt x="48" y="64"/>
                    <a:pt x="48" y="64"/>
                  </a:cubicBezTo>
                  <a:cubicBezTo>
                    <a:pt x="50" y="62"/>
                    <a:pt x="50" y="62"/>
                    <a:pt x="50" y="62"/>
                  </a:cubicBezTo>
                  <a:lnTo>
                    <a:pt x="53" y="66"/>
                  </a:lnTo>
                  <a:close/>
                  <a:moveTo>
                    <a:pt x="33" y="64"/>
                  </a:moveTo>
                  <a:cubicBezTo>
                    <a:pt x="18" y="64"/>
                    <a:pt x="6" y="52"/>
                    <a:pt x="6" y="37"/>
                  </a:cubicBezTo>
                  <a:cubicBezTo>
                    <a:pt x="6" y="22"/>
                    <a:pt x="18" y="10"/>
                    <a:pt x="33" y="10"/>
                  </a:cubicBezTo>
                  <a:cubicBezTo>
                    <a:pt x="48" y="10"/>
                    <a:pt x="60" y="22"/>
                    <a:pt x="60" y="37"/>
                  </a:cubicBezTo>
                  <a:cubicBezTo>
                    <a:pt x="60" y="52"/>
                    <a:pt x="48" y="64"/>
                    <a:pt x="33" y="64"/>
                  </a:cubicBezTo>
                  <a:close/>
                  <a:moveTo>
                    <a:pt x="64" y="38"/>
                  </a:moveTo>
                  <a:cubicBezTo>
                    <a:pt x="64" y="40"/>
                    <a:pt x="63" y="41"/>
                    <a:pt x="62" y="41"/>
                  </a:cubicBezTo>
                  <a:cubicBezTo>
                    <a:pt x="62" y="40"/>
                    <a:pt x="62" y="38"/>
                    <a:pt x="62" y="37"/>
                  </a:cubicBezTo>
                  <a:cubicBezTo>
                    <a:pt x="62" y="35"/>
                    <a:pt x="62" y="34"/>
                    <a:pt x="62" y="32"/>
                  </a:cubicBezTo>
                  <a:cubicBezTo>
                    <a:pt x="63" y="33"/>
                    <a:pt x="64" y="34"/>
                    <a:pt x="64" y="35"/>
                  </a:cubicBezTo>
                  <a:lnTo>
                    <a:pt x="64" y="38"/>
                  </a:lnTo>
                  <a:close/>
                  <a:moveTo>
                    <a:pt x="33" y="12"/>
                  </a:moveTo>
                  <a:cubicBezTo>
                    <a:pt x="19" y="12"/>
                    <a:pt x="8" y="23"/>
                    <a:pt x="8" y="37"/>
                  </a:cubicBezTo>
                  <a:cubicBezTo>
                    <a:pt x="8" y="50"/>
                    <a:pt x="19" y="61"/>
                    <a:pt x="33" y="61"/>
                  </a:cubicBezTo>
                  <a:cubicBezTo>
                    <a:pt x="46" y="61"/>
                    <a:pt x="57" y="50"/>
                    <a:pt x="57" y="37"/>
                  </a:cubicBezTo>
                  <a:cubicBezTo>
                    <a:pt x="57" y="23"/>
                    <a:pt x="46" y="12"/>
                    <a:pt x="33" y="12"/>
                  </a:cubicBezTo>
                  <a:close/>
                  <a:moveTo>
                    <a:pt x="33" y="60"/>
                  </a:moveTo>
                  <a:cubicBezTo>
                    <a:pt x="20" y="60"/>
                    <a:pt x="10" y="49"/>
                    <a:pt x="10" y="37"/>
                  </a:cubicBezTo>
                  <a:cubicBezTo>
                    <a:pt x="10" y="24"/>
                    <a:pt x="20" y="14"/>
                    <a:pt x="33" y="14"/>
                  </a:cubicBezTo>
                  <a:cubicBezTo>
                    <a:pt x="45" y="14"/>
                    <a:pt x="56" y="24"/>
                    <a:pt x="56" y="37"/>
                  </a:cubicBezTo>
                  <a:cubicBezTo>
                    <a:pt x="56" y="49"/>
                    <a:pt x="45" y="60"/>
                    <a:pt x="33" y="60"/>
                  </a:cubicBezTo>
                  <a:close/>
                  <a:moveTo>
                    <a:pt x="36" y="35"/>
                  </a:moveTo>
                  <a:cubicBezTo>
                    <a:pt x="49" y="35"/>
                    <a:pt x="49" y="35"/>
                    <a:pt x="49" y="35"/>
                  </a:cubicBezTo>
                  <a:cubicBezTo>
                    <a:pt x="49" y="38"/>
                    <a:pt x="49" y="38"/>
                    <a:pt x="49" y="38"/>
                  </a:cubicBezTo>
                  <a:cubicBezTo>
                    <a:pt x="36" y="38"/>
                    <a:pt x="36" y="38"/>
                    <a:pt x="36" y="38"/>
                  </a:cubicBezTo>
                  <a:cubicBezTo>
                    <a:pt x="35" y="40"/>
                    <a:pt x="34" y="40"/>
                    <a:pt x="32" y="40"/>
                  </a:cubicBezTo>
                  <a:cubicBezTo>
                    <a:pt x="30" y="40"/>
                    <a:pt x="28" y="39"/>
                    <a:pt x="28" y="36"/>
                  </a:cubicBezTo>
                  <a:cubicBezTo>
                    <a:pt x="28" y="34"/>
                    <a:pt x="29" y="33"/>
                    <a:pt x="31" y="32"/>
                  </a:cubicBezTo>
                  <a:cubicBezTo>
                    <a:pt x="31" y="16"/>
                    <a:pt x="31" y="16"/>
                    <a:pt x="31" y="16"/>
                  </a:cubicBezTo>
                  <a:cubicBezTo>
                    <a:pt x="34" y="16"/>
                    <a:pt x="34" y="16"/>
                    <a:pt x="34" y="16"/>
                  </a:cubicBezTo>
                  <a:cubicBezTo>
                    <a:pt x="34" y="32"/>
                    <a:pt x="34" y="32"/>
                    <a:pt x="34" y="32"/>
                  </a:cubicBezTo>
                  <a:cubicBezTo>
                    <a:pt x="35" y="33"/>
                    <a:pt x="36" y="34"/>
                    <a:pt x="36" y="35"/>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41" name="Freeform 62"/>
            <p:cNvSpPr>
              <a:spLocks noEditPoints="1"/>
            </p:cNvSpPr>
            <p:nvPr/>
          </p:nvSpPr>
          <p:spPr bwMode="auto">
            <a:xfrm>
              <a:off x="5775182" y="3543823"/>
              <a:ext cx="292609" cy="338210"/>
            </a:xfrm>
            <a:custGeom>
              <a:avLst/>
              <a:gdLst>
                <a:gd name="T0" fmla="*/ 54 w 62"/>
                <a:gd name="T1" fmla="*/ 0 h 72"/>
                <a:gd name="T2" fmla="*/ 8 w 62"/>
                <a:gd name="T3" fmla="*/ 0 h 72"/>
                <a:gd name="T4" fmla="*/ 0 w 62"/>
                <a:gd name="T5" fmla="*/ 8 h 72"/>
                <a:gd name="T6" fmla="*/ 0 w 62"/>
                <a:gd name="T7" fmla="*/ 64 h 72"/>
                <a:gd name="T8" fmla="*/ 8 w 62"/>
                <a:gd name="T9" fmla="*/ 72 h 72"/>
                <a:gd name="T10" fmla="*/ 54 w 62"/>
                <a:gd name="T11" fmla="*/ 72 h 72"/>
                <a:gd name="T12" fmla="*/ 62 w 62"/>
                <a:gd name="T13" fmla="*/ 64 h 72"/>
                <a:gd name="T14" fmla="*/ 62 w 62"/>
                <a:gd name="T15" fmla="*/ 8 h 72"/>
                <a:gd name="T16" fmla="*/ 54 w 62"/>
                <a:gd name="T17" fmla="*/ 0 h 72"/>
                <a:gd name="T18" fmla="*/ 8 w 62"/>
                <a:gd name="T19" fmla="*/ 3 h 72"/>
                <a:gd name="T20" fmla="*/ 54 w 62"/>
                <a:gd name="T21" fmla="*/ 3 h 72"/>
                <a:gd name="T22" fmla="*/ 59 w 62"/>
                <a:gd name="T23" fmla="*/ 8 h 72"/>
                <a:gd name="T24" fmla="*/ 59 w 62"/>
                <a:gd name="T25" fmla="*/ 64 h 72"/>
                <a:gd name="T26" fmla="*/ 54 w 62"/>
                <a:gd name="T27" fmla="*/ 69 h 72"/>
                <a:gd name="T28" fmla="*/ 8 w 62"/>
                <a:gd name="T29" fmla="*/ 69 h 72"/>
                <a:gd name="T30" fmla="*/ 3 w 62"/>
                <a:gd name="T31" fmla="*/ 64 h 72"/>
                <a:gd name="T32" fmla="*/ 3 w 62"/>
                <a:gd name="T33" fmla="*/ 8 h 72"/>
                <a:gd name="T34" fmla="*/ 8 w 62"/>
                <a:gd name="T35" fmla="*/ 3 h 72"/>
                <a:gd name="T36" fmla="*/ 7 w 62"/>
                <a:gd name="T37" fmla="*/ 62 h 72"/>
                <a:gd name="T38" fmla="*/ 55 w 62"/>
                <a:gd name="T39" fmla="*/ 62 h 72"/>
                <a:gd name="T40" fmla="*/ 56 w 62"/>
                <a:gd name="T41" fmla="*/ 61 h 72"/>
                <a:gd name="T42" fmla="*/ 56 w 62"/>
                <a:gd name="T43" fmla="*/ 7 h 72"/>
                <a:gd name="T44" fmla="*/ 55 w 62"/>
                <a:gd name="T45" fmla="*/ 6 h 72"/>
                <a:gd name="T46" fmla="*/ 7 w 62"/>
                <a:gd name="T47" fmla="*/ 6 h 72"/>
                <a:gd name="T48" fmla="*/ 6 w 62"/>
                <a:gd name="T49" fmla="*/ 7 h 72"/>
                <a:gd name="T50" fmla="*/ 6 w 62"/>
                <a:gd name="T51" fmla="*/ 61 h 72"/>
                <a:gd name="T52" fmla="*/ 7 w 62"/>
                <a:gd name="T53" fmla="*/ 62 h 72"/>
                <a:gd name="T54" fmla="*/ 8 w 62"/>
                <a:gd name="T55" fmla="*/ 8 h 72"/>
                <a:gd name="T56" fmla="*/ 54 w 62"/>
                <a:gd name="T57" fmla="*/ 8 h 72"/>
                <a:gd name="T58" fmla="*/ 54 w 62"/>
                <a:gd name="T59" fmla="*/ 60 h 72"/>
                <a:gd name="T60" fmla="*/ 8 w 62"/>
                <a:gd name="T61" fmla="*/ 60 h 72"/>
                <a:gd name="T62" fmla="*/ 8 w 62"/>
                <a:gd name="T63" fmla="*/ 8 h 72"/>
                <a:gd name="T64" fmla="*/ 33 w 62"/>
                <a:gd name="T65" fmla="*/ 66 h 72"/>
                <a:gd name="T66" fmla="*/ 31 w 62"/>
                <a:gd name="T67" fmla="*/ 68 h 72"/>
                <a:gd name="T68" fmla="*/ 29 w 62"/>
                <a:gd name="T69" fmla="*/ 66 h 72"/>
                <a:gd name="T70" fmla="*/ 31 w 62"/>
                <a:gd name="T71" fmla="*/ 64 h 72"/>
                <a:gd name="T72" fmla="*/ 33 w 62"/>
                <a:gd name="T73"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72">
                  <a:moveTo>
                    <a:pt x="54" y="0"/>
                  </a:moveTo>
                  <a:cubicBezTo>
                    <a:pt x="8" y="0"/>
                    <a:pt x="8" y="0"/>
                    <a:pt x="8" y="0"/>
                  </a:cubicBezTo>
                  <a:cubicBezTo>
                    <a:pt x="4" y="0"/>
                    <a:pt x="0" y="3"/>
                    <a:pt x="0" y="8"/>
                  </a:cubicBezTo>
                  <a:cubicBezTo>
                    <a:pt x="0" y="64"/>
                    <a:pt x="0" y="64"/>
                    <a:pt x="0" y="64"/>
                  </a:cubicBezTo>
                  <a:cubicBezTo>
                    <a:pt x="0" y="68"/>
                    <a:pt x="4" y="72"/>
                    <a:pt x="8" y="72"/>
                  </a:cubicBezTo>
                  <a:cubicBezTo>
                    <a:pt x="54" y="72"/>
                    <a:pt x="54" y="72"/>
                    <a:pt x="54" y="72"/>
                  </a:cubicBezTo>
                  <a:cubicBezTo>
                    <a:pt x="58" y="72"/>
                    <a:pt x="62" y="68"/>
                    <a:pt x="62" y="64"/>
                  </a:cubicBezTo>
                  <a:cubicBezTo>
                    <a:pt x="62" y="8"/>
                    <a:pt x="62" y="8"/>
                    <a:pt x="62" y="8"/>
                  </a:cubicBezTo>
                  <a:cubicBezTo>
                    <a:pt x="62" y="3"/>
                    <a:pt x="58" y="0"/>
                    <a:pt x="54" y="0"/>
                  </a:cubicBezTo>
                  <a:close/>
                  <a:moveTo>
                    <a:pt x="8" y="3"/>
                  </a:moveTo>
                  <a:cubicBezTo>
                    <a:pt x="54" y="3"/>
                    <a:pt x="54" y="3"/>
                    <a:pt x="54" y="3"/>
                  </a:cubicBezTo>
                  <a:cubicBezTo>
                    <a:pt x="56" y="3"/>
                    <a:pt x="59" y="5"/>
                    <a:pt x="59" y="8"/>
                  </a:cubicBezTo>
                  <a:cubicBezTo>
                    <a:pt x="59" y="64"/>
                    <a:pt x="59" y="64"/>
                    <a:pt x="59" y="64"/>
                  </a:cubicBezTo>
                  <a:cubicBezTo>
                    <a:pt x="59" y="67"/>
                    <a:pt x="56" y="69"/>
                    <a:pt x="54" y="69"/>
                  </a:cubicBezTo>
                  <a:cubicBezTo>
                    <a:pt x="8" y="69"/>
                    <a:pt x="8" y="69"/>
                    <a:pt x="8" y="69"/>
                  </a:cubicBezTo>
                  <a:cubicBezTo>
                    <a:pt x="5" y="69"/>
                    <a:pt x="3" y="67"/>
                    <a:pt x="3" y="64"/>
                  </a:cubicBezTo>
                  <a:cubicBezTo>
                    <a:pt x="3" y="8"/>
                    <a:pt x="3" y="8"/>
                    <a:pt x="3" y="8"/>
                  </a:cubicBezTo>
                  <a:cubicBezTo>
                    <a:pt x="3" y="5"/>
                    <a:pt x="5" y="3"/>
                    <a:pt x="8" y="3"/>
                  </a:cubicBezTo>
                  <a:close/>
                  <a:moveTo>
                    <a:pt x="7" y="62"/>
                  </a:moveTo>
                  <a:cubicBezTo>
                    <a:pt x="55" y="62"/>
                    <a:pt x="55" y="62"/>
                    <a:pt x="55" y="62"/>
                  </a:cubicBezTo>
                  <a:cubicBezTo>
                    <a:pt x="55" y="62"/>
                    <a:pt x="56" y="61"/>
                    <a:pt x="56" y="61"/>
                  </a:cubicBezTo>
                  <a:cubicBezTo>
                    <a:pt x="56" y="7"/>
                    <a:pt x="56" y="7"/>
                    <a:pt x="56" y="7"/>
                  </a:cubicBezTo>
                  <a:cubicBezTo>
                    <a:pt x="56" y="6"/>
                    <a:pt x="55" y="6"/>
                    <a:pt x="55" y="6"/>
                  </a:cubicBezTo>
                  <a:cubicBezTo>
                    <a:pt x="7" y="6"/>
                    <a:pt x="7" y="6"/>
                    <a:pt x="7" y="6"/>
                  </a:cubicBezTo>
                  <a:cubicBezTo>
                    <a:pt x="7" y="6"/>
                    <a:pt x="6" y="6"/>
                    <a:pt x="6" y="7"/>
                  </a:cubicBezTo>
                  <a:cubicBezTo>
                    <a:pt x="6" y="61"/>
                    <a:pt x="6" y="61"/>
                    <a:pt x="6" y="61"/>
                  </a:cubicBezTo>
                  <a:cubicBezTo>
                    <a:pt x="6" y="61"/>
                    <a:pt x="7" y="62"/>
                    <a:pt x="7" y="62"/>
                  </a:cubicBezTo>
                  <a:close/>
                  <a:moveTo>
                    <a:pt x="8" y="8"/>
                  </a:moveTo>
                  <a:cubicBezTo>
                    <a:pt x="54" y="8"/>
                    <a:pt x="54" y="8"/>
                    <a:pt x="54" y="8"/>
                  </a:cubicBezTo>
                  <a:cubicBezTo>
                    <a:pt x="54" y="60"/>
                    <a:pt x="54" y="60"/>
                    <a:pt x="54" y="60"/>
                  </a:cubicBezTo>
                  <a:cubicBezTo>
                    <a:pt x="8" y="60"/>
                    <a:pt x="8" y="60"/>
                    <a:pt x="8" y="60"/>
                  </a:cubicBezTo>
                  <a:lnTo>
                    <a:pt x="8" y="8"/>
                  </a:lnTo>
                  <a:close/>
                  <a:moveTo>
                    <a:pt x="33" y="66"/>
                  </a:moveTo>
                  <a:cubicBezTo>
                    <a:pt x="33" y="67"/>
                    <a:pt x="32" y="68"/>
                    <a:pt x="31" y="68"/>
                  </a:cubicBezTo>
                  <a:cubicBezTo>
                    <a:pt x="30" y="68"/>
                    <a:pt x="29" y="67"/>
                    <a:pt x="29" y="66"/>
                  </a:cubicBezTo>
                  <a:cubicBezTo>
                    <a:pt x="29" y="65"/>
                    <a:pt x="30" y="64"/>
                    <a:pt x="31" y="64"/>
                  </a:cubicBezTo>
                  <a:cubicBezTo>
                    <a:pt x="32" y="64"/>
                    <a:pt x="33" y="65"/>
                    <a:pt x="33" y="66"/>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42" name="Freeform 15"/>
            <p:cNvSpPr>
              <a:spLocks noEditPoints="1"/>
            </p:cNvSpPr>
            <p:nvPr/>
          </p:nvSpPr>
          <p:spPr bwMode="auto">
            <a:xfrm>
              <a:off x="4459828" y="2887534"/>
              <a:ext cx="428644" cy="305865"/>
            </a:xfrm>
            <a:custGeom>
              <a:avLst/>
              <a:gdLst>
                <a:gd name="T0" fmla="*/ 9 w 84"/>
                <a:gd name="T1" fmla="*/ 37 h 60"/>
                <a:gd name="T2" fmla="*/ 74 w 84"/>
                <a:gd name="T3" fmla="*/ 37 h 60"/>
                <a:gd name="T4" fmla="*/ 10 w 84"/>
                <a:gd name="T5" fmla="*/ 5 h 60"/>
                <a:gd name="T6" fmla="*/ 11 w 84"/>
                <a:gd name="T7" fmla="*/ 7 h 60"/>
                <a:gd name="T8" fmla="*/ 32 w 84"/>
                <a:gd name="T9" fmla="*/ 24 h 60"/>
                <a:gd name="T10" fmla="*/ 33 w 84"/>
                <a:gd name="T11" fmla="*/ 25 h 60"/>
                <a:gd name="T12" fmla="*/ 34 w 84"/>
                <a:gd name="T13" fmla="*/ 29 h 60"/>
                <a:gd name="T14" fmla="*/ 37 w 84"/>
                <a:gd name="T15" fmla="*/ 29 h 60"/>
                <a:gd name="T16" fmla="*/ 37 w 84"/>
                <a:gd name="T17" fmla="*/ 31 h 60"/>
                <a:gd name="T18" fmla="*/ 41 w 84"/>
                <a:gd name="T19" fmla="*/ 32 h 60"/>
                <a:gd name="T20" fmla="*/ 43 w 84"/>
                <a:gd name="T21" fmla="*/ 32 h 60"/>
                <a:gd name="T22" fmla="*/ 47 w 84"/>
                <a:gd name="T23" fmla="*/ 30 h 60"/>
                <a:gd name="T24" fmla="*/ 48 w 84"/>
                <a:gd name="T25" fmla="*/ 29 h 60"/>
                <a:gd name="T26" fmla="*/ 51 w 84"/>
                <a:gd name="T27" fmla="*/ 27 h 60"/>
                <a:gd name="T28" fmla="*/ 50 w 84"/>
                <a:gd name="T29" fmla="*/ 25 h 60"/>
                <a:gd name="T30" fmla="*/ 52 w 84"/>
                <a:gd name="T31" fmla="*/ 23 h 60"/>
                <a:gd name="T32" fmla="*/ 51 w 84"/>
                <a:gd name="T33" fmla="*/ 20 h 60"/>
                <a:gd name="T34" fmla="*/ 50 w 84"/>
                <a:gd name="T35" fmla="*/ 18 h 60"/>
                <a:gd name="T36" fmla="*/ 49 w 84"/>
                <a:gd name="T37" fmla="*/ 15 h 60"/>
                <a:gd name="T38" fmla="*/ 47 w 84"/>
                <a:gd name="T39" fmla="*/ 15 h 60"/>
                <a:gd name="T40" fmla="*/ 46 w 84"/>
                <a:gd name="T41" fmla="*/ 13 h 60"/>
                <a:gd name="T42" fmla="*/ 42 w 84"/>
                <a:gd name="T43" fmla="*/ 13 h 60"/>
                <a:gd name="T44" fmla="*/ 40 w 84"/>
                <a:gd name="T45" fmla="*/ 12 h 60"/>
                <a:gd name="T46" fmla="*/ 37 w 84"/>
                <a:gd name="T47" fmla="*/ 14 h 60"/>
                <a:gd name="T48" fmla="*/ 35 w 84"/>
                <a:gd name="T49" fmla="*/ 14 h 60"/>
                <a:gd name="T50" fmla="*/ 33 w 84"/>
                <a:gd name="T51" fmla="*/ 18 h 60"/>
                <a:gd name="T52" fmla="*/ 33 w 84"/>
                <a:gd name="T53" fmla="*/ 20 h 60"/>
                <a:gd name="T54" fmla="*/ 31 w 84"/>
                <a:gd name="T55" fmla="*/ 22 h 60"/>
                <a:gd name="T56" fmla="*/ 33 w 84"/>
                <a:gd name="T57" fmla="*/ 22 h 60"/>
                <a:gd name="T58" fmla="*/ 35 w 84"/>
                <a:gd name="T59" fmla="*/ 17 h 60"/>
                <a:gd name="T60" fmla="*/ 39 w 84"/>
                <a:gd name="T61" fmla="*/ 14 h 60"/>
                <a:gd name="T62" fmla="*/ 45 w 84"/>
                <a:gd name="T63" fmla="*/ 14 h 60"/>
                <a:gd name="T64" fmla="*/ 49 w 84"/>
                <a:gd name="T65" fmla="*/ 17 h 60"/>
                <a:gd name="T66" fmla="*/ 50 w 84"/>
                <a:gd name="T67" fmla="*/ 22 h 60"/>
                <a:gd name="T68" fmla="*/ 49 w 84"/>
                <a:gd name="T69" fmla="*/ 26 h 60"/>
                <a:gd name="T70" fmla="*/ 45 w 84"/>
                <a:gd name="T71" fmla="*/ 30 h 60"/>
                <a:gd name="T72" fmla="*/ 39 w 84"/>
                <a:gd name="T73" fmla="*/ 30 h 60"/>
                <a:gd name="T74" fmla="*/ 35 w 84"/>
                <a:gd name="T75" fmla="*/ 27 h 60"/>
                <a:gd name="T76" fmla="*/ 33 w 84"/>
                <a:gd name="T77" fmla="*/ 22 h 60"/>
                <a:gd name="T78" fmla="*/ 42 w 84"/>
                <a:gd name="T79" fmla="*/ 27 h 60"/>
                <a:gd name="T80" fmla="*/ 37 w 84"/>
                <a:gd name="T81" fmla="*/ 22 h 60"/>
                <a:gd name="T82" fmla="*/ 44 w 84"/>
                <a:gd name="T83" fmla="*/ 22 h 60"/>
                <a:gd name="T84" fmla="*/ 42 w 84"/>
                <a:gd name="T85" fmla="*/ 19 h 60"/>
                <a:gd name="T86" fmla="*/ 79 w 84"/>
                <a:gd name="T87" fmla="*/ 6 h 60"/>
                <a:gd name="T88" fmla="*/ 5 w 84"/>
                <a:gd name="T89" fmla="*/ 6 h 60"/>
                <a:gd name="T90" fmla="*/ 0 w 84"/>
                <a:gd name="T91" fmla="*/ 51 h 60"/>
                <a:gd name="T92" fmla="*/ 0 w 84"/>
                <a:gd name="T93" fmla="*/ 55 h 60"/>
                <a:gd name="T94" fmla="*/ 84 w 84"/>
                <a:gd name="T95" fmla="*/ 55 h 60"/>
                <a:gd name="T96" fmla="*/ 76 w 84"/>
                <a:gd name="T97" fmla="*/ 57 h 60"/>
                <a:gd name="T98" fmla="*/ 3 w 84"/>
                <a:gd name="T99" fmla="*/ 53 h 60"/>
                <a:gd name="T100" fmla="*/ 30 w 84"/>
                <a:gd name="T101" fmla="*/ 56 h 60"/>
                <a:gd name="T102" fmla="*/ 54 w 84"/>
                <a:gd name="T103" fmla="*/ 53 h 60"/>
                <a:gd name="T104" fmla="*/ 76 w 84"/>
                <a:gd name="T105" fmla="*/ 57 h 60"/>
                <a:gd name="T106" fmla="*/ 52 w 84"/>
                <a:gd name="T107" fmla="*/ 54 h 60"/>
                <a:gd name="T108" fmla="*/ 53 w 84"/>
                <a:gd name="T109" fmla="*/ 51 h 60"/>
                <a:gd name="T110" fmla="*/ 7 w 84"/>
                <a:gd name="T111" fmla="*/ 43 h 60"/>
                <a:gd name="T112" fmla="*/ 53 w 84"/>
                <a:gd name="T113" fmla="*/ 51 h 60"/>
                <a:gd name="T114" fmla="*/ 8 w 84"/>
                <a:gd name="T115" fmla="*/ 41 h 60"/>
                <a:gd name="T116" fmla="*/ 10 w 84"/>
                <a:gd name="T117" fmla="*/ 3 h 60"/>
                <a:gd name="T118" fmla="*/ 76 w 84"/>
                <a:gd name="T119"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60">
                  <a:moveTo>
                    <a:pt x="10" y="5"/>
                  </a:moveTo>
                  <a:cubicBezTo>
                    <a:pt x="10" y="5"/>
                    <a:pt x="9" y="5"/>
                    <a:pt x="9" y="6"/>
                  </a:cubicBezTo>
                  <a:cubicBezTo>
                    <a:pt x="9" y="37"/>
                    <a:pt x="9" y="37"/>
                    <a:pt x="9" y="37"/>
                  </a:cubicBezTo>
                  <a:cubicBezTo>
                    <a:pt x="9" y="37"/>
                    <a:pt x="10" y="38"/>
                    <a:pt x="10" y="38"/>
                  </a:cubicBezTo>
                  <a:cubicBezTo>
                    <a:pt x="73" y="38"/>
                    <a:pt x="73" y="38"/>
                    <a:pt x="73" y="38"/>
                  </a:cubicBezTo>
                  <a:cubicBezTo>
                    <a:pt x="74" y="38"/>
                    <a:pt x="74" y="37"/>
                    <a:pt x="74" y="37"/>
                  </a:cubicBezTo>
                  <a:cubicBezTo>
                    <a:pt x="74" y="6"/>
                    <a:pt x="74" y="6"/>
                    <a:pt x="74" y="6"/>
                  </a:cubicBezTo>
                  <a:cubicBezTo>
                    <a:pt x="74" y="5"/>
                    <a:pt x="74" y="5"/>
                    <a:pt x="73" y="5"/>
                  </a:cubicBezTo>
                  <a:lnTo>
                    <a:pt x="10" y="5"/>
                  </a:lnTo>
                  <a:close/>
                  <a:moveTo>
                    <a:pt x="72" y="36"/>
                  </a:moveTo>
                  <a:cubicBezTo>
                    <a:pt x="11" y="36"/>
                    <a:pt x="11" y="36"/>
                    <a:pt x="11" y="36"/>
                  </a:cubicBezTo>
                  <a:cubicBezTo>
                    <a:pt x="11" y="7"/>
                    <a:pt x="11" y="7"/>
                    <a:pt x="11" y="7"/>
                  </a:cubicBezTo>
                  <a:cubicBezTo>
                    <a:pt x="72" y="7"/>
                    <a:pt x="72" y="7"/>
                    <a:pt x="72" y="7"/>
                  </a:cubicBezTo>
                  <a:lnTo>
                    <a:pt x="72" y="36"/>
                  </a:lnTo>
                  <a:close/>
                  <a:moveTo>
                    <a:pt x="32" y="24"/>
                  </a:moveTo>
                  <a:cubicBezTo>
                    <a:pt x="32" y="24"/>
                    <a:pt x="33" y="24"/>
                    <a:pt x="33" y="24"/>
                  </a:cubicBezTo>
                  <a:cubicBezTo>
                    <a:pt x="33" y="24"/>
                    <a:pt x="33" y="24"/>
                    <a:pt x="34" y="25"/>
                  </a:cubicBezTo>
                  <a:cubicBezTo>
                    <a:pt x="34" y="25"/>
                    <a:pt x="34" y="25"/>
                    <a:pt x="33" y="25"/>
                  </a:cubicBezTo>
                  <a:cubicBezTo>
                    <a:pt x="33" y="25"/>
                    <a:pt x="33" y="26"/>
                    <a:pt x="33" y="26"/>
                  </a:cubicBezTo>
                  <a:cubicBezTo>
                    <a:pt x="33" y="26"/>
                    <a:pt x="33" y="26"/>
                    <a:pt x="33" y="27"/>
                  </a:cubicBezTo>
                  <a:cubicBezTo>
                    <a:pt x="33" y="28"/>
                    <a:pt x="34" y="28"/>
                    <a:pt x="34" y="29"/>
                  </a:cubicBezTo>
                  <a:cubicBezTo>
                    <a:pt x="35" y="29"/>
                    <a:pt x="35" y="29"/>
                    <a:pt x="35" y="29"/>
                  </a:cubicBezTo>
                  <a:cubicBezTo>
                    <a:pt x="35" y="29"/>
                    <a:pt x="36" y="29"/>
                    <a:pt x="36" y="29"/>
                  </a:cubicBezTo>
                  <a:cubicBezTo>
                    <a:pt x="36" y="29"/>
                    <a:pt x="36" y="28"/>
                    <a:pt x="37" y="29"/>
                  </a:cubicBezTo>
                  <a:cubicBezTo>
                    <a:pt x="37" y="29"/>
                    <a:pt x="37" y="29"/>
                    <a:pt x="37" y="30"/>
                  </a:cubicBezTo>
                  <a:cubicBezTo>
                    <a:pt x="37" y="30"/>
                    <a:pt x="37" y="30"/>
                    <a:pt x="37" y="30"/>
                  </a:cubicBezTo>
                  <a:cubicBezTo>
                    <a:pt x="37" y="31"/>
                    <a:pt x="37" y="31"/>
                    <a:pt x="37" y="31"/>
                  </a:cubicBezTo>
                  <a:cubicBezTo>
                    <a:pt x="38" y="31"/>
                    <a:pt x="39" y="32"/>
                    <a:pt x="40" y="32"/>
                  </a:cubicBezTo>
                  <a:cubicBezTo>
                    <a:pt x="40" y="32"/>
                    <a:pt x="40" y="32"/>
                    <a:pt x="40" y="32"/>
                  </a:cubicBezTo>
                  <a:cubicBezTo>
                    <a:pt x="40" y="32"/>
                    <a:pt x="41" y="32"/>
                    <a:pt x="41" y="32"/>
                  </a:cubicBezTo>
                  <a:cubicBezTo>
                    <a:pt x="41" y="32"/>
                    <a:pt x="41" y="31"/>
                    <a:pt x="41" y="31"/>
                  </a:cubicBezTo>
                  <a:cubicBezTo>
                    <a:pt x="41" y="30"/>
                    <a:pt x="42" y="30"/>
                    <a:pt x="42" y="31"/>
                  </a:cubicBezTo>
                  <a:cubicBezTo>
                    <a:pt x="42" y="31"/>
                    <a:pt x="43" y="32"/>
                    <a:pt x="43" y="32"/>
                  </a:cubicBezTo>
                  <a:cubicBezTo>
                    <a:pt x="43" y="32"/>
                    <a:pt x="43" y="32"/>
                    <a:pt x="44" y="32"/>
                  </a:cubicBezTo>
                  <a:cubicBezTo>
                    <a:pt x="44" y="32"/>
                    <a:pt x="45" y="31"/>
                    <a:pt x="46" y="31"/>
                  </a:cubicBezTo>
                  <a:cubicBezTo>
                    <a:pt x="46" y="31"/>
                    <a:pt x="47" y="31"/>
                    <a:pt x="47" y="30"/>
                  </a:cubicBezTo>
                  <a:cubicBezTo>
                    <a:pt x="47" y="30"/>
                    <a:pt x="47" y="30"/>
                    <a:pt x="47" y="30"/>
                  </a:cubicBezTo>
                  <a:cubicBezTo>
                    <a:pt x="46" y="29"/>
                    <a:pt x="47" y="29"/>
                    <a:pt x="47" y="29"/>
                  </a:cubicBezTo>
                  <a:cubicBezTo>
                    <a:pt x="47" y="28"/>
                    <a:pt x="47" y="29"/>
                    <a:pt x="48" y="29"/>
                  </a:cubicBezTo>
                  <a:cubicBezTo>
                    <a:pt x="48" y="29"/>
                    <a:pt x="48" y="29"/>
                    <a:pt x="48" y="29"/>
                  </a:cubicBezTo>
                  <a:cubicBezTo>
                    <a:pt x="49" y="29"/>
                    <a:pt x="49" y="29"/>
                    <a:pt x="49" y="29"/>
                  </a:cubicBezTo>
                  <a:cubicBezTo>
                    <a:pt x="50" y="28"/>
                    <a:pt x="50" y="28"/>
                    <a:pt x="51" y="27"/>
                  </a:cubicBezTo>
                  <a:cubicBezTo>
                    <a:pt x="51" y="26"/>
                    <a:pt x="51" y="26"/>
                    <a:pt x="51" y="26"/>
                  </a:cubicBezTo>
                  <a:cubicBezTo>
                    <a:pt x="51" y="26"/>
                    <a:pt x="51" y="25"/>
                    <a:pt x="50" y="25"/>
                  </a:cubicBezTo>
                  <a:cubicBezTo>
                    <a:pt x="50" y="25"/>
                    <a:pt x="50" y="25"/>
                    <a:pt x="50" y="25"/>
                  </a:cubicBezTo>
                  <a:cubicBezTo>
                    <a:pt x="50" y="24"/>
                    <a:pt x="50" y="24"/>
                    <a:pt x="51" y="24"/>
                  </a:cubicBezTo>
                  <a:cubicBezTo>
                    <a:pt x="51" y="24"/>
                    <a:pt x="51" y="24"/>
                    <a:pt x="51" y="24"/>
                  </a:cubicBezTo>
                  <a:cubicBezTo>
                    <a:pt x="52" y="24"/>
                    <a:pt x="52" y="24"/>
                    <a:pt x="52" y="23"/>
                  </a:cubicBezTo>
                  <a:cubicBezTo>
                    <a:pt x="52" y="23"/>
                    <a:pt x="52" y="22"/>
                    <a:pt x="52" y="22"/>
                  </a:cubicBezTo>
                  <a:cubicBezTo>
                    <a:pt x="52" y="21"/>
                    <a:pt x="52" y="21"/>
                    <a:pt x="52" y="20"/>
                  </a:cubicBezTo>
                  <a:cubicBezTo>
                    <a:pt x="52" y="20"/>
                    <a:pt x="52" y="20"/>
                    <a:pt x="51" y="20"/>
                  </a:cubicBezTo>
                  <a:cubicBezTo>
                    <a:pt x="51" y="20"/>
                    <a:pt x="51" y="20"/>
                    <a:pt x="51" y="20"/>
                  </a:cubicBezTo>
                  <a:cubicBezTo>
                    <a:pt x="50" y="20"/>
                    <a:pt x="50" y="19"/>
                    <a:pt x="50" y="19"/>
                  </a:cubicBezTo>
                  <a:cubicBezTo>
                    <a:pt x="50" y="19"/>
                    <a:pt x="50" y="19"/>
                    <a:pt x="50" y="18"/>
                  </a:cubicBezTo>
                  <a:cubicBezTo>
                    <a:pt x="51" y="18"/>
                    <a:pt x="51" y="18"/>
                    <a:pt x="51" y="18"/>
                  </a:cubicBezTo>
                  <a:cubicBezTo>
                    <a:pt x="51" y="18"/>
                    <a:pt x="51" y="17"/>
                    <a:pt x="51" y="17"/>
                  </a:cubicBezTo>
                  <a:cubicBezTo>
                    <a:pt x="50" y="16"/>
                    <a:pt x="50" y="15"/>
                    <a:pt x="49" y="15"/>
                  </a:cubicBezTo>
                  <a:cubicBezTo>
                    <a:pt x="49" y="15"/>
                    <a:pt x="49" y="14"/>
                    <a:pt x="48" y="14"/>
                  </a:cubicBezTo>
                  <a:cubicBezTo>
                    <a:pt x="48" y="14"/>
                    <a:pt x="48" y="15"/>
                    <a:pt x="48" y="15"/>
                  </a:cubicBezTo>
                  <a:cubicBezTo>
                    <a:pt x="47" y="15"/>
                    <a:pt x="47" y="15"/>
                    <a:pt x="47" y="15"/>
                  </a:cubicBezTo>
                  <a:cubicBezTo>
                    <a:pt x="47" y="15"/>
                    <a:pt x="46" y="14"/>
                    <a:pt x="47" y="14"/>
                  </a:cubicBezTo>
                  <a:cubicBezTo>
                    <a:pt x="47" y="14"/>
                    <a:pt x="47" y="13"/>
                    <a:pt x="47" y="13"/>
                  </a:cubicBezTo>
                  <a:cubicBezTo>
                    <a:pt x="47" y="13"/>
                    <a:pt x="46" y="13"/>
                    <a:pt x="46" y="13"/>
                  </a:cubicBezTo>
                  <a:cubicBezTo>
                    <a:pt x="45" y="12"/>
                    <a:pt x="44" y="12"/>
                    <a:pt x="44" y="12"/>
                  </a:cubicBezTo>
                  <a:cubicBezTo>
                    <a:pt x="43" y="12"/>
                    <a:pt x="43" y="12"/>
                    <a:pt x="43" y="12"/>
                  </a:cubicBezTo>
                  <a:cubicBezTo>
                    <a:pt x="43" y="12"/>
                    <a:pt x="42" y="12"/>
                    <a:pt x="42" y="13"/>
                  </a:cubicBezTo>
                  <a:cubicBezTo>
                    <a:pt x="42" y="13"/>
                    <a:pt x="41" y="13"/>
                    <a:pt x="41" y="13"/>
                  </a:cubicBezTo>
                  <a:cubicBezTo>
                    <a:pt x="41" y="12"/>
                    <a:pt x="41" y="12"/>
                    <a:pt x="41" y="12"/>
                  </a:cubicBezTo>
                  <a:cubicBezTo>
                    <a:pt x="40" y="12"/>
                    <a:pt x="40" y="12"/>
                    <a:pt x="40" y="12"/>
                  </a:cubicBezTo>
                  <a:cubicBezTo>
                    <a:pt x="39" y="12"/>
                    <a:pt x="38" y="12"/>
                    <a:pt x="37" y="13"/>
                  </a:cubicBezTo>
                  <a:cubicBezTo>
                    <a:pt x="37" y="13"/>
                    <a:pt x="37" y="13"/>
                    <a:pt x="37" y="13"/>
                  </a:cubicBezTo>
                  <a:cubicBezTo>
                    <a:pt x="37" y="13"/>
                    <a:pt x="37" y="14"/>
                    <a:pt x="37" y="14"/>
                  </a:cubicBezTo>
                  <a:cubicBezTo>
                    <a:pt x="37" y="14"/>
                    <a:pt x="37" y="15"/>
                    <a:pt x="37" y="15"/>
                  </a:cubicBezTo>
                  <a:cubicBezTo>
                    <a:pt x="36" y="15"/>
                    <a:pt x="36" y="15"/>
                    <a:pt x="36" y="15"/>
                  </a:cubicBezTo>
                  <a:cubicBezTo>
                    <a:pt x="36" y="15"/>
                    <a:pt x="35" y="14"/>
                    <a:pt x="35" y="14"/>
                  </a:cubicBezTo>
                  <a:cubicBezTo>
                    <a:pt x="35" y="14"/>
                    <a:pt x="35" y="15"/>
                    <a:pt x="34" y="15"/>
                  </a:cubicBezTo>
                  <a:cubicBezTo>
                    <a:pt x="34" y="15"/>
                    <a:pt x="33" y="16"/>
                    <a:pt x="33" y="17"/>
                  </a:cubicBezTo>
                  <a:cubicBezTo>
                    <a:pt x="33" y="17"/>
                    <a:pt x="33" y="18"/>
                    <a:pt x="33" y="18"/>
                  </a:cubicBezTo>
                  <a:cubicBezTo>
                    <a:pt x="33" y="18"/>
                    <a:pt x="33" y="18"/>
                    <a:pt x="33" y="18"/>
                  </a:cubicBezTo>
                  <a:cubicBezTo>
                    <a:pt x="34" y="19"/>
                    <a:pt x="34" y="19"/>
                    <a:pt x="34" y="19"/>
                  </a:cubicBezTo>
                  <a:cubicBezTo>
                    <a:pt x="33" y="19"/>
                    <a:pt x="33" y="20"/>
                    <a:pt x="33" y="20"/>
                  </a:cubicBezTo>
                  <a:cubicBezTo>
                    <a:pt x="32" y="20"/>
                    <a:pt x="32" y="20"/>
                    <a:pt x="32" y="20"/>
                  </a:cubicBezTo>
                  <a:cubicBezTo>
                    <a:pt x="32" y="20"/>
                    <a:pt x="32" y="20"/>
                    <a:pt x="32" y="20"/>
                  </a:cubicBezTo>
                  <a:cubicBezTo>
                    <a:pt x="32" y="21"/>
                    <a:pt x="31" y="21"/>
                    <a:pt x="31" y="22"/>
                  </a:cubicBezTo>
                  <a:cubicBezTo>
                    <a:pt x="31" y="22"/>
                    <a:pt x="32" y="23"/>
                    <a:pt x="32" y="23"/>
                  </a:cubicBezTo>
                  <a:cubicBezTo>
                    <a:pt x="32" y="24"/>
                    <a:pt x="32" y="24"/>
                    <a:pt x="32" y="24"/>
                  </a:cubicBezTo>
                  <a:close/>
                  <a:moveTo>
                    <a:pt x="33" y="22"/>
                  </a:moveTo>
                  <a:cubicBezTo>
                    <a:pt x="34" y="21"/>
                    <a:pt x="35" y="21"/>
                    <a:pt x="35" y="20"/>
                  </a:cubicBezTo>
                  <a:cubicBezTo>
                    <a:pt x="36" y="19"/>
                    <a:pt x="36" y="18"/>
                    <a:pt x="35" y="17"/>
                  </a:cubicBezTo>
                  <a:cubicBezTo>
                    <a:pt x="35" y="17"/>
                    <a:pt x="35" y="17"/>
                    <a:pt x="35" y="17"/>
                  </a:cubicBezTo>
                  <a:cubicBezTo>
                    <a:pt x="36" y="17"/>
                    <a:pt x="37" y="17"/>
                    <a:pt x="38" y="17"/>
                  </a:cubicBezTo>
                  <a:cubicBezTo>
                    <a:pt x="39" y="16"/>
                    <a:pt x="39" y="15"/>
                    <a:pt x="39" y="14"/>
                  </a:cubicBezTo>
                  <a:cubicBezTo>
                    <a:pt x="39" y="14"/>
                    <a:pt x="39" y="14"/>
                    <a:pt x="39" y="14"/>
                  </a:cubicBezTo>
                  <a:cubicBezTo>
                    <a:pt x="40" y="15"/>
                    <a:pt x="41" y="15"/>
                    <a:pt x="42" y="15"/>
                  </a:cubicBezTo>
                  <a:cubicBezTo>
                    <a:pt x="43" y="15"/>
                    <a:pt x="44" y="15"/>
                    <a:pt x="44" y="14"/>
                  </a:cubicBezTo>
                  <a:cubicBezTo>
                    <a:pt x="44" y="14"/>
                    <a:pt x="44" y="14"/>
                    <a:pt x="45" y="14"/>
                  </a:cubicBezTo>
                  <a:cubicBezTo>
                    <a:pt x="44" y="15"/>
                    <a:pt x="45" y="16"/>
                    <a:pt x="46" y="17"/>
                  </a:cubicBezTo>
                  <a:cubicBezTo>
                    <a:pt x="46" y="17"/>
                    <a:pt x="47" y="17"/>
                    <a:pt x="48" y="17"/>
                  </a:cubicBezTo>
                  <a:cubicBezTo>
                    <a:pt x="48" y="17"/>
                    <a:pt x="48" y="17"/>
                    <a:pt x="49" y="17"/>
                  </a:cubicBezTo>
                  <a:cubicBezTo>
                    <a:pt x="48" y="18"/>
                    <a:pt x="48" y="19"/>
                    <a:pt x="48" y="20"/>
                  </a:cubicBezTo>
                  <a:cubicBezTo>
                    <a:pt x="48" y="21"/>
                    <a:pt x="49" y="21"/>
                    <a:pt x="50" y="22"/>
                  </a:cubicBezTo>
                  <a:cubicBezTo>
                    <a:pt x="50" y="22"/>
                    <a:pt x="50" y="22"/>
                    <a:pt x="50" y="22"/>
                  </a:cubicBezTo>
                  <a:cubicBezTo>
                    <a:pt x="50" y="22"/>
                    <a:pt x="50" y="22"/>
                    <a:pt x="50" y="22"/>
                  </a:cubicBezTo>
                  <a:cubicBezTo>
                    <a:pt x="49" y="22"/>
                    <a:pt x="48" y="23"/>
                    <a:pt x="48" y="24"/>
                  </a:cubicBezTo>
                  <a:cubicBezTo>
                    <a:pt x="48" y="25"/>
                    <a:pt x="48" y="26"/>
                    <a:pt x="49" y="26"/>
                  </a:cubicBezTo>
                  <a:cubicBezTo>
                    <a:pt x="48" y="27"/>
                    <a:pt x="48" y="27"/>
                    <a:pt x="48" y="27"/>
                  </a:cubicBezTo>
                  <a:cubicBezTo>
                    <a:pt x="47" y="27"/>
                    <a:pt x="46" y="27"/>
                    <a:pt x="46" y="27"/>
                  </a:cubicBezTo>
                  <a:cubicBezTo>
                    <a:pt x="45" y="28"/>
                    <a:pt x="44" y="29"/>
                    <a:pt x="45" y="30"/>
                  </a:cubicBezTo>
                  <a:cubicBezTo>
                    <a:pt x="44" y="30"/>
                    <a:pt x="44" y="30"/>
                    <a:pt x="44" y="30"/>
                  </a:cubicBezTo>
                  <a:cubicBezTo>
                    <a:pt x="44" y="29"/>
                    <a:pt x="43" y="28"/>
                    <a:pt x="42" y="28"/>
                  </a:cubicBezTo>
                  <a:cubicBezTo>
                    <a:pt x="41" y="28"/>
                    <a:pt x="40" y="29"/>
                    <a:pt x="39" y="30"/>
                  </a:cubicBezTo>
                  <a:cubicBezTo>
                    <a:pt x="39" y="30"/>
                    <a:pt x="39" y="30"/>
                    <a:pt x="39" y="30"/>
                  </a:cubicBezTo>
                  <a:cubicBezTo>
                    <a:pt x="39" y="29"/>
                    <a:pt x="39" y="28"/>
                    <a:pt x="38" y="27"/>
                  </a:cubicBezTo>
                  <a:cubicBezTo>
                    <a:pt x="37" y="27"/>
                    <a:pt x="36" y="27"/>
                    <a:pt x="35" y="27"/>
                  </a:cubicBezTo>
                  <a:cubicBezTo>
                    <a:pt x="35" y="27"/>
                    <a:pt x="35" y="27"/>
                    <a:pt x="35" y="26"/>
                  </a:cubicBezTo>
                  <a:cubicBezTo>
                    <a:pt x="36" y="26"/>
                    <a:pt x="36" y="25"/>
                    <a:pt x="35" y="24"/>
                  </a:cubicBezTo>
                  <a:cubicBezTo>
                    <a:pt x="35" y="23"/>
                    <a:pt x="34" y="22"/>
                    <a:pt x="33" y="22"/>
                  </a:cubicBezTo>
                  <a:cubicBezTo>
                    <a:pt x="33" y="22"/>
                    <a:pt x="33" y="22"/>
                    <a:pt x="33" y="22"/>
                  </a:cubicBezTo>
                  <a:cubicBezTo>
                    <a:pt x="33" y="22"/>
                    <a:pt x="33" y="22"/>
                    <a:pt x="33" y="22"/>
                  </a:cubicBezTo>
                  <a:close/>
                  <a:moveTo>
                    <a:pt x="42" y="27"/>
                  </a:moveTo>
                  <a:cubicBezTo>
                    <a:pt x="44" y="27"/>
                    <a:pt x="46" y="24"/>
                    <a:pt x="46" y="22"/>
                  </a:cubicBezTo>
                  <a:cubicBezTo>
                    <a:pt x="46" y="19"/>
                    <a:pt x="44" y="17"/>
                    <a:pt x="42" y="17"/>
                  </a:cubicBezTo>
                  <a:cubicBezTo>
                    <a:pt x="39" y="17"/>
                    <a:pt x="37" y="19"/>
                    <a:pt x="37" y="22"/>
                  </a:cubicBezTo>
                  <a:cubicBezTo>
                    <a:pt x="37" y="24"/>
                    <a:pt x="39" y="27"/>
                    <a:pt x="42" y="27"/>
                  </a:cubicBezTo>
                  <a:close/>
                  <a:moveTo>
                    <a:pt x="42" y="19"/>
                  </a:moveTo>
                  <a:cubicBezTo>
                    <a:pt x="43" y="19"/>
                    <a:pt x="44" y="20"/>
                    <a:pt x="44" y="22"/>
                  </a:cubicBezTo>
                  <a:cubicBezTo>
                    <a:pt x="44" y="23"/>
                    <a:pt x="43" y="25"/>
                    <a:pt x="42" y="25"/>
                  </a:cubicBezTo>
                  <a:cubicBezTo>
                    <a:pt x="40" y="25"/>
                    <a:pt x="39" y="23"/>
                    <a:pt x="39" y="22"/>
                  </a:cubicBezTo>
                  <a:cubicBezTo>
                    <a:pt x="39" y="20"/>
                    <a:pt x="40" y="19"/>
                    <a:pt x="42" y="19"/>
                  </a:cubicBezTo>
                  <a:close/>
                  <a:moveTo>
                    <a:pt x="84" y="51"/>
                  </a:moveTo>
                  <a:cubicBezTo>
                    <a:pt x="79" y="42"/>
                    <a:pt x="79" y="42"/>
                    <a:pt x="79" y="42"/>
                  </a:cubicBezTo>
                  <a:cubicBezTo>
                    <a:pt x="79" y="6"/>
                    <a:pt x="79" y="6"/>
                    <a:pt x="79" y="6"/>
                  </a:cubicBezTo>
                  <a:cubicBezTo>
                    <a:pt x="79" y="1"/>
                    <a:pt x="78" y="0"/>
                    <a:pt x="74" y="0"/>
                  </a:cubicBezTo>
                  <a:cubicBezTo>
                    <a:pt x="10" y="0"/>
                    <a:pt x="10" y="0"/>
                    <a:pt x="10" y="0"/>
                  </a:cubicBezTo>
                  <a:cubicBezTo>
                    <a:pt x="6" y="0"/>
                    <a:pt x="5" y="1"/>
                    <a:pt x="5" y="6"/>
                  </a:cubicBezTo>
                  <a:cubicBezTo>
                    <a:pt x="5" y="42"/>
                    <a:pt x="5" y="42"/>
                    <a:pt x="5" y="42"/>
                  </a:cubicBezTo>
                  <a:cubicBezTo>
                    <a:pt x="0" y="51"/>
                    <a:pt x="0" y="51"/>
                    <a:pt x="0" y="51"/>
                  </a:cubicBezTo>
                  <a:cubicBezTo>
                    <a:pt x="0" y="51"/>
                    <a:pt x="0" y="51"/>
                    <a:pt x="0" y="51"/>
                  </a:cubicBezTo>
                  <a:cubicBezTo>
                    <a:pt x="0" y="51"/>
                    <a:pt x="0" y="51"/>
                    <a:pt x="0" y="51"/>
                  </a:cubicBezTo>
                  <a:cubicBezTo>
                    <a:pt x="0" y="51"/>
                    <a:pt x="0" y="51"/>
                    <a:pt x="0" y="51"/>
                  </a:cubicBezTo>
                  <a:cubicBezTo>
                    <a:pt x="0" y="52"/>
                    <a:pt x="0" y="53"/>
                    <a:pt x="0" y="55"/>
                  </a:cubicBezTo>
                  <a:cubicBezTo>
                    <a:pt x="0" y="58"/>
                    <a:pt x="3" y="60"/>
                    <a:pt x="7" y="60"/>
                  </a:cubicBezTo>
                  <a:cubicBezTo>
                    <a:pt x="76" y="60"/>
                    <a:pt x="76" y="60"/>
                    <a:pt x="76" y="60"/>
                  </a:cubicBezTo>
                  <a:cubicBezTo>
                    <a:pt x="80" y="60"/>
                    <a:pt x="84" y="58"/>
                    <a:pt x="84" y="55"/>
                  </a:cubicBezTo>
                  <a:cubicBezTo>
                    <a:pt x="84" y="52"/>
                    <a:pt x="84" y="52"/>
                    <a:pt x="84" y="52"/>
                  </a:cubicBezTo>
                  <a:cubicBezTo>
                    <a:pt x="84" y="52"/>
                    <a:pt x="84" y="52"/>
                    <a:pt x="84" y="51"/>
                  </a:cubicBezTo>
                  <a:close/>
                  <a:moveTo>
                    <a:pt x="76" y="57"/>
                  </a:moveTo>
                  <a:cubicBezTo>
                    <a:pt x="7" y="57"/>
                    <a:pt x="7" y="57"/>
                    <a:pt x="7" y="57"/>
                  </a:cubicBezTo>
                  <a:cubicBezTo>
                    <a:pt x="5" y="57"/>
                    <a:pt x="3" y="56"/>
                    <a:pt x="3" y="55"/>
                  </a:cubicBezTo>
                  <a:cubicBezTo>
                    <a:pt x="3" y="53"/>
                    <a:pt x="3" y="53"/>
                    <a:pt x="3" y="53"/>
                  </a:cubicBezTo>
                  <a:cubicBezTo>
                    <a:pt x="29" y="53"/>
                    <a:pt x="29" y="53"/>
                    <a:pt x="29" y="53"/>
                  </a:cubicBezTo>
                  <a:cubicBezTo>
                    <a:pt x="29" y="55"/>
                    <a:pt x="29" y="55"/>
                    <a:pt x="29" y="55"/>
                  </a:cubicBezTo>
                  <a:cubicBezTo>
                    <a:pt x="29" y="56"/>
                    <a:pt x="30" y="56"/>
                    <a:pt x="30" y="56"/>
                  </a:cubicBezTo>
                  <a:cubicBezTo>
                    <a:pt x="53" y="56"/>
                    <a:pt x="53" y="56"/>
                    <a:pt x="53" y="56"/>
                  </a:cubicBezTo>
                  <a:cubicBezTo>
                    <a:pt x="54" y="56"/>
                    <a:pt x="54" y="56"/>
                    <a:pt x="54" y="55"/>
                  </a:cubicBezTo>
                  <a:cubicBezTo>
                    <a:pt x="54" y="53"/>
                    <a:pt x="54" y="53"/>
                    <a:pt x="54" y="53"/>
                  </a:cubicBezTo>
                  <a:cubicBezTo>
                    <a:pt x="81" y="53"/>
                    <a:pt x="81" y="53"/>
                    <a:pt x="81" y="53"/>
                  </a:cubicBezTo>
                  <a:cubicBezTo>
                    <a:pt x="81" y="55"/>
                    <a:pt x="81" y="55"/>
                    <a:pt x="81" y="55"/>
                  </a:cubicBezTo>
                  <a:cubicBezTo>
                    <a:pt x="81" y="56"/>
                    <a:pt x="79" y="57"/>
                    <a:pt x="76" y="57"/>
                  </a:cubicBezTo>
                  <a:close/>
                  <a:moveTo>
                    <a:pt x="31" y="53"/>
                  </a:moveTo>
                  <a:cubicBezTo>
                    <a:pt x="52" y="53"/>
                    <a:pt x="52" y="53"/>
                    <a:pt x="52" y="53"/>
                  </a:cubicBezTo>
                  <a:cubicBezTo>
                    <a:pt x="52" y="54"/>
                    <a:pt x="52" y="54"/>
                    <a:pt x="52" y="54"/>
                  </a:cubicBezTo>
                  <a:cubicBezTo>
                    <a:pt x="31" y="54"/>
                    <a:pt x="31" y="54"/>
                    <a:pt x="31" y="54"/>
                  </a:cubicBezTo>
                  <a:lnTo>
                    <a:pt x="31" y="53"/>
                  </a:lnTo>
                  <a:close/>
                  <a:moveTo>
                    <a:pt x="53" y="51"/>
                  </a:moveTo>
                  <a:cubicBezTo>
                    <a:pt x="30" y="51"/>
                    <a:pt x="30" y="51"/>
                    <a:pt x="30" y="51"/>
                  </a:cubicBezTo>
                  <a:cubicBezTo>
                    <a:pt x="3" y="51"/>
                    <a:pt x="3" y="51"/>
                    <a:pt x="3" y="51"/>
                  </a:cubicBezTo>
                  <a:cubicBezTo>
                    <a:pt x="7" y="43"/>
                    <a:pt x="7" y="43"/>
                    <a:pt x="7" y="43"/>
                  </a:cubicBezTo>
                  <a:cubicBezTo>
                    <a:pt x="76" y="43"/>
                    <a:pt x="76" y="43"/>
                    <a:pt x="76" y="43"/>
                  </a:cubicBezTo>
                  <a:cubicBezTo>
                    <a:pt x="80" y="51"/>
                    <a:pt x="80" y="51"/>
                    <a:pt x="80" y="51"/>
                  </a:cubicBezTo>
                  <a:lnTo>
                    <a:pt x="53" y="51"/>
                  </a:lnTo>
                  <a:close/>
                  <a:moveTo>
                    <a:pt x="76" y="6"/>
                  </a:moveTo>
                  <a:cubicBezTo>
                    <a:pt x="76" y="41"/>
                    <a:pt x="76" y="41"/>
                    <a:pt x="76" y="41"/>
                  </a:cubicBezTo>
                  <a:cubicBezTo>
                    <a:pt x="8" y="41"/>
                    <a:pt x="8" y="41"/>
                    <a:pt x="8" y="41"/>
                  </a:cubicBezTo>
                  <a:cubicBezTo>
                    <a:pt x="8" y="6"/>
                    <a:pt x="8" y="6"/>
                    <a:pt x="8" y="6"/>
                  </a:cubicBezTo>
                  <a:cubicBezTo>
                    <a:pt x="8" y="5"/>
                    <a:pt x="8" y="4"/>
                    <a:pt x="8" y="3"/>
                  </a:cubicBezTo>
                  <a:cubicBezTo>
                    <a:pt x="8" y="3"/>
                    <a:pt x="9" y="3"/>
                    <a:pt x="10" y="3"/>
                  </a:cubicBezTo>
                  <a:cubicBezTo>
                    <a:pt x="74" y="3"/>
                    <a:pt x="74" y="3"/>
                    <a:pt x="74" y="3"/>
                  </a:cubicBezTo>
                  <a:cubicBezTo>
                    <a:pt x="74" y="3"/>
                    <a:pt x="75" y="3"/>
                    <a:pt x="76" y="3"/>
                  </a:cubicBezTo>
                  <a:cubicBezTo>
                    <a:pt x="76" y="4"/>
                    <a:pt x="76" y="5"/>
                    <a:pt x="76" y="6"/>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43" name="Freeform 14"/>
            <p:cNvSpPr>
              <a:spLocks noEditPoints="1"/>
            </p:cNvSpPr>
            <p:nvPr/>
          </p:nvSpPr>
          <p:spPr bwMode="auto">
            <a:xfrm>
              <a:off x="5801839" y="2896569"/>
              <a:ext cx="331940" cy="387265"/>
            </a:xfrm>
            <a:custGeom>
              <a:avLst/>
              <a:gdLst>
                <a:gd name="T0" fmla="*/ 36 w 56"/>
                <a:gd name="T1" fmla="*/ 14 h 65"/>
                <a:gd name="T2" fmla="*/ 43 w 56"/>
                <a:gd name="T3" fmla="*/ 2 h 65"/>
                <a:gd name="T4" fmla="*/ 41 w 56"/>
                <a:gd name="T5" fmla="*/ 0 h 65"/>
                <a:gd name="T6" fmla="*/ 13 w 56"/>
                <a:gd name="T7" fmla="*/ 1 h 65"/>
                <a:gd name="T8" fmla="*/ 20 w 56"/>
                <a:gd name="T9" fmla="*/ 14 h 65"/>
                <a:gd name="T10" fmla="*/ 0 w 56"/>
                <a:gd name="T11" fmla="*/ 37 h 65"/>
                <a:gd name="T12" fmla="*/ 7 w 56"/>
                <a:gd name="T13" fmla="*/ 65 h 65"/>
                <a:gd name="T14" fmla="*/ 56 w 56"/>
                <a:gd name="T15" fmla="*/ 58 h 65"/>
                <a:gd name="T16" fmla="*/ 36 w 56"/>
                <a:gd name="T17" fmla="*/ 15 h 65"/>
                <a:gd name="T18" fmla="*/ 23 w 56"/>
                <a:gd name="T19" fmla="*/ 4 h 65"/>
                <a:gd name="T20" fmla="*/ 21 w 56"/>
                <a:gd name="T21" fmla="*/ 5 h 65"/>
                <a:gd name="T22" fmla="*/ 22 w 56"/>
                <a:gd name="T23" fmla="*/ 13 h 65"/>
                <a:gd name="T24" fmla="*/ 39 w 56"/>
                <a:gd name="T25" fmla="*/ 3 h 65"/>
                <a:gd name="T26" fmla="*/ 26 w 56"/>
                <a:gd name="T27" fmla="*/ 13 h 65"/>
                <a:gd name="T28" fmla="*/ 33 w 56"/>
                <a:gd name="T29" fmla="*/ 15 h 65"/>
                <a:gd name="T30" fmla="*/ 23 w 56"/>
                <a:gd name="T31" fmla="*/ 16 h 65"/>
                <a:gd name="T32" fmla="*/ 53 w 56"/>
                <a:gd name="T33" fmla="*/ 58 h 65"/>
                <a:gd name="T34" fmla="*/ 7 w 56"/>
                <a:gd name="T35" fmla="*/ 62 h 65"/>
                <a:gd name="T36" fmla="*/ 3 w 56"/>
                <a:gd name="T37" fmla="*/ 37 h 65"/>
                <a:gd name="T38" fmla="*/ 34 w 56"/>
                <a:gd name="T39" fmla="*/ 18 h 65"/>
                <a:gd name="T40" fmla="*/ 53 w 56"/>
                <a:gd name="T41" fmla="*/ 58 h 65"/>
                <a:gd name="T42" fmla="*/ 8 w 56"/>
                <a:gd name="T43" fmla="*/ 54 h 65"/>
                <a:gd name="T44" fmla="*/ 12 w 56"/>
                <a:gd name="T45" fmla="*/ 58 h 65"/>
                <a:gd name="T46" fmla="*/ 6 w 56"/>
                <a:gd name="T47" fmla="*/ 54 h 65"/>
                <a:gd name="T48" fmla="*/ 23 w 56"/>
                <a:gd name="T49" fmla="*/ 21 h 65"/>
                <a:gd name="T50" fmla="*/ 23 w 56"/>
                <a:gd name="T51" fmla="*/ 23 h 65"/>
                <a:gd name="T52" fmla="*/ 28 w 56"/>
                <a:gd name="T53" fmla="*/ 28 h 65"/>
                <a:gd name="T54" fmla="*/ 28 w 56"/>
                <a:gd name="T55" fmla="*/ 53 h 65"/>
                <a:gd name="T56" fmla="*/ 28 w 56"/>
                <a:gd name="T57" fmla="*/ 28 h 65"/>
                <a:gd name="T58" fmla="*/ 17 w 56"/>
                <a:gd name="T59" fmla="*/ 41 h 65"/>
                <a:gd name="T60" fmla="*/ 38 w 56"/>
                <a:gd name="T61" fmla="*/ 41 h 65"/>
                <a:gd name="T62" fmla="*/ 26 w 56"/>
                <a:gd name="T63" fmla="*/ 37 h 65"/>
                <a:gd name="T64" fmla="*/ 32 w 56"/>
                <a:gd name="T65" fmla="*/ 44 h 65"/>
                <a:gd name="T66" fmla="*/ 29 w 56"/>
                <a:gd name="T67" fmla="*/ 49 h 65"/>
                <a:gd name="T68" fmla="*/ 27 w 56"/>
                <a:gd name="T69" fmla="*/ 49 h 65"/>
                <a:gd name="T70" fmla="*/ 24 w 56"/>
                <a:gd name="T71" fmla="*/ 44 h 65"/>
                <a:gd name="T72" fmla="*/ 26 w 56"/>
                <a:gd name="T73" fmla="*/ 44 h 65"/>
                <a:gd name="T74" fmla="*/ 30 w 56"/>
                <a:gd name="T75" fmla="*/ 44 h 65"/>
                <a:gd name="T76" fmla="*/ 24 w 56"/>
                <a:gd name="T77" fmla="*/ 37 h 65"/>
                <a:gd name="T78" fmla="*/ 27 w 56"/>
                <a:gd name="T79" fmla="*/ 32 h 65"/>
                <a:gd name="T80" fmla="*/ 29 w 56"/>
                <a:gd name="T81" fmla="*/ 32 h 65"/>
                <a:gd name="T82" fmla="*/ 32 w 56"/>
                <a:gd name="T83" fmla="*/ 37 h 65"/>
                <a:gd name="T84" fmla="*/ 30 w 56"/>
                <a:gd name="T85" fmla="*/ 37 h 65"/>
                <a:gd name="T86" fmla="*/ 26 w 56"/>
                <a:gd name="T87"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65">
                  <a:moveTo>
                    <a:pt x="36" y="15"/>
                  </a:moveTo>
                  <a:cubicBezTo>
                    <a:pt x="36" y="14"/>
                    <a:pt x="36" y="14"/>
                    <a:pt x="36" y="14"/>
                  </a:cubicBezTo>
                  <a:cubicBezTo>
                    <a:pt x="43" y="3"/>
                    <a:pt x="43" y="3"/>
                    <a:pt x="43" y="3"/>
                  </a:cubicBezTo>
                  <a:cubicBezTo>
                    <a:pt x="43" y="3"/>
                    <a:pt x="43" y="3"/>
                    <a:pt x="43" y="2"/>
                  </a:cubicBezTo>
                  <a:cubicBezTo>
                    <a:pt x="43" y="1"/>
                    <a:pt x="42" y="0"/>
                    <a:pt x="41" y="0"/>
                  </a:cubicBezTo>
                  <a:cubicBezTo>
                    <a:pt x="41" y="0"/>
                    <a:pt x="41" y="0"/>
                    <a:pt x="41" y="0"/>
                  </a:cubicBezTo>
                  <a:cubicBezTo>
                    <a:pt x="14" y="0"/>
                    <a:pt x="14" y="0"/>
                    <a:pt x="14" y="0"/>
                  </a:cubicBezTo>
                  <a:cubicBezTo>
                    <a:pt x="14" y="0"/>
                    <a:pt x="13" y="0"/>
                    <a:pt x="13" y="1"/>
                  </a:cubicBezTo>
                  <a:cubicBezTo>
                    <a:pt x="12" y="2"/>
                    <a:pt x="12" y="3"/>
                    <a:pt x="13" y="3"/>
                  </a:cubicBezTo>
                  <a:cubicBezTo>
                    <a:pt x="20" y="14"/>
                    <a:pt x="20" y="14"/>
                    <a:pt x="20" y="14"/>
                  </a:cubicBezTo>
                  <a:cubicBezTo>
                    <a:pt x="20" y="15"/>
                    <a:pt x="20" y="15"/>
                    <a:pt x="20" y="15"/>
                  </a:cubicBezTo>
                  <a:cubicBezTo>
                    <a:pt x="9" y="16"/>
                    <a:pt x="0" y="26"/>
                    <a:pt x="0" y="37"/>
                  </a:cubicBezTo>
                  <a:cubicBezTo>
                    <a:pt x="0" y="58"/>
                    <a:pt x="0" y="58"/>
                    <a:pt x="0" y="58"/>
                  </a:cubicBezTo>
                  <a:cubicBezTo>
                    <a:pt x="0" y="61"/>
                    <a:pt x="3" y="65"/>
                    <a:pt x="7" y="65"/>
                  </a:cubicBezTo>
                  <a:cubicBezTo>
                    <a:pt x="49" y="65"/>
                    <a:pt x="49" y="65"/>
                    <a:pt x="49" y="65"/>
                  </a:cubicBezTo>
                  <a:cubicBezTo>
                    <a:pt x="53" y="65"/>
                    <a:pt x="56" y="61"/>
                    <a:pt x="56" y="58"/>
                  </a:cubicBezTo>
                  <a:cubicBezTo>
                    <a:pt x="56" y="37"/>
                    <a:pt x="56" y="37"/>
                    <a:pt x="56" y="37"/>
                  </a:cubicBezTo>
                  <a:cubicBezTo>
                    <a:pt x="56" y="26"/>
                    <a:pt x="47" y="16"/>
                    <a:pt x="36" y="15"/>
                  </a:cubicBezTo>
                  <a:close/>
                  <a:moveTo>
                    <a:pt x="26" y="13"/>
                  </a:moveTo>
                  <a:cubicBezTo>
                    <a:pt x="23" y="4"/>
                    <a:pt x="23" y="4"/>
                    <a:pt x="23" y="4"/>
                  </a:cubicBezTo>
                  <a:cubicBezTo>
                    <a:pt x="22" y="3"/>
                    <a:pt x="22" y="3"/>
                    <a:pt x="21" y="3"/>
                  </a:cubicBezTo>
                  <a:cubicBezTo>
                    <a:pt x="21" y="4"/>
                    <a:pt x="21" y="4"/>
                    <a:pt x="21" y="5"/>
                  </a:cubicBezTo>
                  <a:cubicBezTo>
                    <a:pt x="24" y="13"/>
                    <a:pt x="24" y="13"/>
                    <a:pt x="24" y="13"/>
                  </a:cubicBezTo>
                  <a:cubicBezTo>
                    <a:pt x="22" y="13"/>
                    <a:pt x="22" y="13"/>
                    <a:pt x="22" y="13"/>
                  </a:cubicBezTo>
                  <a:cubicBezTo>
                    <a:pt x="16" y="3"/>
                    <a:pt x="16" y="3"/>
                    <a:pt x="16" y="3"/>
                  </a:cubicBezTo>
                  <a:cubicBezTo>
                    <a:pt x="39" y="3"/>
                    <a:pt x="39" y="3"/>
                    <a:pt x="39" y="3"/>
                  </a:cubicBezTo>
                  <a:cubicBezTo>
                    <a:pt x="33" y="13"/>
                    <a:pt x="33" y="13"/>
                    <a:pt x="33" y="13"/>
                  </a:cubicBezTo>
                  <a:lnTo>
                    <a:pt x="26" y="13"/>
                  </a:lnTo>
                  <a:close/>
                  <a:moveTo>
                    <a:pt x="23" y="15"/>
                  </a:moveTo>
                  <a:cubicBezTo>
                    <a:pt x="33" y="15"/>
                    <a:pt x="33" y="15"/>
                    <a:pt x="33" y="15"/>
                  </a:cubicBezTo>
                  <a:cubicBezTo>
                    <a:pt x="33" y="16"/>
                    <a:pt x="33" y="16"/>
                    <a:pt x="33" y="16"/>
                  </a:cubicBezTo>
                  <a:cubicBezTo>
                    <a:pt x="23" y="16"/>
                    <a:pt x="23" y="16"/>
                    <a:pt x="23" y="16"/>
                  </a:cubicBezTo>
                  <a:lnTo>
                    <a:pt x="23" y="15"/>
                  </a:lnTo>
                  <a:close/>
                  <a:moveTo>
                    <a:pt x="53" y="58"/>
                  </a:moveTo>
                  <a:cubicBezTo>
                    <a:pt x="53" y="60"/>
                    <a:pt x="51" y="62"/>
                    <a:pt x="49" y="62"/>
                  </a:cubicBezTo>
                  <a:cubicBezTo>
                    <a:pt x="7" y="62"/>
                    <a:pt x="7" y="62"/>
                    <a:pt x="7" y="62"/>
                  </a:cubicBezTo>
                  <a:cubicBezTo>
                    <a:pt x="5" y="62"/>
                    <a:pt x="3" y="60"/>
                    <a:pt x="3" y="58"/>
                  </a:cubicBezTo>
                  <a:cubicBezTo>
                    <a:pt x="3" y="37"/>
                    <a:pt x="3" y="37"/>
                    <a:pt x="3" y="37"/>
                  </a:cubicBezTo>
                  <a:cubicBezTo>
                    <a:pt x="3" y="26"/>
                    <a:pt x="11" y="18"/>
                    <a:pt x="22" y="18"/>
                  </a:cubicBezTo>
                  <a:cubicBezTo>
                    <a:pt x="34" y="18"/>
                    <a:pt x="34" y="18"/>
                    <a:pt x="34" y="18"/>
                  </a:cubicBezTo>
                  <a:cubicBezTo>
                    <a:pt x="44" y="18"/>
                    <a:pt x="53" y="26"/>
                    <a:pt x="53" y="37"/>
                  </a:cubicBezTo>
                  <a:lnTo>
                    <a:pt x="53" y="58"/>
                  </a:lnTo>
                  <a:close/>
                  <a:moveTo>
                    <a:pt x="8" y="38"/>
                  </a:moveTo>
                  <a:cubicBezTo>
                    <a:pt x="8" y="54"/>
                    <a:pt x="8" y="54"/>
                    <a:pt x="8" y="54"/>
                  </a:cubicBezTo>
                  <a:cubicBezTo>
                    <a:pt x="8" y="55"/>
                    <a:pt x="9" y="57"/>
                    <a:pt x="11" y="57"/>
                  </a:cubicBezTo>
                  <a:cubicBezTo>
                    <a:pt x="11" y="57"/>
                    <a:pt x="12" y="57"/>
                    <a:pt x="12" y="58"/>
                  </a:cubicBezTo>
                  <a:cubicBezTo>
                    <a:pt x="12" y="58"/>
                    <a:pt x="11" y="59"/>
                    <a:pt x="11" y="59"/>
                  </a:cubicBezTo>
                  <a:cubicBezTo>
                    <a:pt x="8" y="59"/>
                    <a:pt x="6" y="56"/>
                    <a:pt x="6" y="54"/>
                  </a:cubicBezTo>
                  <a:cubicBezTo>
                    <a:pt x="6" y="38"/>
                    <a:pt x="6" y="38"/>
                    <a:pt x="6" y="38"/>
                  </a:cubicBezTo>
                  <a:cubicBezTo>
                    <a:pt x="6" y="28"/>
                    <a:pt x="14" y="21"/>
                    <a:pt x="23" y="21"/>
                  </a:cubicBezTo>
                  <a:cubicBezTo>
                    <a:pt x="24" y="21"/>
                    <a:pt x="24" y="21"/>
                    <a:pt x="24" y="22"/>
                  </a:cubicBezTo>
                  <a:cubicBezTo>
                    <a:pt x="24" y="22"/>
                    <a:pt x="24" y="23"/>
                    <a:pt x="23" y="23"/>
                  </a:cubicBezTo>
                  <a:cubicBezTo>
                    <a:pt x="15" y="23"/>
                    <a:pt x="8" y="29"/>
                    <a:pt x="8" y="38"/>
                  </a:cubicBezTo>
                  <a:close/>
                  <a:moveTo>
                    <a:pt x="28" y="28"/>
                  </a:moveTo>
                  <a:cubicBezTo>
                    <a:pt x="21" y="28"/>
                    <a:pt x="15" y="34"/>
                    <a:pt x="15" y="41"/>
                  </a:cubicBezTo>
                  <a:cubicBezTo>
                    <a:pt x="15" y="47"/>
                    <a:pt x="21" y="53"/>
                    <a:pt x="28" y="53"/>
                  </a:cubicBezTo>
                  <a:cubicBezTo>
                    <a:pt x="35" y="53"/>
                    <a:pt x="40" y="47"/>
                    <a:pt x="40" y="41"/>
                  </a:cubicBezTo>
                  <a:cubicBezTo>
                    <a:pt x="40" y="34"/>
                    <a:pt x="35" y="28"/>
                    <a:pt x="28" y="28"/>
                  </a:cubicBezTo>
                  <a:close/>
                  <a:moveTo>
                    <a:pt x="28" y="51"/>
                  </a:moveTo>
                  <a:cubicBezTo>
                    <a:pt x="22" y="51"/>
                    <a:pt x="17" y="46"/>
                    <a:pt x="17" y="41"/>
                  </a:cubicBezTo>
                  <a:cubicBezTo>
                    <a:pt x="17" y="35"/>
                    <a:pt x="22" y="30"/>
                    <a:pt x="28" y="30"/>
                  </a:cubicBezTo>
                  <a:cubicBezTo>
                    <a:pt x="33" y="30"/>
                    <a:pt x="38" y="35"/>
                    <a:pt x="38" y="41"/>
                  </a:cubicBezTo>
                  <a:cubicBezTo>
                    <a:pt x="38" y="46"/>
                    <a:pt x="33" y="51"/>
                    <a:pt x="28" y="51"/>
                  </a:cubicBezTo>
                  <a:close/>
                  <a:moveTo>
                    <a:pt x="26" y="37"/>
                  </a:moveTo>
                  <a:cubicBezTo>
                    <a:pt x="26" y="39"/>
                    <a:pt x="27" y="40"/>
                    <a:pt x="28" y="40"/>
                  </a:cubicBezTo>
                  <a:cubicBezTo>
                    <a:pt x="30" y="40"/>
                    <a:pt x="32" y="41"/>
                    <a:pt x="32" y="44"/>
                  </a:cubicBezTo>
                  <a:cubicBezTo>
                    <a:pt x="32" y="46"/>
                    <a:pt x="31" y="47"/>
                    <a:pt x="29" y="48"/>
                  </a:cubicBezTo>
                  <a:cubicBezTo>
                    <a:pt x="29" y="49"/>
                    <a:pt x="29" y="49"/>
                    <a:pt x="29" y="49"/>
                  </a:cubicBezTo>
                  <a:cubicBezTo>
                    <a:pt x="29" y="49"/>
                    <a:pt x="28" y="50"/>
                    <a:pt x="28" y="50"/>
                  </a:cubicBezTo>
                  <a:cubicBezTo>
                    <a:pt x="27" y="50"/>
                    <a:pt x="27" y="49"/>
                    <a:pt x="27" y="49"/>
                  </a:cubicBezTo>
                  <a:cubicBezTo>
                    <a:pt x="27" y="48"/>
                    <a:pt x="27" y="48"/>
                    <a:pt x="27" y="48"/>
                  </a:cubicBezTo>
                  <a:cubicBezTo>
                    <a:pt x="25" y="47"/>
                    <a:pt x="24" y="46"/>
                    <a:pt x="24" y="44"/>
                  </a:cubicBezTo>
                  <a:cubicBezTo>
                    <a:pt x="24" y="43"/>
                    <a:pt x="24" y="43"/>
                    <a:pt x="25" y="43"/>
                  </a:cubicBezTo>
                  <a:cubicBezTo>
                    <a:pt x="25" y="43"/>
                    <a:pt x="26" y="43"/>
                    <a:pt x="26" y="44"/>
                  </a:cubicBezTo>
                  <a:cubicBezTo>
                    <a:pt x="26" y="45"/>
                    <a:pt x="27" y="46"/>
                    <a:pt x="28" y="46"/>
                  </a:cubicBezTo>
                  <a:cubicBezTo>
                    <a:pt x="29" y="46"/>
                    <a:pt x="30" y="45"/>
                    <a:pt x="30" y="44"/>
                  </a:cubicBezTo>
                  <a:cubicBezTo>
                    <a:pt x="30" y="42"/>
                    <a:pt x="29" y="42"/>
                    <a:pt x="28" y="42"/>
                  </a:cubicBezTo>
                  <a:cubicBezTo>
                    <a:pt x="25" y="42"/>
                    <a:pt x="24" y="40"/>
                    <a:pt x="24" y="37"/>
                  </a:cubicBezTo>
                  <a:cubicBezTo>
                    <a:pt x="24" y="36"/>
                    <a:pt x="25" y="34"/>
                    <a:pt x="27" y="34"/>
                  </a:cubicBezTo>
                  <a:cubicBezTo>
                    <a:pt x="27" y="32"/>
                    <a:pt x="27" y="32"/>
                    <a:pt x="27" y="32"/>
                  </a:cubicBezTo>
                  <a:cubicBezTo>
                    <a:pt x="27" y="32"/>
                    <a:pt x="27" y="31"/>
                    <a:pt x="28" y="31"/>
                  </a:cubicBezTo>
                  <a:cubicBezTo>
                    <a:pt x="28" y="31"/>
                    <a:pt x="29" y="32"/>
                    <a:pt x="29" y="32"/>
                  </a:cubicBezTo>
                  <a:cubicBezTo>
                    <a:pt x="29" y="33"/>
                    <a:pt x="29" y="33"/>
                    <a:pt x="29" y="33"/>
                  </a:cubicBezTo>
                  <a:cubicBezTo>
                    <a:pt x="30" y="34"/>
                    <a:pt x="32" y="35"/>
                    <a:pt x="32" y="37"/>
                  </a:cubicBezTo>
                  <a:cubicBezTo>
                    <a:pt x="32" y="38"/>
                    <a:pt x="31" y="38"/>
                    <a:pt x="31" y="38"/>
                  </a:cubicBezTo>
                  <a:cubicBezTo>
                    <a:pt x="30" y="38"/>
                    <a:pt x="30" y="38"/>
                    <a:pt x="30" y="37"/>
                  </a:cubicBezTo>
                  <a:cubicBezTo>
                    <a:pt x="30" y="36"/>
                    <a:pt x="29" y="35"/>
                    <a:pt x="28" y="35"/>
                  </a:cubicBezTo>
                  <a:cubicBezTo>
                    <a:pt x="27" y="35"/>
                    <a:pt x="26" y="36"/>
                    <a:pt x="26" y="37"/>
                  </a:cubicBezTo>
                  <a:close/>
                </a:path>
              </a:pathLst>
            </a:custGeom>
            <a:solidFill>
              <a:schemeClr val="accent3"/>
            </a:solid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44" name="Freeform 42"/>
            <p:cNvSpPr>
              <a:spLocks noEditPoints="1"/>
            </p:cNvSpPr>
            <p:nvPr/>
          </p:nvSpPr>
          <p:spPr bwMode="auto">
            <a:xfrm>
              <a:off x="3501010" y="4288055"/>
              <a:ext cx="385943" cy="385941"/>
            </a:xfrm>
            <a:custGeom>
              <a:avLst/>
              <a:gdLst>
                <a:gd name="T0" fmla="*/ 45 w 62"/>
                <a:gd name="T1" fmla="*/ 4 h 62"/>
                <a:gd name="T2" fmla="*/ 45 w 62"/>
                <a:gd name="T3" fmla="*/ 9 h 62"/>
                <a:gd name="T4" fmla="*/ 17 w 62"/>
                <a:gd name="T5" fmla="*/ 52 h 62"/>
                <a:gd name="T6" fmla="*/ 16 w 62"/>
                <a:gd name="T7" fmla="*/ 58 h 62"/>
                <a:gd name="T8" fmla="*/ 19 w 62"/>
                <a:gd name="T9" fmla="*/ 52 h 62"/>
                <a:gd name="T10" fmla="*/ 54 w 62"/>
                <a:gd name="T11" fmla="*/ 19 h 62"/>
                <a:gd name="T12" fmla="*/ 56 w 62"/>
                <a:gd name="T13" fmla="*/ 15 h 62"/>
                <a:gd name="T14" fmla="*/ 53 w 62"/>
                <a:gd name="T15" fmla="*/ 19 h 62"/>
                <a:gd name="T16" fmla="*/ 4 w 62"/>
                <a:gd name="T17" fmla="*/ 46 h 62"/>
                <a:gd name="T18" fmla="*/ 9 w 62"/>
                <a:gd name="T19" fmla="*/ 44 h 62"/>
                <a:gd name="T20" fmla="*/ 61 w 62"/>
                <a:gd name="T21" fmla="*/ 30 h 62"/>
                <a:gd name="T22" fmla="*/ 56 w 62"/>
                <a:gd name="T23" fmla="*/ 32 h 62"/>
                <a:gd name="T24" fmla="*/ 61 w 62"/>
                <a:gd name="T25" fmla="*/ 30 h 62"/>
                <a:gd name="T26" fmla="*/ 1 w 62"/>
                <a:gd name="T27" fmla="*/ 30 h 62"/>
                <a:gd name="T28" fmla="*/ 5 w 62"/>
                <a:gd name="T29" fmla="*/ 32 h 62"/>
                <a:gd name="T30" fmla="*/ 52 w 62"/>
                <a:gd name="T31" fmla="*/ 43 h 62"/>
                <a:gd name="T32" fmla="*/ 57 w 62"/>
                <a:gd name="T33" fmla="*/ 47 h 62"/>
                <a:gd name="T34" fmla="*/ 54 w 62"/>
                <a:gd name="T35" fmla="*/ 43 h 62"/>
                <a:gd name="T36" fmla="*/ 10 w 62"/>
                <a:gd name="T37" fmla="*/ 18 h 62"/>
                <a:gd name="T38" fmla="*/ 4 w 62"/>
                <a:gd name="T39" fmla="*/ 15 h 62"/>
                <a:gd name="T40" fmla="*/ 45 w 62"/>
                <a:gd name="T41" fmla="*/ 52 h 62"/>
                <a:gd name="T42" fmla="*/ 45 w 62"/>
                <a:gd name="T43" fmla="*/ 57 h 62"/>
                <a:gd name="T44" fmla="*/ 47 w 62"/>
                <a:gd name="T45" fmla="*/ 56 h 62"/>
                <a:gd name="T46" fmla="*/ 30 w 62"/>
                <a:gd name="T47" fmla="*/ 56 h 62"/>
                <a:gd name="T48" fmla="*/ 32 w 62"/>
                <a:gd name="T49" fmla="*/ 61 h 62"/>
                <a:gd name="T50" fmla="*/ 17 w 62"/>
                <a:gd name="T51" fmla="*/ 9 h 62"/>
                <a:gd name="T52" fmla="*/ 19 w 62"/>
                <a:gd name="T53" fmla="*/ 8 h 62"/>
                <a:gd name="T54" fmla="*/ 15 w 62"/>
                <a:gd name="T55" fmla="*/ 5 h 62"/>
                <a:gd name="T56" fmla="*/ 32 w 62"/>
                <a:gd name="T57" fmla="*/ 5 h 62"/>
                <a:gd name="T58" fmla="*/ 30 w 62"/>
                <a:gd name="T59" fmla="*/ 1 h 62"/>
                <a:gd name="T60" fmla="*/ 53 w 62"/>
                <a:gd name="T61" fmla="*/ 30 h 62"/>
                <a:gd name="T62" fmla="*/ 29 w 62"/>
                <a:gd name="T63" fmla="*/ 53 h 62"/>
                <a:gd name="T64" fmla="*/ 14 w 62"/>
                <a:gd name="T65" fmla="*/ 19 h 62"/>
                <a:gd name="T66" fmla="*/ 48 w 62"/>
                <a:gd name="T67" fmla="*/ 19 h 62"/>
                <a:gd name="T68" fmla="*/ 46 w 62"/>
                <a:gd name="T69" fmla="*/ 22 h 62"/>
                <a:gd name="T70" fmla="*/ 46 w 62"/>
                <a:gd name="T71" fmla="*/ 22 h 62"/>
                <a:gd name="T72" fmla="*/ 39 w 62"/>
                <a:gd name="T73" fmla="*/ 27 h 62"/>
                <a:gd name="T74" fmla="*/ 31 w 62"/>
                <a:gd name="T75" fmla="*/ 48 h 62"/>
                <a:gd name="T76" fmla="*/ 36 w 62"/>
                <a:gd name="T77" fmla="*/ 27 h 62"/>
                <a:gd name="T78" fmla="*/ 36 w 62"/>
                <a:gd name="T79" fmla="*/ 27 h 62"/>
                <a:gd name="T80" fmla="*/ 23 w 62"/>
                <a:gd name="T81" fmla="*/ 27 h 62"/>
                <a:gd name="T82" fmla="*/ 21 w 62"/>
                <a:gd name="T83" fmla="*/ 27 h 62"/>
                <a:gd name="T84" fmla="*/ 28 w 62"/>
                <a:gd name="T85" fmla="*/ 47 h 62"/>
                <a:gd name="T86" fmla="*/ 28 w 62"/>
                <a:gd name="T87" fmla="*/ 47 h 62"/>
                <a:gd name="T88" fmla="*/ 39 w 62"/>
                <a:gd name="T8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62">
                  <a:moveTo>
                    <a:pt x="43" y="9"/>
                  </a:moveTo>
                  <a:cubicBezTo>
                    <a:pt x="43" y="9"/>
                    <a:pt x="43" y="9"/>
                    <a:pt x="43" y="8"/>
                  </a:cubicBezTo>
                  <a:cubicBezTo>
                    <a:pt x="45" y="4"/>
                    <a:pt x="45" y="4"/>
                    <a:pt x="45" y="4"/>
                  </a:cubicBezTo>
                  <a:cubicBezTo>
                    <a:pt x="45" y="4"/>
                    <a:pt x="46" y="4"/>
                    <a:pt x="46" y="4"/>
                  </a:cubicBezTo>
                  <a:cubicBezTo>
                    <a:pt x="47" y="4"/>
                    <a:pt x="47" y="5"/>
                    <a:pt x="47" y="5"/>
                  </a:cubicBezTo>
                  <a:cubicBezTo>
                    <a:pt x="45" y="9"/>
                    <a:pt x="45" y="9"/>
                    <a:pt x="45" y="9"/>
                  </a:cubicBezTo>
                  <a:cubicBezTo>
                    <a:pt x="44" y="9"/>
                    <a:pt x="44" y="10"/>
                    <a:pt x="44" y="10"/>
                  </a:cubicBezTo>
                  <a:cubicBezTo>
                    <a:pt x="43" y="10"/>
                    <a:pt x="43" y="9"/>
                    <a:pt x="43" y="9"/>
                  </a:cubicBezTo>
                  <a:close/>
                  <a:moveTo>
                    <a:pt x="17" y="52"/>
                  </a:moveTo>
                  <a:cubicBezTo>
                    <a:pt x="15" y="56"/>
                    <a:pt x="15" y="56"/>
                    <a:pt x="15" y="56"/>
                  </a:cubicBezTo>
                  <a:cubicBezTo>
                    <a:pt x="15" y="57"/>
                    <a:pt x="15" y="57"/>
                    <a:pt x="15" y="58"/>
                  </a:cubicBezTo>
                  <a:cubicBezTo>
                    <a:pt x="16" y="58"/>
                    <a:pt x="16" y="58"/>
                    <a:pt x="16" y="58"/>
                  </a:cubicBezTo>
                  <a:cubicBezTo>
                    <a:pt x="16" y="58"/>
                    <a:pt x="17" y="57"/>
                    <a:pt x="17" y="57"/>
                  </a:cubicBezTo>
                  <a:cubicBezTo>
                    <a:pt x="19" y="53"/>
                    <a:pt x="19" y="53"/>
                    <a:pt x="19" y="53"/>
                  </a:cubicBezTo>
                  <a:cubicBezTo>
                    <a:pt x="19" y="53"/>
                    <a:pt x="19" y="52"/>
                    <a:pt x="19" y="52"/>
                  </a:cubicBezTo>
                  <a:cubicBezTo>
                    <a:pt x="18" y="52"/>
                    <a:pt x="18" y="52"/>
                    <a:pt x="17" y="52"/>
                  </a:cubicBezTo>
                  <a:close/>
                  <a:moveTo>
                    <a:pt x="53" y="19"/>
                  </a:moveTo>
                  <a:cubicBezTo>
                    <a:pt x="53" y="19"/>
                    <a:pt x="53" y="19"/>
                    <a:pt x="54" y="19"/>
                  </a:cubicBezTo>
                  <a:cubicBezTo>
                    <a:pt x="57" y="17"/>
                    <a:pt x="57" y="17"/>
                    <a:pt x="57" y="17"/>
                  </a:cubicBezTo>
                  <a:cubicBezTo>
                    <a:pt x="58" y="16"/>
                    <a:pt x="58" y="16"/>
                    <a:pt x="58" y="15"/>
                  </a:cubicBezTo>
                  <a:cubicBezTo>
                    <a:pt x="57" y="15"/>
                    <a:pt x="57" y="14"/>
                    <a:pt x="56" y="15"/>
                  </a:cubicBezTo>
                  <a:cubicBezTo>
                    <a:pt x="53" y="17"/>
                    <a:pt x="53" y="17"/>
                    <a:pt x="53" y="17"/>
                  </a:cubicBezTo>
                  <a:cubicBezTo>
                    <a:pt x="52" y="17"/>
                    <a:pt x="52" y="18"/>
                    <a:pt x="52" y="18"/>
                  </a:cubicBezTo>
                  <a:cubicBezTo>
                    <a:pt x="52" y="19"/>
                    <a:pt x="53" y="19"/>
                    <a:pt x="53" y="19"/>
                  </a:cubicBezTo>
                  <a:close/>
                  <a:moveTo>
                    <a:pt x="8" y="43"/>
                  </a:moveTo>
                  <a:cubicBezTo>
                    <a:pt x="4" y="45"/>
                    <a:pt x="4" y="45"/>
                    <a:pt x="4" y="45"/>
                  </a:cubicBezTo>
                  <a:cubicBezTo>
                    <a:pt x="4" y="45"/>
                    <a:pt x="4" y="46"/>
                    <a:pt x="4" y="46"/>
                  </a:cubicBezTo>
                  <a:cubicBezTo>
                    <a:pt x="4" y="46"/>
                    <a:pt x="5" y="47"/>
                    <a:pt x="5" y="47"/>
                  </a:cubicBezTo>
                  <a:cubicBezTo>
                    <a:pt x="5" y="47"/>
                    <a:pt x="5" y="47"/>
                    <a:pt x="5" y="47"/>
                  </a:cubicBezTo>
                  <a:cubicBezTo>
                    <a:pt x="9" y="44"/>
                    <a:pt x="9" y="44"/>
                    <a:pt x="9" y="44"/>
                  </a:cubicBezTo>
                  <a:cubicBezTo>
                    <a:pt x="10" y="44"/>
                    <a:pt x="10" y="43"/>
                    <a:pt x="10" y="43"/>
                  </a:cubicBezTo>
                  <a:cubicBezTo>
                    <a:pt x="9" y="42"/>
                    <a:pt x="9" y="42"/>
                    <a:pt x="8" y="43"/>
                  </a:cubicBezTo>
                  <a:close/>
                  <a:moveTo>
                    <a:pt x="61" y="30"/>
                  </a:moveTo>
                  <a:cubicBezTo>
                    <a:pt x="56" y="30"/>
                    <a:pt x="56" y="30"/>
                    <a:pt x="56" y="30"/>
                  </a:cubicBezTo>
                  <a:cubicBezTo>
                    <a:pt x="56" y="30"/>
                    <a:pt x="55" y="30"/>
                    <a:pt x="55" y="31"/>
                  </a:cubicBezTo>
                  <a:cubicBezTo>
                    <a:pt x="55" y="31"/>
                    <a:pt x="56" y="32"/>
                    <a:pt x="56" y="32"/>
                  </a:cubicBezTo>
                  <a:cubicBezTo>
                    <a:pt x="61" y="32"/>
                    <a:pt x="61" y="32"/>
                    <a:pt x="61" y="32"/>
                  </a:cubicBezTo>
                  <a:cubicBezTo>
                    <a:pt x="61" y="32"/>
                    <a:pt x="62" y="31"/>
                    <a:pt x="62" y="31"/>
                  </a:cubicBezTo>
                  <a:cubicBezTo>
                    <a:pt x="62" y="30"/>
                    <a:pt x="61" y="30"/>
                    <a:pt x="61" y="30"/>
                  </a:cubicBezTo>
                  <a:close/>
                  <a:moveTo>
                    <a:pt x="6" y="31"/>
                  </a:moveTo>
                  <a:cubicBezTo>
                    <a:pt x="6" y="30"/>
                    <a:pt x="6" y="30"/>
                    <a:pt x="5" y="30"/>
                  </a:cubicBezTo>
                  <a:cubicBezTo>
                    <a:pt x="1" y="30"/>
                    <a:pt x="1" y="30"/>
                    <a:pt x="1" y="30"/>
                  </a:cubicBezTo>
                  <a:cubicBezTo>
                    <a:pt x="0" y="30"/>
                    <a:pt x="0" y="30"/>
                    <a:pt x="0" y="31"/>
                  </a:cubicBezTo>
                  <a:cubicBezTo>
                    <a:pt x="0" y="31"/>
                    <a:pt x="0" y="32"/>
                    <a:pt x="1" y="32"/>
                  </a:cubicBezTo>
                  <a:cubicBezTo>
                    <a:pt x="5" y="32"/>
                    <a:pt x="5" y="32"/>
                    <a:pt x="5" y="32"/>
                  </a:cubicBezTo>
                  <a:cubicBezTo>
                    <a:pt x="6" y="32"/>
                    <a:pt x="6" y="31"/>
                    <a:pt x="6" y="31"/>
                  </a:cubicBezTo>
                  <a:close/>
                  <a:moveTo>
                    <a:pt x="54" y="43"/>
                  </a:moveTo>
                  <a:cubicBezTo>
                    <a:pt x="53" y="42"/>
                    <a:pt x="52" y="42"/>
                    <a:pt x="52" y="43"/>
                  </a:cubicBezTo>
                  <a:cubicBezTo>
                    <a:pt x="52" y="43"/>
                    <a:pt x="52" y="44"/>
                    <a:pt x="53" y="44"/>
                  </a:cubicBezTo>
                  <a:cubicBezTo>
                    <a:pt x="56" y="47"/>
                    <a:pt x="56" y="47"/>
                    <a:pt x="56" y="47"/>
                  </a:cubicBezTo>
                  <a:cubicBezTo>
                    <a:pt x="57" y="47"/>
                    <a:pt x="57" y="47"/>
                    <a:pt x="57" y="47"/>
                  </a:cubicBezTo>
                  <a:cubicBezTo>
                    <a:pt x="57" y="47"/>
                    <a:pt x="58" y="46"/>
                    <a:pt x="58" y="46"/>
                  </a:cubicBezTo>
                  <a:cubicBezTo>
                    <a:pt x="58" y="46"/>
                    <a:pt x="58" y="45"/>
                    <a:pt x="57" y="45"/>
                  </a:cubicBezTo>
                  <a:lnTo>
                    <a:pt x="54" y="43"/>
                  </a:lnTo>
                  <a:close/>
                  <a:moveTo>
                    <a:pt x="8" y="19"/>
                  </a:moveTo>
                  <a:cubicBezTo>
                    <a:pt x="8" y="19"/>
                    <a:pt x="9" y="19"/>
                    <a:pt x="9" y="19"/>
                  </a:cubicBezTo>
                  <a:cubicBezTo>
                    <a:pt x="9" y="19"/>
                    <a:pt x="9" y="19"/>
                    <a:pt x="10" y="18"/>
                  </a:cubicBezTo>
                  <a:cubicBezTo>
                    <a:pt x="10" y="18"/>
                    <a:pt x="10" y="17"/>
                    <a:pt x="9" y="17"/>
                  </a:cubicBezTo>
                  <a:cubicBezTo>
                    <a:pt x="5" y="15"/>
                    <a:pt x="5" y="15"/>
                    <a:pt x="5" y="15"/>
                  </a:cubicBezTo>
                  <a:cubicBezTo>
                    <a:pt x="5" y="14"/>
                    <a:pt x="4" y="15"/>
                    <a:pt x="4" y="15"/>
                  </a:cubicBezTo>
                  <a:cubicBezTo>
                    <a:pt x="4" y="16"/>
                    <a:pt x="4" y="16"/>
                    <a:pt x="4" y="17"/>
                  </a:cubicBezTo>
                  <a:lnTo>
                    <a:pt x="8" y="19"/>
                  </a:lnTo>
                  <a:close/>
                  <a:moveTo>
                    <a:pt x="45" y="52"/>
                  </a:moveTo>
                  <a:cubicBezTo>
                    <a:pt x="44" y="52"/>
                    <a:pt x="44" y="52"/>
                    <a:pt x="43" y="52"/>
                  </a:cubicBezTo>
                  <a:cubicBezTo>
                    <a:pt x="43" y="52"/>
                    <a:pt x="43" y="53"/>
                    <a:pt x="43" y="53"/>
                  </a:cubicBezTo>
                  <a:cubicBezTo>
                    <a:pt x="45" y="57"/>
                    <a:pt x="45" y="57"/>
                    <a:pt x="45" y="57"/>
                  </a:cubicBezTo>
                  <a:cubicBezTo>
                    <a:pt x="45" y="57"/>
                    <a:pt x="46" y="58"/>
                    <a:pt x="46" y="58"/>
                  </a:cubicBezTo>
                  <a:cubicBezTo>
                    <a:pt x="46" y="58"/>
                    <a:pt x="46" y="58"/>
                    <a:pt x="46" y="58"/>
                  </a:cubicBezTo>
                  <a:cubicBezTo>
                    <a:pt x="47" y="57"/>
                    <a:pt x="47" y="57"/>
                    <a:pt x="47" y="56"/>
                  </a:cubicBezTo>
                  <a:lnTo>
                    <a:pt x="45" y="52"/>
                  </a:lnTo>
                  <a:close/>
                  <a:moveTo>
                    <a:pt x="31" y="55"/>
                  </a:moveTo>
                  <a:cubicBezTo>
                    <a:pt x="30" y="55"/>
                    <a:pt x="30" y="56"/>
                    <a:pt x="30" y="56"/>
                  </a:cubicBezTo>
                  <a:cubicBezTo>
                    <a:pt x="30" y="61"/>
                    <a:pt x="30" y="61"/>
                    <a:pt x="30" y="61"/>
                  </a:cubicBezTo>
                  <a:cubicBezTo>
                    <a:pt x="30" y="61"/>
                    <a:pt x="30" y="62"/>
                    <a:pt x="31" y="62"/>
                  </a:cubicBezTo>
                  <a:cubicBezTo>
                    <a:pt x="31" y="62"/>
                    <a:pt x="32" y="61"/>
                    <a:pt x="32" y="61"/>
                  </a:cubicBezTo>
                  <a:cubicBezTo>
                    <a:pt x="32" y="56"/>
                    <a:pt x="32" y="56"/>
                    <a:pt x="32" y="56"/>
                  </a:cubicBezTo>
                  <a:cubicBezTo>
                    <a:pt x="32" y="56"/>
                    <a:pt x="31" y="55"/>
                    <a:pt x="31" y="55"/>
                  </a:cubicBezTo>
                  <a:close/>
                  <a:moveTo>
                    <a:pt x="17" y="9"/>
                  </a:moveTo>
                  <a:cubicBezTo>
                    <a:pt x="17" y="9"/>
                    <a:pt x="18" y="10"/>
                    <a:pt x="18" y="10"/>
                  </a:cubicBezTo>
                  <a:cubicBezTo>
                    <a:pt x="18" y="10"/>
                    <a:pt x="18" y="9"/>
                    <a:pt x="19" y="9"/>
                  </a:cubicBezTo>
                  <a:cubicBezTo>
                    <a:pt x="19" y="9"/>
                    <a:pt x="19" y="9"/>
                    <a:pt x="19" y="8"/>
                  </a:cubicBezTo>
                  <a:cubicBezTo>
                    <a:pt x="17" y="4"/>
                    <a:pt x="17" y="4"/>
                    <a:pt x="17" y="4"/>
                  </a:cubicBezTo>
                  <a:cubicBezTo>
                    <a:pt x="16" y="4"/>
                    <a:pt x="16" y="4"/>
                    <a:pt x="15" y="4"/>
                  </a:cubicBezTo>
                  <a:cubicBezTo>
                    <a:pt x="15" y="4"/>
                    <a:pt x="15" y="5"/>
                    <a:pt x="15" y="5"/>
                  </a:cubicBezTo>
                  <a:lnTo>
                    <a:pt x="17" y="9"/>
                  </a:lnTo>
                  <a:close/>
                  <a:moveTo>
                    <a:pt x="31" y="6"/>
                  </a:moveTo>
                  <a:cubicBezTo>
                    <a:pt x="31" y="6"/>
                    <a:pt x="32" y="6"/>
                    <a:pt x="32" y="5"/>
                  </a:cubicBezTo>
                  <a:cubicBezTo>
                    <a:pt x="32" y="1"/>
                    <a:pt x="32" y="1"/>
                    <a:pt x="32" y="1"/>
                  </a:cubicBezTo>
                  <a:cubicBezTo>
                    <a:pt x="32" y="0"/>
                    <a:pt x="31" y="0"/>
                    <a:pt x="31" y="0"/>
                  </a:cubicBezTo>
                  <a:cubicBezTo>
                    <a:pt x="30" y="0"/>
                    <a:pt x="30" y="0"/>
                    <a:pt x="30" y="1"/>
                  </a:cubicBezTo>
                  <a:cubicBezTo>
                    <a:pt x="30" y="5"/>
                    <a:pt x="30" y="5"/>
                    <a:pt x="30" y="5"/>
                  </a:cubicBezTo>
                  <a:cubicBezTo>
                    <a:pt x="30" y="6"/>
                    <a:pt x="30" y="6"/>
                    <a:pt x="31" y="6"/>
                  </a:cubicBezTo>
                  <a:close/>
                  <a:moveTo>
                    <a:pt x="53" y="30"/>
                  </a:moveTo>
                  <a:cubicBezTo>
                    <a:pt x="32" y="53"/>
                    <a:pt x="32" y="53"/>
                    <a:pt x="32" y="53"/>
                  </a:cubicBezTo>
                  <a:cubicBezTo>
                    <a:pt x="32" y="53"/>
                    <a:pt x="31" y="53"/>
                    <a:pt x="31" y="53"/>
                  </a:cubicBezTo>
                  <a:cubicBezTo>
                    <a:pt x="30" y="53"/>
                    <a:pt x="30" y="53"/>
                    <a:pt x="29" y="53"/>
                  </a:cubicBezTo>
                  <a:cubicBezTo>
                    <a:pt x="9" y="30"/>
                    <a:pt x="9" y="30"/>
                    <a:pt x="9" y="30"/>
                  </a:cubicBezTo>
                  <a:cubicBezTo>
                    <a:pt x="8" y="29"/>
                    <a:pt x="8" y="28"/>
                    <a:pt x="9" y="27"/>
                  </a:cubicBezTo>
                  <a:cubicBezTo>
                    <a:pt x="14" y="19"/>
                    <a:pt x="14" y="19"/>
                    <a:pt x="14" y="19"/>
                  </a:cubicBezTo>
                  <a:cubicBezTo>
                    <a:pt x="14" y="19"/>
                    <a:pt x="15" y="18"/>
                    <a:pt x="15" y="18"/>
                  </a:cubicBezTo>
                  <a:cubicBezTo>
                    <a:pt x="46" y="18"/>
                    <a:pt x="46" y="18"/>
                    <a:pt x="46" y="18"/>
                  </a:cubicBezTo>
                  <a:cubicBezTo>
                    <a:pt x="47" y="18"/>
                    <a:pt x="48" y="19"/>
                    <a:pt x="48" y="19"/>
                  </a:cubicBezTo>
                  <a:cubicBezTo>
                    <a:pt x="53" y="27"/>
                    <a:pt x="53" y="27"/>
                    <a:pt x="53" y="27"/>
                  </a:cubicBezTo>
                  <a:cubicBezTo>
                    <a:pt x="54" y="28"/>
                    <a:pt x="54" y="29"/>
                    <a:pt x="53" y="30"/>
                  </a:cubicBezTo>
                  <a:close/>
                  <a:moveTo>
                    <a:pt x="46" y="22"/>
                  </a:moveTo>
                  <a:cubicBezTo>
                    <a:pt x="41" y="27"/>
                    <a:pt x="41" y="27"/>
                    <a:pt x="41" y="27"/>
                  </a:cubicBezTo>
                  <a:cubicBezTo>
                    <a:pt x="50" y="27"/>
                    <a:pt x="50" y="27"/>
                    <a:pt x="50" y="27"/>
                  </a:cubicBezTo>
                  <a:lnTo>
                    <a:pt x="46" y="22"/>
                  </a:lnTo>
                  <a:close/>
                  <a:moveTo>
                    <a:pt x="44" y="21"/>
                  </a:moveTo>
                  <a:cubicBezTo>
                    <a:pt x="33" y="21"/>
                    <a:pt x="33" y="21"/>
                    <a:pt x="33" y="21"/>
                  </a:cubicBezTo>
                  <a:cubicBezTo>
                    <a:pt x="39" y="27"/>
                    <a:pt x="39" y="27"/>
                    <a:pt x="39" y="27"/>
                  </a:cubicBezTo>
                  <a:lnTo>
                    <a:pt x="44" y="21"/>
                  </a:lnTo>
                  <a:close/>
                  <a:moveTo>
                    <a:pt x="25" y="29"/>
                  </a:moveTo>
                  <a:cubicBezTo>
                    <a:pt x="31" y="48"/>
                    <a:pt x="31" y="48"/>
                    <a:pt x="31" y="48"/>
                  </a:cubicBezTo>
                  <a:cubicBezTo>
                    <a:pt x="37" y="29"/>
                    <a:pt x="37" y="29"/>
                    <a:pt x="37" y="29"/>
                  </a:cubicBezTo>
                  <a:lnTo>
                    <a:pt x="25" y="29"/>
                  </a:lnTo>
                  <a:close/>
                  <a:moveTo>
                    <a:pt x="36" y="27"/>
                  </a:moveTo>
                  <a:cubicBezTo>
                    <a:pt x="31" y="22"/>
                    <a:pt x="31" y="22"/>
                    <a:pt x="31" y="22"/>
                  </a:cubicBezTo>
                  <a:cubicBezTo>
                    <a:pt x="26" y="27"/>
                    <a:pt x="26" y="27"/>
                    <a:pt x="26" y="27"/>
                  </a:cubicBezTo>
                  <a:lnTo>
                    <a:pt x="36" y="27"/>
                  </a:lnTo>
                  <a:close/>
                  <a:moveTo>
                    <a:pt x="28" y="21"/>
                  </a:moveTo>
                  <a:cubicBezTo>
                    <a:pt x="18" y="21"/>
                    <a:pt x="18" y="21"/>
                    <a:pt x="18" y="21"/>
                  </a:cubicBezTo>
                  <a:cubicBezTo>
                    <a:pt x="23" y="27"/>
                    <a:pt x="23" y="27"/>
                    <a:pt x="23" y="27"/>
                  </a:cubicBezTo>
                  <a:lnTo>
                    <a:pt x="28" y="21"/>
                  </a:lnTo>
                  <a:close/>
                  <a:moveTo>
                    <a:pt x="12" y="27"/>
                  </a:moveTo>
                  <a:cubicBezTo>
                    <a:pt x="21" y="27"/>
                    <a:pt x="21" y="27"/>
                    <a:pt x="21" y="27"/>
                  </a:cubicBezTo>
                  <a:cubicBezTo>
                    <a:pt x="16" y="22"/>
                    <a:pt x="16" y="22"/>
                    <a:pt x="16" y="22"/>
                  </a:cubicBezTo>
                  <a:lnTo>
                    <a:pt x="12" y="27"/>
                  </a:lnTo>
                  <a:close/>
                  <a:moveTo>
                    <a:pt x="28" y="47"/>
                  </a:moveTo>
                  <a:cubicBezTo>
                    <a:pt x="22" y="29"/>
                    <a:pt x="22" y="29"/>
                    <a:pt x="22" y="29"/>
                  </a:cubicBezTo>
                  <a:cubicBezTo>
                    <a:pt x="12" y="29"/>
                    <a:pt x="12" y="29"/>
                    <a:pt x="12" y="29"/>
                  </a:cubicBezTo>
                  <a:lnTo>
                    <a:pt x="28" y="47"/>
                  </a:lnTo>
                  <a:close/>
                  <a:moveTo>
                    <a:pt x="33" y="47"/>
                  </a:moveTo>
                  <a:cubicBezTo>
                    <a:pt x="49" y="29"/>
                    <a:pt x="49" y="29"/>
                    <a:pt x="49" y="29"/>
                  </a:cubicBezTo>
                  <a:cubicBezTo>
                    <a:pt x="39" y="29"/>
                    <a:pt x="39" y="29"/>
                    <a:pt x="39" y="29"/>
                  </a:cubicBezTo>
                  <a:lnTo>
                    <a:pt x="33" y="47"/>
                  </a:ln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45" name="Freeform 41"/>
            <p:cNvSpPr>
              <a:spLocks noEditPoints="1"/>
            </p:cNvSpPr>
            <p:nvPr/>
          </p:nvSpPr>
          <p:spPr bwMode="auto">
            <a:xfrm>
              <a:off x="4972332" y="2034995"/>
              <a:ext cx="397043" cy="383809"/>
            </a:xfrm>
            <a:custGeom>
              <a:avLst/>
              <a:gdLst>
                <a:gd name="T0" fmla="*/ 12 w 63"/>
                <a:gd name="T1" fmla="*/ 10 h 61"/>
                <a:gd name="T2" fmla="*/ 13 w 63"/>
                <a:gd name="T3" fmla="*/ 10 h 61"/>
                <a:gd name="T4" fmla="*/ 13 w 63"/>
                <a:gd name="T5" fmla="*/ 12 h 61"/>
                <a:gd name="T6" fmla="*/ 13 w 63"/>
                <a:gd name="T7" fmla="*/ 29 h 61"/>
                <a:gd name="T8" fmla="*/ 13 w 63"/>
                <a:gd name="T9" fmla="*/ 31 h 61"/>
                <a:gd name="T10" fmla="*/ 13 w 63"/>
                <a:gd name="T11" fmla="*/ 31 h 61"/>
                <a:gd name="T12" fmla="*/ 12 w 63"/>
                <a:gd name="T13" fmla="*/ 31 h 61"/>
                <a:gd name="T14" fmla="*/ 12 w 63"/>
                <a:gd name="T15" fmla="*/ 10 h 61"/>
                <a:gd name="T16" fmla="*/ 61 w 63"/>
                <a:gd name="T17" fmla="*/ 59 h 61"/>
                <a:gd name="T18" fmla="*/ 56 w 63"/>
                <a:gd name="T19" fmla="*/ 61 h 61"/>
                <a:gd name="T20" fmla="*/ 51 w 63"/>
                <a:gd name="T21" fmla="*/ 59 h 61"/>
                <a:gd name="T22" fmla="*/ 38 w 63"/>
                <a:gd name="T23" fmla="*/ 47 h 61"/>
                <a:gd name="T24" fmla="*/ 36 w 63"/>
                <a:gd name="T25" fmla="*/ 42 h 61"/>
                <a:gd name="T26" fmla="*/ 32 w 63"/>
                <a:gd name="T27" fmla="*/ 38 h 61"/>
                <a:gd name="T28" fmla="*/ 22 w 63"/>
                <a:gd name="T29" fmla="*/ 41 h 61"/>
                <a:gd name="T30" fmla="*/ 8 w 63"/>
                <a:gd name="T31" fmla="*/ 35 h 61"/>
                <a:gd name="T32" fmla="*/ 8 w 63"/>
                <a:gd name="T33" fmla="*/ 6 h 61"/>
                <a:gd name="T34" fmla="*/ 22 w 63"/>
                <a:gd name="T35" fmla="*/ 0 h 61"/>
                <a:gd name="T36" fmla="*/ 36 w 63"/>
                <a:gd name="T37" fmla="*/ 6 h 61"/>
                <a:gd name="T38" fmla="*/ 39 w 63"/>
                <a:gd name="T39" fmla="*/ 31 h 61"/>
                <a:gd name="T40" fmla="*/ 43 w 63"/>
                <a:gd name="T41" fmla="*/ 35 h 61"/>
                <a:gd name="T42" fmla="*/ 48 w 63"/>
                <a:gd name="T43" fmla="*/ 37 h 61"/>
                <a:gd name="T44" fmla="*/ 60 w 63"/>
                <a:gd name="T45" fmla="*/ 49 h 61"/>
                <a:gd name="T46" fmla="*/ 61 w 63"/>
                <a:gd name="T47" fmla="*/ 59 h 61"/>
                <a:gd name="T48" fmla="*/ 10 w 63"/>
                <a:gd name="T49" fmla="*/ 8 h 61"/>
                <a:gd name="T50" fmla="*/ 5 w 63"/>
                <a:gd name="T51" fmla="*/ 21 h 61"/>
                <a:gd name="T52" fmla="*/ 10 w 63"/>
                <a:gd name="T53" fmla="*/ 33 h 61"/>
                <a:gd name="T54" fmla="*/ 22 w 63"/>
                <a:gd name="T55" fmla="*/ 38 h 61"/>
                <a:gd name="T56" fmla="*/ 34 w 63"/>
                <a:gd name="T57" fmla="*/ 33 h 61"/>
                <a:gd name="T58" fmla="*/ 39 w 63"/>
                <a:gd name="T59" fmla="*/ 21 h 61"/>
                <a:gd name="T60" fmla="*/ 34 w 63"/>
                <a:gd name="T61" fmla="*/ 8 h 61"/>
                <a:gd name="T62" fmla="*/ 22 w 63"/>
                <a:gd name="T63" fmla="*/ 3 h 61"/>
                <a:gd name="T64" fmla="*/ 10 w 63"/>
                <a:gd name="T65" fmla="*/ 8 h 61"/>
                <a:gd name="T66" fmla="*/ 36 w 63"/>
                <a:gd name="T67" fmla="*/ 34 h 61"/>
                <a:gd name="T68" fmla="*/ 34 w 63"/>
                <a:gd name="T69" fmla="*/ 35 h 61"/>
                <a:gd name="T70" fmla="*/ 38 w 63"/>
                <a:gd name="T71" fmla="*/ 39 h 61"/>
                <a:gd name="T72" fmla="*/ 39 w 63"/>
                <a:gd name="T73" fmla="*/ 37 h 61"/>
                <a:gd name="T74" fmla="*/ 40 w 63"/>
                <a:gd name="T75" fmla="*/ 36 h 61"/>
                <a:gd name="T76" fmla="*/ 37 w 63"/>
                <a:gd name="T77" fmla="*/ 33 h 61"/>
                <a:gd name="T78" fmla="*/ 36 w 63"/>
                <a:gd name="T79" fmla="*/ 34 h 61"/>
                <a:gd name="T80" fmla="*/ 41 w 63"/>
                <a:gd name="T81" fmla="*/ 44 h 61"/>
                <a:gd name="T82" fmla="*/ 53 w 63"/>
                <a:gd name="T83" fmla="*/ 57 h 61"/>
                <a:gd name="T84" fmla="*/ 58 w 63"/>
                <a:gd name="T85" fmla="*/ 57 h 61"/>
                <a:gd name="T86" fmla="*/ 60 w 63"/>
                <a:gd name="T87" fmla="*/ 54 h 61"/>
                <a:gd name="T88" fmla="*/ 58 w 63"/>
                <a:gd name="T89" fmla="*/ 51 h 61"/>
                <a:gd name="T90" fmla="*/ 46 w 63"/>
                <a:gd name="T91" fmla="*/ 39 h 61"/>
                <a:gd name="T92" fmla="*/ 43 w 63"/>
                <a:gd name="T93" fmla="*/ 38 h 61"/>
                <a:gd name="T94" fmla="*/ 42 w 63"/>
                <a:gd name="T95" fmla="*/ 38 h 61"/>
                <a:gd name="T96" fmla="*/ 41 w 63"/>
                <a:gd name="T97" fmla="*/ 38 h 61"/>
                <a:gd name="T98" fmla="*/ 40 w 63"/>
                <a:gd name="T99" fmla="*/ 39 h 61"/>
                <a:gd name="T100" fmla="*/ 40 w 63"/>
                <a:gd name="T101" fmla="*/ 40 h 61"/>
                <a:gd name="T102" fmla="*/ 39 w 63"/>
                <a:gd name="T103" fmla="*/ 40 h 61"/>
                <a:gd name="T104" fmla="*/ 41 w 63"/>
                <a:gd name="T105"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61">
                  <a:moveTo>
                    <a:pt x="12" y="10"/>
                  </a:moveTo>
                  <a:cubicBezTo>
                    <a:pt x="12" y="10"/>
                    <a:pt x="13" y="10"/>
                    <a:pt x="13" y="10"/>
                  </a:cubicBezTo>
                  <a:cubicBezTo>
                    <a:pt x="14" y="11"/>
                    <a:pt x="14" y="11"/>
                    <a:pt x="13" y="12"/>
                  </a:cubicBezTo>
                  <a:cubicBezTo>
                    <a:pt x="8" y="17"/>
                    <a:pt x="8" y="24"/>
                    <a:pt x="13" y="29"/>
                  </a:cubicBezTo>
                  <a:cubicBezTo>
                    <a:pt x="14" y="30"/>
                    <a:pt x="14" y="30"/>
                    <a:pt x="13" y="31"/>
                  </a:cubicBezTo>
                  <a:cubicBezTo>
                    <a:pt x="13" y="31"/>
                    <a:pt x="13" y="31"/>
                    <a:pt x="13" y="31"/>
                  </a:cubicBezTo>
                  <a:cubicBezTo>
                    <a:pt x="12" y="31"/>
                    <a:pt x="12" y="31"/>
                    <a:pt x="12" y="31"/>
                  </a:cubicBezTo>
                  <a:cubicBezTo>
                    <a:pt x="6" y="25"/>
                    <a:pt x="6" y="16"/>
                    <a:pt x="12" y="10"/>
                  </a:cubicBezTo>
                  <a:close/>
                  <a:moveTo>
                    <a:pt x="61" y="59"/>
                  </a:moveTo>
                  <a:cubicBezTo>
                    <a:pt x="59" y="60"/>
                    <a:pt x="58" y="61"/>
                    <a:pt x="56" y="61"/>
                  </a:cubicBezTo>
                  <a:cubicBezTo>
                    <a:pt x="54" y="61"/>
                    <a:pt x="52" y="60"/>
                    <a:pt x="51" y="59"/>
                  </a:cubicBezTo>
                  <a:cubicBezTo>
                    <a:pt x="38" y="47"/>
                    <a:pt x="38" y="47"/>
                    <a:pt x="38" y="47"/>
                  </a:cubicBezTo>
                  <a:cubicBezTo>
                    <a:pt x="37" y="45"/>
                    <a:pt x="36" y="43"/>
                    <a:pt x="36" y="42"/>
                  </a:cubicBezTo>
                  <a:cubicBezTo>
                    <a:pt x="32" y="38"/>
                    <a:pt x="32" y="38"/>
                    <a:pt x="32" y="38"/>
                  </a:cubicBezTo>
                  <a:cubicBezTo>
                    <a:pt x="29" y="40"/>
                    <a:pt x="26" y="41"/>
                    <a:pt x="22" y="41"/>
                  </a:cubicBezTo>
                  <a:cubicBezTo>
                    <a:pt x="17" y="41"/>
                    <a:pt x="12" y="38"/>
                    <a:pt x="8" y="35"/>
                  </a:cubicBezTo>
                  <a:cubicBezTo>
                    <a:pt x="0" y="27"/>
                    <a:pt x="0" y="14"/>
                    <a:pt x="8" y="6"/>
                  </a:cubicBezTo>
                  <a:cubicBezTo>
                    <a:pt x="12" y="3"/>
                    <a:pt x="17" y="0"/>
                    <a:pt x="22" y="0"/>
                  </a:cubicBezTo>
                  <a:cubicBezTo>
                    <a:pt x="28" y="0"/>
                    <a:pt x="33" y="3"/>
                    <a:pt x="36" y="6"/>
                  </a:cubicBezTo>
                  <a:cubicBezTo>
                    <a:pt x="43" y="13"/>
                    <a:pt x="44" y="23"/>
                    <a:pt x="39" y="31"/>
                  </a:cubicBezTo>
                  <a:cubicBezTo>
                    <a:pt x="43" y="35"/>
                    <a:pt x="43" y="35"/>
                    <a:pt x="43" y="35"/>
                  </a:cubicBezTo>
                  <a:cubicBezTo>
                    <a:pt x="45" y="35"/>
                    <a:pt x="47" y="35"/>
                    <a:pt x="48" y="37"/>
                  </a:cubicBezTo>
                  <a:cubicBezTo>
                    <a:pt x="60" y="49"/>
                    <a:pt x="60" y="49"/>
                    <a:pt x="60" y="49"/>
                  </a:cubicBezTo>
                  <a:cubicBezTo>
                    <a:pt x="63" y="52"/>
                    <a:pt x="63" y="56"/>
                    <a:pt x="61" y="59"/>
                  </a:cubicBezTo>
                  <a:close/>
                  <a:moveTo>
                    <a:pt x="10" y="8"/>
                  </a:moveTo>
                  <a:cubicBezTo>
                    <a:pt x="7" y="12"/>
                    <a:pt x="5" y="16"/>
                    <a:pt x="5" y="21"/>
                  </a:cubicBezTo>
                  <a:cubicBezTo>
                    <a:pt x="5" y="25"/>
                    <a:pt x="7" y="29"/>
                    <a:pt x="10" y="33"/>
                  </a:cubicBezTo>
                  <a:cubicBezTo>
                    <a:pt x="13" y="36"/>
                    <a:pt x="18" y="38"/>
                    <a:pt x="22" y="38"/>
                  </a:cubicBezTo>
                  <a:cubicBezTo>
                    <a:pt x="27" y="38"/>
                    <a:pt x="31" y="36"/>
                    <a:pt x="34" y="33"/>
                  </a:cubicBezTo>
                  <a:cubicBezTo>
                    <a:pt x="37" y="29"/>
                    <a:pt x="39" y="25"/>
                    <a:pt x="39" y="21"/>
                  </a:cubicBezTo>
                  <a:cubicBezTo>
                    <a:pt x="39" y="16"/>
                    <a:pt x="37" y="12"/>
                    <a:pt x="34" y="8"/>
                  </a:cubicBezTo>
                  <a:cubicBezTo>
                    <a:pt x="31" y="5"/>
                    <a:pt x="27" y="3"/>
                    <a:pt x="22" y="3"/>
                  </a:cubicBezTo>
                  <a:cubicBezTo>
                    <a:pt x="18" y="3"/>
                    <a:pt x="13" y="5"/>
                    <a:pt x="10" y="8"/>
                  </a:cubicBezTo>
                  <a:close/>
                  <a:moveTo>
                    <a:pt x="36" y="34"/>
                  </a:moveTo>
                  <a:cubicBezTo>
                    <a:pt x="35" y="34"/>
                    <a:pt x="35" y="35"/>
                    <a:pt x="34" y="35"/>
                  </a:cubicBezTo>
                  <a:cubicBezTo>
                    <a:pt x="38" y="39"/>
                    <a:pt x="38" y="39"/>
                    <a:pt x="38" y="39"/>
                  </a:cubicBezTo>
                  <a:cubicBezTo>
                    <a:pt x="38" y="38"/>
                    <a:pt x="38" y="38"/>
                    <a:pt x="39" y="37"/>
                  </a:cubicBezTo>
                  <a:cubicBezTo>
                    <a:pt x="39" y="37"/>
                    <a:pt x="40" y="36"/>
                    <a:pt x="40" y="36"/>
                  </a:cubicBezTo>
                  <a:cubicBezTo>
                    <a:pt x="37" y="33"/>
                    <a:pt x="37" y="33"/>
                    <a:pt x="37" y="33"/>
                  </a:cubicBezTo>
                  <a:cubicBezTo>
                    <a:pt x="36" y="33"/>
                    <a:pt x="36" y="34"/>
                    <a:pt x="36" y="34"/>
                  </a:cubicBezTo>
                  <a:close/>
                  <a:moveTo>
                    <a:pt x="41" y="44"/>
                  </a:moveTo>
                  <a:cubicBezTo>
                    <a:pt x="53" y="57"/>
                    <a:pt x="53" y="57"/>
                    <a:pt x="53" y="57"/>
                  </a:cubicBezTo>
                  <a:cubicBezTo>
                    <a:pt x="54" y="58"/>
                    <a:pt x="57" y="58"/>
                    <a:pt x="58" y="57"/>
                  </a:cubicBezTo>
                  <a:cubicBezTo>
                    <a:pt x="59" y="56"/>
                    <a:pt x="60" y="55"/>
                    <a:pt x="60" y="54"/>
                  </a:cubicBezTo>
                  <a:cubicBezTo>
                    <a:pt x="60" y="53"/>
                    <a:pt x="59" y="52"/>
                    <a:pt x="58" y="51"/>
                  </a:cubicBezTo>
                  <a:cubicBezTo>
                    <a:pt x="46" y="39"/>
                    <a:pt x="46" y="39"/>
                    <a:pt x="46" y="39"/>
                  </a:cubicBezTo>
                  <a:cubicBezTo>
                    <a:pt x="45" y="38"/>
                    <a:pt x="44" y="38"/>
                    <a:pt x="43" y="38"/>
                  </a:cubicBezTo>
                  <a:cubicBezTo>
                    <a:pt x="43" y="38"/>
                    <a:pt x="42" y="38"/>
                    <a:pt x="42" y="38"/>
                  </a:cubicBezTo>
                  <a:cubicBezTo>
                    <a:pt x="42" y="38"/>
                    <a:pt x="42" y="38"/>
                    <a:pt x="41" y="38"/>
                  </a:cubicBezTo>
                  <a:cubicBezTo>
                    <a:pt x="41" y="38"/>
                    <a:pt x="41" y="38"/>
                    <a:pt x="40" y="39"/>
                  </a:cubicBezTo>
                  <a:cubicBezTo>
                    <a:pt x="40" y="39"/>
                    <a:pt x="40" y="39"/>
                    <a:pt x="40" y="40"/>
                  </a:cubicBezTo>
                  <a:cubicBezTo>
                    <a:pt x="39" y="40"/>
                    <a:pt x="39" y="40"/>
                    <a:pt x="39" y="40"/>
                  </a:cubicBezTo>
                  <a:cubicBezTo>
                    <a:pt x="39" y="42"/>
                    <a:pt x="39" y="43"/>
                    <a:pt x="41" y="44"/>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46" name="Freeform 41"/>
            <p:cNvSpPr>
              <a:spLocks noEditPoints="1"/>
            </p:cNvSpPr>
            <p:nvPr/>
          </p:nvSpPr>
          <p:spPr bwMode="auto">
            <a:xfrm>
              <a:off x="7319804" y="5173856"/>
              <a:ext cx="397043" cy="383809"/>
            </a:xfrm>
            <a:custGeom>
              <a:avLst/>
              <a:gdLst>
                <a:gd name="T0" fmla="*/ 12 w 63"/>
                <a:gd name="T1" fmla="*/ 10 h 61"/>
                <a:gd name="T2" fmla="*/ 13 w 63"/>
                <a:gd name="T3" fmla="*/ 10 h 61"/>
                <a:gd name="T4" fmla="*/ 13 w 63"/>
                <a:gd name="T5" fmla="*/ 12 h 61"/>
                <a:gd name="T6" fmla="*/ 13 w 63"/>
                <a:gd name="T7" fmla="*/ 29 h 61"/>
                <a:gd name="T8" fmla="*/ 13 w 63"/>
                <a:gd name="T9" fmla="*/ 31 h 61"/>
                <a:gd name="T10" fmla="*/ 13 w 63"/>
                <a:gd name="T11" fmla="*/ 31 h 61"/>
                <a:gd name="T12" fmla="*/ 12 w 63"/>
                <a:gd name="T13" fmla="*/ 31 h 61"/>
                <a:gd name="T14" fmla="*/ 12 w 63"/>
                <a:gd name="T15" fmla="*/ 10 h 61"/>
                <a:gd name="T16" fmla="*/ 61 w 63"/>
                <a:gd name="T17" fmla="*/ 59 h 61"/>
                <a:gd name="T18" fmla="*/ 56 w 63"/>
                <a:gd name="T19" fmla="*/ 61 h 61"/>
                <a:gd name="T20" fmla="*/ 51 w 63"/>
                <a:gd name="T21" fmla="*/ 59 h 61"/>
                <a:gd name="T22" fmla="*/ 38 w 63"/>
                <a:gd name="T23" fmla="*/ 47 h 61"/>
                <a:gd name="T24" fmla="*/ 36 w 63"/>
                <a:gd name="T25" fmla="*/ 42 h 61"/>
                <a:gd name="T26" fmla="*/ 32 w 63"/>
                <a:gd name="T27" fmla="*/ 38 h 61"/>
                <a:gd name="T28" fmla="*/ 22 w 63"/>
                <a:gd name="T29" fmla="*/ 41 h 61"/>
                <a:gd name="T30" fmla="*/ 8 w 63"/>
                <a:gd name="T31" fmla="*/ 35 h 61"/>
                <a:gd name="T32" fmla="*/ 8 w 63"/>
                <a:gd name="T33" fmla="*/ 6 h 61"/>
                <a:gd name="T34" fmla="*/ 22 w 63"/>
                <a:gd name="T35" fmla="*/ 0 h 61"/>
                <a:gd name="T36" fmla="*/ 36 w 63"/>
                <a:gd name="T37" fmla="*/ 6 h 61"/>
                <a:gd name="T38" fmla="*/ 39 w 63"/>
                <a:gd name="T39" fmla="*/ 31 h 61"/>
                <a:gd name="T40" fmla="*/ 43 w 63"/>
                <a:gd name="T41" fmla="*/ 35 h 61"/>
                <a:gd name="T42" fmla="*/ 48 w 63"/>
                <a:gd name="T43" fmla="*/ 37 h 61"/>
                <a:gd name="T44" fmla="*/ 60 w 63"/>
                <a:gd name="T45" fmla="*/ 49 h 61"/>
                <a:gd name="T46" fmla="*/ 61 w 63"/>
                <a:gd name="T47" fmla="*/ 59 h 61"/>
                <a:gd name="T48" fmla="*/ 10 w 63"/>
                <a:gd name="T49" fmla="*/ 8 h 61"/>
                <a:gd name="T50" fmla="*/ 5 w 63"/>
                <a:gd name="T51" fmla="*/ 21 h 61"/>
                <a:gd name="T52" fmla="*/ 10 w 63"/>
                <a:gd name="T53" fmla="*/ 33 h 61"/>
                <a:gd name="T54" fmla="*/ 22 w 63"/>
                <a:gd name="T55" fmla="*/ 38 h 61"/>
                <a:gd name="T56" fmla="*/ 34 w 63"/>
                <a:gd name="T57" fmla="*/ 33 h 61"/>
                <a:gd name="T58" fmla="*/ 39 w 63"/>
                <a:gd name="T59" fmla="*/ 21 h 61"/>
                <a:gd name="T60" fmla="*/ 34 w 63"/>
                <a:gd name="T61" fmla="*/ 8 h 61"/>
                <a:gd name="T62" fmla="*/ 22 w 63"/>
                <a:gd name="T63" fmla="*/ 3 h 61"/>
                <a:gd name="T64" fmla="*/ 10 w 63"/>
                <a:gd name="T65" fmla="*/ 8 h 61"/>
                <a:gd name="T66" fmla="*/ 36 w 63"/>
                <a:gd name="T67" fmla="*/ 34 h 61"/>
                <a:gd name="T68" fmla="*/ 34 w 63"/>
                <a:gd name="T69" fmla="*/ 35 h 61"/>
                <a:gd name="T70" fmla="*/ 38 w 63"/>
                <a:gd name="T71" fmla="*/ 39 h 61"/>
                <a:gd name="T72" fmla="*/ 39 w 63"/>
                <a:gd name="T73" fmla="*/ 37 h 61"/>
                <a:gd name="T74" fmla="*/ 40 w 63"/>
                <a:gd name="T75" fmla="*/ 36 h 61"/>
                <a:gd name="T76" fmla="*/ 37 w 63"/>
                <a:gd name="T77" fmla="*/ 33 h 61"/>
                <a:gd name="T78" fmla="*/ 36 w 63"/>
                <a:gd name="T79" fmla="*/ 34 h 61"/>
                <a:gd name="T80" fmla="*/ 41 w 63"/>
                <a:gd name="T81" fmla="*/ 44 h 61"/>
                <a:gd name="T82" fmla="*/ 53 w 63"/>
                <a:gd name="T83" fmla="*/ 57 h 61"/>
                <a:gd name="T84" fmla="*/ 58 w 63"/>
                <a:gd name="T85" fmla="*/ 57 h 61"/>
                <a:gd name="T86" fmla="*/ 60 w 63"/>
                <a:gd name="T87" fmla="*/ 54 h 61"/>
                <a:gd name="T88" fmla="*/ 58 w 63"/>
                <a:gd name="T89" fmla="*/ 51 h 61"/>
                <a:gd name="T90" fmla="*/ 46 w 63"/>
                <a:gd name="T91" fmla="*/ 39 h 61"/>
                <a:gd name="T92" fmla="*/ 43 w 63"/>
                <a:gd name="T93" fmla="*/ 38 h 61"/>
                <a:gd name="T94" fmla="*/ 42 w 63"/>
                <a:gd name="T95" fmla="*/ 38 h 61"/>
                <a:gd name="T96" fmla="*/ 41 w 63"/>
                <a:gd name="T97" fmla="*/ 38 h 61"/>
                <a:gd name="T98" fmla="*/ 40 w 63"/>
                <a:gd name="T99" fmla="*/ 39 h 61"/>
                <a:gd name="T100" fmla="*/ 40 w 63"/>
                <a:gd name="T101" fmla="*/ 40 h 61"/>
                <a:gd name="T102" fmla="*/ 39 w 63"/>
                <a:gd name="T103" fmla="*/ 40 h 61"/>
                <a:gd name="T104" fmla="*/ 41 w 63"/>
                <a:gd name="T105"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61">
                  <a:moveTo>
                    <a:pt x="12" y="10"/>
                  </a:moveTo>
                  <a:cubicBezTo>
                    <a:pt x="12" y="10"/>
                    <a:pt x="13" y="10"/>
                    <a:pt x="13" y="10"/>
                  </a:cubicBezTo>
                  <a:cubicBezTo>
                    <a:pt x="14" y="11"/>
                    <a:pt x="14" y="11"/>
                    <a:pt x="13" y="12"/>
                  </a:cubicBezTo>
                  <a:cubicBezTo>
                    <a:pt x="8" y="17"/>
                    <a:pt x="8" y="24"/>
                    <a:pt x="13" y="29"/>
                  </a:cubicBezTo>
                  <a:cubicBezTo>
                    <a:pt x="14" y="30"/>
                    <a:pt x="14" y="30"/>
                    <a:pt x="13" y="31"/>
                  </a:cubicBezTo>
                  <a:cubicBezTo>
                    <a:pt x="13" y="31"/>
                    <a:pt x="13" y="31"/>
                    <a:pt x="13" y="31"/>
                  </a:cubicBezTo>
                  <a:cubicBezTo>
                    <a:pt x="12" y="31"/>
                    <a:pt x="12" y="31"/>
                    <a:pt x="12" y="31"/>
                  </a:cubicBezTo>
                  <a:cubicBezTo>
                    <a:pt x="6" y="25"/>
                    <a:pt x="6" y="16"/>
                    <a:pt x="12" y="10"/>
                  </a:cubicBezTo>
                  <a:close/>
                  <a:moveTo>
                    <a:pt x="61" y="59"/>
                  </a:moveTo>
                  <a:cubicBezTo>
                    <a:pt x="59" y="60"/>
                    <a:pt x="58" y="61"/>
                    <a:pt x="56" y="61"/>
                  </a:cubicBezTo>
                  <a:cubicBezTo>
                    <a:pt x="54" y="61"/>
                    <a:pt x="52" y="60"/>
                    <a:pt x="51" y="59"/>
                  </a:cubicBezTo>
                  <a:cubicBezTo>
                    <a:pt x="38" y="47"/>
                    <a:pt x="38" y="47"/>
                    <a:pt x="38" y="47"/>
                  </a:cubicBezTo>
                  <a:cubicBezTo>
                    <a:pt x="37" y="45"/>
                    <a:pt x="36" y="43"/>
                    <a:pt x="36" y="42"/>
                  </a:cubicBezTo>
                  <a:cubicBezTo>
                    <a:pt x="32" y="38"/>
                    <a:pt x="32" y="38"/>
                    <a:pt x="32" y="38"/>
                  </a:cubicBezTo>
                  <a:cubicBezTo>
                    <a:pt x="29" y="40"/>
                    <a:pt x="26" y="41"/>
                    <a:pt x="22" y="41"/>
                  </a:cubicBezTo>
                  <a:cubicBezTo>
                    <a:pt x="17" y="41"/>
                    <a:pt x="12" y="38"/>
                    <a:pt x="8" y="35"/>
                  </a:cubicBezTo>
                  <a:cubicBezTo>
                    <a:pt x="0" y="27"/>
                    <a:pt x="0" y="14"/>
                    <a:pt x="8" y="6"/>
                  </a:cubicBezTo>
                  <a:cubicBezTo>
                    <a:pt x="12" y="3"/>
                    <a:pt x="17" y="0"/>
                    <a:pt x="22" y="0"/>
                  </a:cubicBezTo>
                  <a:cubicBezTo>
                    <a:pt x="28" y="0"/>
                    <a:pt x="33" y="3"/>
                    <a:pt x="36" y="6"/>
                  </a:cubicBezTo>
                  <a:cubicBezTo>
                    <a:pt x="43" y="13"/>
                    <a:pt x="44" y="23"/>
                    <a:pt x="39" y="31"/>
                  </a:cubicBezTo>
                  <a:cubicBezTo>
                    <a:pt x="43" y="35"/>
                    <a:pt x="43" y="35"/>
                    <a:pt x="43" y="35"/>
                  </a:cubicBezTo>
                  <a:cubicBezTo>
                    <a:pt x="45" y="35"/>
                    <a:pt x="47" y="35"/>
                    <a:pt x="48" y="37"/>
                  </a:cubicBezTo>
                  <a:cubicBezTo>
                    <a:pt x="60" y="49"/>
                    <a:pt x="60" y="49"/>
                    <a:pt x="60" y="49"/>
                  </a:cubicBezTo>
                  <a:cubicBezTo>
                    <a:pt x="63" y="52"/>
                    <a:pt x="63" y="56"/>
                    <a:pt x="61" y="59"/>
                  </a:cubicBezTo>
                  <a:close/>
                  <a:moveTo>
                    <a:pt x="10" y="8"/>
                  </a:moveTo>
                  <a:cubicBezTo>
                    <a:pt x="7" y="12"/>
                    <a:pt x="5" y="16"/>
                    <a:pt x="5" y="21"/>
                  </a:cubicBezTo>
                  <a:cubicBezTo>
                    <a:pt x="5" y="25"/>
                    <a:pt x="7" y="29"/>
                    <a:pt x="10" y="33"/>
                  </a:cubicBezTo>
                  <a:cubicBezTo>
                    <a:pt x="13" y="36"/>
                    <a:pt x="18" y="38"/>
                    <a:pt x="22" y="38"/>
                  </a:cubicBezTo>
                  <a:cubicBezTo>
                    <a:pt x="27" y="38"/>
                    <a:pt x="31" y="36"/>
                    <a:pt x="34" y="33"/>
                  </a:cubicBezTo>
                  <a:cubicBezTo>
                    <a:pt x="37" y="29"/>
                    <a:pt x="39" y="25"/>
                    <a:pt x="39" y="21"/>
                  </a:cubicBezTo>
                  <a:cubicBezTo>
                    <a:pt x="39" y="16"/>
                    <a:pt x="37" y="12"/>
                    <a:pt x="34" y="8"/>
                  </a:cubicBezTo>
                  <a:cubicBezTo>
                    <a:pt x="31" y="5"/>
                    <a:pt x="27" y="3"/>
                    <a:pt x="22" y="3"/>
                  </a:cubicBezTo>
                  <a:cubicBezTo>
                    <a:pt x="18" y="3"/>
                    <a:pt x="13" y="5"/>
                    <a:pt x="10" y="8"/>
                  </a:cubicBezTo>
                  <a:close/>
                  <a:moveTo>
                    <a:pt x="36" y="34"/>
                  </a:moveTo>
                  <a:cubicBezTo>
                    <a:pt x="35" y="34"/>
                    <a:pt x="35" y="35"/>
                    <a:pt x="34" y="35"/>
                  </a:cubicBezTo>
                  <a:cubicBezTo>
                    <a:pt x="38" y="39"/>
                    <a:pt x="38" y="39"/>
                    <a:pt x="38" y="39"/>
                  </a:cubicBezTo>
                  <a:cubicBezTo>
                    <a:pt x="38" y="38"/>
                    <a:pt x="38" y="38"/>
                    <a:pt x="39" y="37"/>
                  </a:cubicBezTo>
                  <a:cubicBezTo>
                    <a:pt x="39" y="37"/>
                    <a:pt x="40" y="36"/>
                    <a:pt x="40" y="36"/>
                  </a:cubicBezTo>
                  <a:cubicBezTo>
                    <a:pt x="37" y="33"/>
                    <a:pt x="37" y="33"/>
                    <a:pt x="37" y="33"/>
                  </a:cubicBezTo>
                  <a:cubicBezTo>
                    <a:pt x="36" y="33"/>
                    <a:pt x="36" y="34"/>
                    <a:pt x="36" y="34"/>
                  </a:cubicBezTo>
                  <a:close/>
                  <a:moveTo>
                    <a:pt x="41" y="44"/>
                  </a:moveTo>
                  <a:cubicBezTo>
                    <a:pt x="53" y="57"/>
                    <a:pt x="53" y="57"/>
                    <a:pt x="53" y="57"/>
                  </a:cubicBezTo>
                  <a:cubicBezTo>
                    <a:pt x="54" y="58"/>
                    <a:pt x="57" y="58"/>
                    <a:pt x="58" y="57"/>
                  </a:cubicBezTo>
                  <a:cubicBezTo>
                    <a:pt x="59" y="56"/>
                    <a:pt x="60" y="55"/>
                    <a:pt x="60" y="54"/>
                  </a:cubicBezTo>
                  <a:cubicBezTo>
                    <a:pt x="60" y="53"/>
                    <a:pt x="59" y="52"/>
                    <a:pt x="58" y="51"/>
                  </a:cubicBezTo>
                  <a:cubicBezTo>
                    <a:pt x="46" y="39"/>
                    <a:pt x="46" y="39"/>
                    <a:pt x="46" y="39"/>
                  </a:cubicBezTo>
                  <a:cubicBezTo>
                    <a:pt x="45" y="38"/>
                    <a:pt x="44" y="38"/>
                    <a:pt x="43" y="38"/>
                  </a:cubicBezTo>
                  <a:cubicBezTo>
                    <a:pt x="43" y="38"/>
                    <a:pt x="42" y="38"/>
                    <a:pt x="42" y="38"/>
                  </a:cubicBezTo>
                  <a:cubicBezTo>
                    <a:pt x="42" y="38"/>
                    <a:pt x="42" y="38"/>
                    <a:pt x="41" y="38"/>
                  </a:cubicBezTo>
                  <a:cubicBezTo>
                    <a:pt x="41" y="38"/>
                    <a:pt x="41" y="38"/>
                    <a:pt x="40" y="39"/>
                  </a:cubicBezTo>
                  <a:cubicBezTo>
                    <a:pt x="40" y="39"/>
                    <a:pt x="40" y="39"/>
                    <a:pt x="40" y="40"/>
                  </a:cubicBezTo>
                  <a:cubicBezTo>
                    <a:pt x="39" y="40"/>
                    <a:pt x="39" y="40"/>
                    <a:pt x="39" y="40"/>
                  </a:cubicBezTo>
                  <a:cubicBezTo>
                    <a:pt x="39" y="42"/>
                    <a:pt x="39" y="43"/>
                    <a:pt x="41" y="44"/>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47" name="Freeform 46"/>
            <p:cNvSpPr>
              <a:spLocks noEditPoints="1"/>
            </p:cNvSpPr>
            <p:nvPr/>
          </p:nvSpPr>
          <p:spPr bwMode="auto">
            <a:xfrm>
              <a:off x="7866024" y="4675976"/>
              <a:ext cx="315253" cy="315255"/>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4 w 35"/>
                <a:gd name="T21" fmla="*/ 12 h 35"/>
                <a:gd name="T22" fmla="*/ 19 w 35"/>
                <a:gd name="T23" fmla="*/ 18 h 35"/>
                <a:gd name="T24" fmla="*/ 24 w 35"/>
                <a:gd name="T25" fmla="*/ 23 h 35"/>
                <a:gd name="T26" fmla="*/ 24 w 35"/>
                <a:gd name="T27" fmla="*/ 24 h 35"/>
                <a:gd name="T28" fmla="*/ 24 w 35"/>
                <a:gd name="T29" fmla="*/ 25 h 35"/>
                <a:gd name="T30" fmla="*/ 23 w 35"/>
                <a:gd name="T31" fmla="*/ 24 h 35"/>
                <a:gd name="T32" fmla="*/ 18 w 35"/>
                <a:gd name="T33" fmla="*/ 19 h 35"/>
                <a:gd name="T34" fmla="*/ 12 w 35"/>
                <a:gd name="T35" fmla="*/ 24 h 35"/>
                <a:gd name="T36" fmla="*/ 12 w 35"/>
                <a:gd name="T37" fmla="*/ 25 h 35"/>
                <a:gd name="T38" fmla="*/ 11 w 35"/>
                <a:gd name="T39" fmla="*/ 24 h 35"/>
                <a:gd name="T40" fmla="*/ 11 w 35"/>
                <a:gd name="T41" fmla="*/ 23 h 35"/>
                <a:gd name="T42" fmla="*/ 16 w 35"/>
                <a:gd name="T43" fmla="*/ 18 h 35"/>
                <a:gd name="T44" fmla="*/ 11 w 35"/>
                <a:gd name="T45" fmla="*/ 12 h 35"/>
                <a:gd name="T46" fmla="*/ 11 w 35"/>
                <a:gd name="T47" fmla="*/ 11 h 35"/>
                <a:gd name="T48" fmla="*/ 12 w 35"/>
                <a:gd name="T49" fmla="*/ 11 h 35"/>
                <a:gd name="T50" fmla="*/ 18 w 35"/>
                <a:gd name="T51" fmla="*/ 16 h 35"/>
                <a:gd name="T52" fmla="*/ 23 w 35"/>
                <a:gd name="T53" fmla="*/ 11 h 35"/>
                <a:gd name="T54" fmla="*/ 24 w 35"/>
                <a:gd name="T55" fmla="*/ 11 h 35"/>
                <a:gd name="T56" fmla="*/ 24 w 35"/>
                <a:gd name="T5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5">
                  <a:moveTo>
                    <a:pt x="18" y="0"/>
                  </a:moveTo>
                  <a:cubicBezTo>
                    <a:pt x="8" y="0"/>
                    <a:pt x="0" y="8"/>
                    <a:pt x="0" y="18"/>
                  </a:cubicBezTo>
                  <a:cubicBezTo>
                    <a:pt x="0" y="27"/>
                    <a:pt x="8" y="35"/>
                    <a:pt x="18" y="35"/>
                  </a:cubicBezTo>
                  <a:cubicBezTo>
                    <a:pt x="27" y="35"/>
                    <a:pt x="35" y="27"/>
                    <a:pt x="35" y="18"/>
                  </a:cubicBezTo>
                  <a:cubicBezTo>
                    <a:pt x="35" y="8"/>
                    <a:pt x="27"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4" y="12"/>
                  </a:moveTo>
                  <a:cubicBezTo>
                    <a:pt x="19" y="18"/>
                    <a:pt x="19" y="18"/>
                    <a:pt x="19" y="18"/>
                  </a:cubicBezTo>
                  <a:cubicBezTo>
                    <a:pt x="24" y="23"/>
                    <a:pt x="24" y="23"/>
                    <a:pt x="24" y="23"/>
                  </a:cubicBezTo>
                  <a:cubicBezTo>
                    <a:pt x="25" y="23"/>
                    <a:pt x="25" y="24"/>
                    <a:pt x="24" y="24"/>
                  </a:cubicBezTo>
                  <a:cubicBezTo>
                    <a:pt x="24" y="24"/>
                    <a:pt x="24" y="25"/>
                    <a:pt x="24" y="25"/>
                  </a:cubicBezTo>
                  <a:cubicBezTo>
                    <a:pt x="23" y="25"/>
                    <a:pt x="23" y="24"/>
                    <a:pt x="23" y="24"/>
                  </a:cubicBezTo>
                  <a:cubicBezTo>
                    <a:pt x="18" y="19"/>
                    <a:pt x="18" y="19"/>
                    <a:pt x="18" y="19"/>
                  </a:cubicBezTo>
                  <a:cubicBezTo>
                    <a:pt x="12" y="24"/>
                    <a:pt x="12" y="24"/>
                    <a:pt x="12" y="24"/>
                  </a:cubicBezTo>
                  <a:cubicBezTo>
                    <a:pt x="12" y="24"/>
                    <a:pt x="12" y="25"/>
                    <a:pt x="12" y="25"/>
                  </a:cubicBezTo>
                  <a:cubicBezTo>
                    <a:pt x="11" y="25"/>
                    <a:pt x="11" y="24"/>
                    <a:pt x="11" y="24"/>
                  </a:cubicBezTo>
                  <a:cubicBezTo>
                    <a:pt x="11" y="24"/>
                    <a:pt x="11" y="23"/>
                    <a:pt x="11" y="23"/>
                  </a:cubicBezTo>
                  <a:cubicBezTo>
                    <a:pt x="16" y="18"/>
                    <a:pt x="16" y="18"/>
                    <a:pt x="16" y="18"/>
                  </a:cubicBezTo>
                  <a:cubicBezTo>
                    <a:pt x="11" y="12"/>
                    <a:pt x="11" y="12"/>
                    <a:pt x="11" y="12"/>
                  </a:cubicBezTo>
                  <a:cubicBezTo>
                    <a:pt x="11" y="12"/>
                    <a:pt x="11" y="11"/>
                    <a:pt x="11" y="11"/>
                  </a:cubicBezTo>
                  <a:cubicBezTo>
                    <a:pt x="11" y="10"/>
                    <a:pt x="12" y="10"/>
                    <a:pt x="12" y="11"/>
                  </a:cubicBezTo>
                  <a:cubicBezTo>
                    <a:pt x="18" y="16"/>
                    <a:pt x="18" y="16"/>
                    <a:pt x="18" y="16"/>
                  </a:cubicBezTo>
                  <a:cubicBezTo>
                    <a:pt x="23" y="11"/>
                    <a:pt x="23" y="11"/>
                    <a:pt x="23" y="11"/>
                  </a:cubicBezTo>
                  <a:cubicBezTo>
                    <a:pt x="23" y="10"/>
                    <a:pt x="24" y="10"/>
                    <a:pt x="24" y="11"/>
                  </a:cubicBezTo>
                  <a:cubicBezTo>
                    <a:pt x="25" y="11"/>
                    <a:pt x="25" y="12"/>
                    <a:pt x="24" y="12"/>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48" name="Freeform 14"/>
            <p:cNvSpPr>
              <a:spLocks noEditPoints="1"/>
            </p:cNvSpPr>
            <p:nvPr/>
          </p:nvSpPr>
          <p:spPr bwMode="auto">
            <a:xfrm>
              <a:off x="3324968" y="3698332"/>
              <a:ext cx="280525" cy="327280"/>
            </a:xfrm>
            <a:custGeom>
              <a:avLst/>
              <a:gdLst>
                <a:gd name="T0" fmla="*/ 36 w 56"/>
                <a:gd name="T1" fmla="*/ 14 h 65"/>
                <a:gd name="T2" fmla="*/ 43 w 56"/>
                <a:gd name="T3" fmla="*/ 2 h 65"/>
                <a:gd name="T4" fmla="*/ 41 w 56"/>
                <a:gd name="T5" fmla="*/ 0 h 65"/>
                <a:gd name="T6" fmla="*/ 13 w 56"/>
                <a:gd name="T7" fmla="*/ 1 h 65"/>
                <a:gd name="T8" fmla="*/ 20 w 56"/>
                <a:gd name="T9" fmla="*/ 14 h 65"/>
                <a:gd name="T10" fmla="*/ 0 w 56"/>
                <a:gd name="T11" fmla="*/ 37 h 65"/>
                <a:gd name="T12" fmla="*/ 7 w 56"/>
                <a:gd name="T13" fmla="*/ 65 h 65"/>
                <a:gd name="T14" fmla="*/ 56 w 56"/>
                <a:gd name="T15" fmla="*/ 58 h 65"/>
                <a:gd name="T16" fmla="*/ 36 w 56"/>
                <a:gd name="T17" fmla="*/ 15 h 65"/>
                <a:gd name="T18" fmla="*/ 23 w 56"/>
                <a:gd name="T19" fmla="*/ 4 h 65"/>
                <a:gd name="T20" fmla="*/ 21 w 56"/>
                <a:gd name="T21" fmla="*/ 5 h 65"/>
                <a:gd name="T22" fmla="*/ 22 w 56"/>
                <a:gd name="T23" fmla="*/ 13 h 65"/>
                <a:gd name="T24" fmla="*/ 39 w 56"/>
                <a:gd name="T25" fmla="*/ 3 h 65"/>
                <a:gd name="T26" fmla="*/ 26 w 56"/>
                <a:gd name="T27" fmla="*/ 13 h 65"/>
                <a:gd name="T28" fmla="*/ 33 w 56"/>
                <a:gd name="T29" fmla="*/ 15 h 65"/>
                <a:gd name="T30" fmla="*/ 23 w 56"/>
                <a:gd name="T31" fmla="*/ 16 h 65"/>
                <a:gd name="T32" fmla="*/ 53 w 56"/>
                <a:gd name="T33" fmla="*/ 58 h 65"/>
                <a:gd name="T34" fmla="*/ 7 w 56"/>
                <a:gd name="T35" fmla="*/ 62 h 65"/>
                <a:gd name="T36" fmla="*/ 3 w 56"/>
                <a:gd name="T37" fmla="*/ 37 h 65"/>
                <a:gd name="T38" fmla="*/ 34 w 56"/>
                <a:gd name="T39" fmla="*/ 18 h 65"/>
                <a:gd name="T40" fmla="*/ 53 w 56"/>
                <a:gd name="T41" fmla="*/ 58 h 65"/>
                <a:gd name="T42" fmla="*/ 8 w 56"/>
                <a:gd name="T43" fmla="*/ 54 h 65"/>
                <a:gd name="T44" fmla="*/ 12 w 56"/>
                <a:gd name="T45" fmla="*/ 58 h 65"/>
                <a:gd name="T46" fmla="*/ 6 w 56"/>
                <a:gd name="T47" fmla="*/ 54 h 65"/>
                <a:gd name="T48" fmla="*/ 23 w 56"/>
                <a:gd name="T49" fmla="*/ 21 h 65"/>
                <a:gd name="T50" fmla="*/ 23 w 56"/>
                <a:gd name="T51" fmla="*/ 23 h 65"/>
                <a:gd name="T52" fmla="*/ 28 w 56"/>
                <a:gd name="T53" fmla="*/ 28 h 65"/>
                <a:gd name="T54" fmla="*/ 28 w 56"/>
                <a:gd name="T55" fmla="*/ 53 h 65"/>
                <a:gd name="T56" fmla="*/ 28 w 56"/>
                <a:gd name="T57" fmla="*/ 28 h 65"/>
                <a:gd name="T58" fmla="*/ 17 w 56"/>
                <a:gd name="T59" fmla="*/ 41 h 65"/>
                <a:gd name="T60" fmla="*/ 38 w 56"/>
                <a:gd name="T61" fmla="*/ 41 h 65"/>
                <a:gd name="T62" fmla="*/ 26 w 56"/>
                <a:gd name="T63" fmla="*/ 37 h 65"/>
                <a:gd name="T64" fmla="*/ 32 w 56"/>
                <a:gd name="T65" fmla="*/ 44 h 65"/>
                <a:gd name="T66" fmla="*/ 29 w 56"/>
                <a:gd name="T67" fmla="*/ 49 h 65"/>
                <a:gd name="T68" fmla="*/ 27 w 56"/>
                <a:gd name="T69" fmla="*/ 49 h 65"/>
                <a:gd name="T70" fmla="*/ 24 w 56"/>
                <a:gd name="T71" fmla="*/ 44 h 65"/>
                <a:gd name="T72" fmla="*/ 26 w 56"/>
                <a:gd name="T73" fmla="*/ 44 h 65"/>
                <a:gd name="T74" fmla="*/ 30 w 56"/>
                <a:gd name="T75" fmla="*/ 44 h 65"/>
                <a:gd name="T76" fmla="*/ 24 w 56"/>
                <a:gd name="T77" fmla="*/ 37 h 65"/>
                <a:gd name="T78" fmla="*/ 27 w 56"/>
                <a:gd name="T79" fmla="*/ 32 h 65"/>
                <a:gd name="T80" fmla="*/ 29 w 56"/>
                <a:gd name="T81" fmla="*/ 32 h 65"/>
                <a:gd name="T82" fmla="*/ 32 w 56"/>
                <a:gd name="T83" fmla="*/ 37 h 65"/>
                <a:gd name="T84" fmla="*/ 30 w 56"/>
                <a:gd name="T85" fmla="*/ 37 h 65"/>
                <a:gd name="T86" fmla="*/ 26 w 56"/>
                <a:gd name="T87"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65">
                  <a:moveTo>
                    <a:pt x="36" y="15"/>
                  </a:moveTo>
                  <a:cubicBezTo>
                    <a:pt x="36" y="14"/>
                    <a:pt x="36" y="14"/>
                    <a:pt x="36" y="14"/>
                  </a:cubicBezTo>
                  <a:cubicBezTo>
                    <a:pt x="43" y="3"/>
                    <a:pt x="43" y="3"/>
                    <a:pt x="43" y="3"/>
                  </a:cubicBezTo>
                  <a:cubicBezTo>
                    <a:pt x="43" y="3"/>
                    <a:pt x="43" y="3"/>
                    <a:pt x="43" y="2"/>
                  </a:cubicBezTo>
                  <a:cubicBezTo>
                    <a:pt x="43" y="1"/>
                    <a:pt x="42" y="0"/>
                    <a:pt x="41" y="0"/>
                  </a:cubicBezTo>
                  <a:cubicBezTo>
                    <a:pt x="41" y="0"/>
                    <a:pt x="41" y="0"/>
                    <a:pt x="41" y="0"/>
                  </a:cubicBezTo>
                  <a:cubicBezTo>
                    <a:pt x="14" y="0"/>
                    <a:pt x="14" y="0"/>
                    <a:pt x="14" y="0"/>
                  </a:cubicBezTo>
                  <a:cubicBezTo>
                    <a:pt x="14" y="0"/>
                    <a:pt x="13" y="0"/>
                    <a:pt x="13" y="1"/>
                  </a:cubicBezTo>
                  <a:cubicBezTo>
                    <a:pt x="12" y="2"/>
                    <a:pt x="12" y="3"/>
                    <a:pt x="13" y="3"/>
                  </a:cubicBezTo>
                  <a:cubicBezTo>
                    <a:pt x="20" y="14"/>
                    <a:pt x="20" y="14"/>
                    <a:pt x="20" y="14"/>
                  </a:cubicBezTo>
                  <a:cubicBezTo>
                    <a:pt x="20" y="15"/>
                    <a:pt x="20" y="15"/>
                    <a:pt x="20" y="15"/>
                  </a:cubicBezTo>
                  <a:cubicBezTo>
                    <a:pt x="9" y="16"/>
                    <a:pt x="0" y="26"/>
                    <a:pt x="0" y="37"/>
                  </a:cubicBezTo>
                  <a:cubicBezTo>
                    <a:pt x="0" y="58"/>
                    <a:pt x="0" y="58"/>
                    <a:pt x="0" y="58"/>
                  </a:cubicBezTo>
                  <a:cubicBezTo>
                    <a:pt x="0" y="61"/>
                    <a:pt x="3" y="65"/>
                    <a:pt x="7" y="65"/>
                  </a:cubicBezTo>
                  <a:cubicBezTo>
                    <a:pt x="49" y="65"/>
                    <a:pt x="49" y="65"/>
                    <a:pt x="49" y="65"/>
                  </a:cubicBezTo>
                  <a:cubicBezTo>
                    <a:pt x="53" y="65"/>
                    <a:pt x="56" y="61"/>
                    <a:pt x="56" y="58"/>
                  </a:cubicBezTo>
                  <a:cubicBezTo>
                    <a:pt x="56" y="37"/>
                    <a:pt x="56" y="37"/>
                    <a:pt x="56" y="37"/>
                  </a:cubicBezTo>
                  <a:cubicBezTo>
                    <a:pt x="56" y="26"/>
                    <a:pt x="47" y="16"/>
                    <a:pt x="36" y="15"/>
                  </a:cubicBezTo>
                  <a:close/>
                  <a:moveTo>
                    <a:pt x="26" y="13"/>
                  </a:moveTo>
                  <a:cubicBezTo>
                    <a:pt x="23" y="4"/>
                    <a:pt x="23" y="4"/>
                    <a:pt x="23" y="4"/>
                  </a:cubicBezTo>
                  <a:cubicBezTo>
                    <a:pt x="22" y="3"/>
                    <a:pt x="22" y="3"/>
                    <a:pt x="21" y="3"/>
                  </a:cubicBezTo>
                  <a:cubicBezTo>
                    <a:pt x="21" y="4"/>
                    <a:pt x="21" y="4"/>
                    <a:pt x="21" y="5"/>
                  </a:cubicBezTo>
                  <a:cubicBezTo>
                    <a:pt x="24" y="13"/>
                    <a:pt x="24" y="13"/>
                    <a:pt x="24" y="13"/>
                  </a:cubicBezTo>
                  <a:cubicBezTo>
                    <a:pt x="22" y="13"/>
                    <a:pt x="22" y="13"/>
                    <a:pt x="22" y="13"/>
                  </a:cubicBezTo>
                  <a:cubicBezTo>
                    <a:pt x="16" y="3"/>
                    <a:pt x="16" y="3"/>
                    <a:pt x="16" y="3"/>
                  </a:cubicBezTo>
                  <a:cubicBezTo>
                    <a:pt x="39" y="3"/>
                    <a:pt x="39" y="3"/>
                    <a:pt x="39" y="3"/>
                  </a:cubicBezTo>
                  <a:cubicBezTo>
                    <a:pt x="33" y="13"/>
                    <a:pt x="33" y="13"/>
                    <a:pt x="33" y="13"/>
                  </a:cubicBezTo>
                  <a:lnTo>
                    <a:pt x="26" y="13"/>
                  </a:lnTo>
                  <a:close/>
                  <a:moveTo>
                    <a:pt x="23" y="15"/>
                  </a:moveTo>
                  <a:cubicBezTo>
                    <a:pt x="33" y="15"/>
                    <a:pt x="33" y="15"/>
                    <a:pt x="33" y="15"/>
                  </a:cubicBezTo>
                  <a:cubicBezTo>
                    <a:pt x="33" y="16"/>
                    <a:pt x="33" y="16"/>
                    <a:pt x="33" y="16"/>
                  </a:cubicBezTo>
                  <a:cubicBezTo>
                    <a:pt x="23" y="16"/>
                    <a:pt x="23" y="16"/>
                    <a:pt x="23" y="16"/>
                  </a:cubicBezTo>
                  <a:lnTo>
                    <a:pt x="23" y="15"/>
                  </a:lnTo>
                  <a:close/>
                  <a:moveTo>
                    <a:pt x="53" y="58"/>
                  </a:moveTo>
                  <a:cubicBezTo>
                    <a:pt x="53" y="60"/>
                    <a:pt x="51" y="62"/>
                    <a:pt x="49" y="62"/>
                  </a:cubicBezTo>
                  <a:cubicBezTo>
                    <a:pt x="7" y="62"/>
                    <a:pt x="7" y="62"/>
                    <a:pt x="7" y="62"/>
                  </a:cubicBezTo>
                  <a:cubicBezTo>
                    <a:pt x="5" y="62"/>
                    <a:pt x="3" y="60"/>
                    <a:pt x="3" y="58"/>
                  </a:cubicBezTo>
                  <a:cubicBezTo>
                    <a:pt x="3" y="37"/>
                    <a:pt x="3" y="37"/>
                    <a:pt x="3" y="37"/>
                  </a:cubicBezTo>
                  <a:cubicBezTo>
                    <a:pt x="3" y="26"/>
                    <a:pt x="11" y="18"/>
                    <a:pt x="22" y="18"/>
                  </a:cubicBezTo>
                  <a:cubicBezTo>
                    <a:pt x="34" y="18"/>
                    <a:pt x="34" y="18"/>
                    <a:pt x="34" y="18"/>
                  </a:cubicBezTo>
                  <a:cubicBezTo>
                    <a:pt x="44" y="18"/>
                    <a:pt x="53" y="26"/>
                    <a:pt x="53" y="37"/>
                  </a:cubicBezTo>
                  <a:lnTo>
                    <a:pt x="53" y="58"/>
                  </a:lnTo>
                  <a:close/>
                  <a:moveTo>
                    <a:pt x="8" y="38"/>
                  </a:moveTo>
                  <a:cubicBezTo>
                    <a:pt x="8" y="54"/>
                    <a:pt x="8" y="54"/>
                    <a:pt x="8" y="54"/>
                  </a:cubicBezTo>
                  <a:cubicBezTo>
                    <a:pt x="8" y="55"/>
                    <a:pt x="9" y="57"/>
                    <a:pt x="11" y="57"/>
                  </a:cubicBezTo>
                  <a:cubicBezTo>
                    <a:pt x="11" y="57"/>
                    <a:pt x="12" y="57"/>
                    <a:pt x="12" y="58"/>
                  </a:cubicBezTo>
                  <a:cubicBezTo>
                    <a:pt x="12" y="58"/>
                    <a:pt x="11" y="59"/>
                    <a:pt x="11" y="59"/>
                  </a:cubicBezTo>
                  <a:cubicBezTo>
                    <a:pt x="8" y="59"/>
                    <a:pt x="6" y="56"/>
                    <a:pt x="6" y="54"/>
                  </a:cubicBezTo>
                  <a:cubicBezTo>
                    <a:pt x="6" y="38"/>
                    <a:pt x="6" y="38"/>
                    <a:pt x="6" y="38"/>
                  </a:cubicBezTo>
                  <a:cubicBezTo>
                    <a:pt x="6" y="28"/>
                    <a:pt x="14" y="21"/>
                    <a:pt x="23" y="21"/>
                  </a:cubicBezTo>
                  <a:cubicBezTo>
                    <a:pt x="24" y="21"/>
                    <a:pt x="24" y="21"/>
                    <a:pt x="24" y="22"/>
                  </a:cubicBezTo>
                  <a:cubicBezTo>
                    <a:pt x="24" y="22"/>
                    <a:pt x="24" y="23"/>
                    <a:pt x="23" y="23"/>
                  </a:cubicBezTo>
                  <a:cubicBezTo>
                    <a:pt x="15" y="23"/>
                    <a:pt x="8" y="29"/>
                    <a:pt x="8" y="38"/>
                  </a:cubicBezTo>
                  <a:close/>
                  <a:moveTo>
                    <a:pt x="28" y="28"/>
                  </a:moveTo>
                  <a:cubicBezTo>
                    <a:pt x="21" y="28"/>
                    <a:pt x="15" y="34"/>
                    <a:pt x="15" y="41"/>
                  </a:cubicBezTo>
                  <a:cubicBezTo>
                    <a:pt x="15" y="47"/>
                    <a:pt x="21" y="53"/>
                    <a:pt x="28" y="53"/>
                  </a:cubicBezTo>
                  <a:cubicBezTo>
                    <a:pt x="35" y="53"/>
                    <a:pt x="40" y="47"/>
                    <a:pt x="40" y="41"/>
                  </a:cubicBezTo>
                  <a:cubicBezTo>
                    <a:pt x="40" y="34"/>
                    <a:pt x="35" y="28"/>
                    <a:pt x="28" y="28"/>
                  </a:cubicBezTo>
                  <a:close/>
                  <a:moveTo>
                    <a:pt x="28" y="51"/>
                  </a:moveTo>
                  <a:cubicBezTo>
                    <a:pt x="22" y="51"/>
                    <a:pt x="17" y="46"/>
                    <a:pt x="17" y="41"/>
                  </a:cubicBezTo>
                  <a:cubicBezTo>
                    <a:pt x="17" y="35"/>
                    <a:pt x="22" y="30"/>
                    <a:pt x="28" y="30"/>
                  </a:cubicBezTo>
                  <a:cubicBezTo>
                    <a:pt x="33" y="30"/>
                    <a:pt x="38" y="35"/>
                    <a:pt x="38" y="41"/>
                  </a:cubicBezTo>
                  <a:cubicBezTo>
                    <a:pt x="38" y="46"/>
                    <a:pt x="33" y="51"/>
                    <a:pt x="28" y="51"/>
                  </a:cubicBezTo>
                  <a:close/>
                  <a:moveTo>
                    <a:pt x="26" y="37"/>
                  </a:moveTo>
                  <a:cubicBezTo>
                    <a:pt x="26" y="39"/>
                    <a:pt x="27" y="40"/>
                    <a:pt x="28" y="40"/>
                  </a:cubicBezTo>
                  <a:cubicBezTo>
                    <a:pt x="30" y="40"/>
                    <a:pt x="32" y="41"/>
                    <a:pt x="32" y="44"/>
                  </a:cubicBezTo>
                  <a:cubicBezTo>
                    <a:pt x="32" y="46"/>
                    <a:pt x="31" y="47"/>
                    <a:pt x="29" y="48"/>
                  </a:cubicBezTo>
                  <a:cubicBezTo>
                    <a:pt x="29" y="49"/>
                    <a:pt x="29" y="49"/>
                    <a:pt x="29" y="49"/>
                  </a:cubicBezTo>
                  <a:cubicBezTo>
                    <a:pt x="29" y="49"/>
                    <a:pt x="28" y="50"/>
                    <a:pt x="28" y="50"/>
                  </a:cubicBezTo>
                  <a:cubicBezTo>
                    <a:pt x="27" y="50"/>
                    <a:pt x="27" y="49"/>
                    <a:pt x="27" y="49"/>
                  </a:cubicBezTo>
                  <a:cubicBezTo>
                    <a:pt x="27" y="48"/>
                    <a:pt x="27" y="48"/>
                    <a:pt x="27" y="48"/>
                  </a:cubicBezTo>
                  <a:cubicBezTo>
                    <a:pt x="25" y="47"/>
                    <a:pt x="24" y="46"/>
                    <a:pt x="24" y="44"/>
                  </a:cubicBezTo>
                  <a:cubicBezTo>
                    <a:pt x="24" y="43"/>
                    <a:pt x="24" y="43"/>
                    <a:pt x="25" y="43"/>
                  </a:cubicBezTo>
                  <a:cubicBezTo>
                    <a:pt x="25" y="43"/>
                    <a:pt x="26" y="43"/>
                    <a:pt x="26" y="44"/>
                  </a:cubicBezTo>
                  <a:cubicBezTo>
                    <a:pt x="26" y="45"/>
                    <a:pt x="27" y="46"/>
                    <a:pt x="28" y="46"/>
                  </a:cubicBezTo>
                  <a:cubicBezTo>
                    <a:pt x="29" y="46"/>
                    <a:pt x="30" y="45"/>
                    <a:pt x="30" y="44"/>
                  </a:cubicBezTo>
                  <a:cubicBezTo>
                    <a:pt x="30" y="42"/>
                    <a:pt x="29" y="42"/>
                    <a:pt x="28" y="42"/>
                  </a:cubicBezTo>
                  <a:cubicBezTo>
                    <a:pt x="25" y="42"/>
                    <a:pt x="24" y="40"/>
                    <a:pt x="24" y="37"/>
                  </a:cubicBezTo>
                  <a:cubicBezTo>
                    <a:pt x="24" y="36"/>
                    <a:pt x="25" y="34"/>
                    <a:pt x="27" y="34"/>
                  </a:cubicBezTo>
                  <a:cubicBezTo>
                    <a:pt x="27" y="32"/>
                    <a:pt x="27" y="32"/>
                    <a:pt x="27" y="32"/>
                  </a:cubicBezTo>
                  <a:cubicBezTo>
                    <a:pt x="27" y="32"/>
                    <a:pt x="27" y="31"/>
                    <a:pt x="28" y="31"/>
                  </a:cubicBezTo>
                  <a:cubicBezTo>
                    <a:pt x="28" y="31"/>
                    <a:pt x="29" y="32"/>
                    <a:pt x="29" y="32"/>
                  </a:cubicBezTo>
                  <a:cubicBezTo>
                    <a:pt x="29" y="33"/>
                    <a:pt x="29" y="33"/>
                    <a:pt x="29" y="33"/>
                  </a:cubicBezTo>
                  <a:cubicBezTo>
                    <a:pt x="30" y="34"/>
                    <a:pt x="32" y="35"/>
                    <a:pt x="32" y="37"/>
                  </a:cubicBezTo>
                  <a:cubicBezTo>
                    <a:pt x="32" y="38"/>
                    <a:pt x="31" y="38"/>
                    <a:pt x="31" y="38"/>
                  </a:cubicBezTo>
                  <a:cubicBezTo>
                    <a:pt x="30" y="38"/>
                    <a:pt x="30" y="38"/>
                    <a:pt x="30" y="37"/>
                  </a:cubicBezTo>
                  <a:cubicBezTo>
                    <a:pt x="30" y="36"/>
                    <a:pt x="29" y="35"/>
                    <a:pt x="28" y="35"/>
                  </a:cubicBezTo>
                  <a:cubicBezTo>
                    <a:pt x="27" y="35"/>
                    <a:pt x="26" y="36"/>
                    <a:pt x="26" y="37"/>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49" name="Freeform 49"/>
            <p:cNvSpPr>
              <a:spLocks noEditPoints="1"/>
            </p:cNvSpPr>
            <p:nvPr/>
          </p:nvSpPr>
          <p:spPr bwMode="auto">
            <a:xfrm>
              <a:off x="3306314" y="4096824"/>
              <a:ext cx="218436" cy="214390"/>
            </a:xfrm>
            <a:custGeom>
              <a:avLst/>
              <a:gdLst>
                <a:gd name="T0" fmla="*/ 12 w 68"/>
                <a:gd name="T1" fmla="*/ 0 h 67"/>
                <a:gd name="T2" fmla="*/ 0 w 68"/>
                <a:gd name="T3" fmla="*/ 56 h 67"/>
                <a:gd name="T4" fmla="*/ 57 w 68"/>
                <a:gd name="T5" fmla="*/ 67 h 67"/>
                <a:gd name="T6" fmla="*/ 68 w 68"/>
                <a:gd name="T7" fmla="*/ 11 h 67"/>
                <a:gd name="T8" fmla="*/ 65 w 68"/>
                <a:gd name="T9" fmla="*/ 11 h 67"/>
                <a:gd name="T10" fmla="*/ 57 w 68"/>
                <a:gd name="T11" fmla="*/ 64 h 67"/>
                <a:gd name="T12" fmla="*/ 3 w 68"/>
                <a:gd name="T13" fmla="*/ 56 h 67"/>
                <a:gd name="T14" fmla="*/ 12 w 68"/>
                <a:gd name="T15" fmla="*/ 3 h 67"/>
                <a:gd name="T16" fmla="*/ 65 w 68"/>
                <a:gd name="T17" fmla="*/ 11 h 67"/>
                <a:gd name="T18" fmla="*/ 12 w 68"/>
                <a:gd name="T19" fmla="*/ 5 h 67"/>
                <a:gd name="T20" fmla="*/ 6 w 68"/>
                <a:gd name="T21" fmla="*/ 56 h 67"/>
                <a:gd name="T22" fmla="*/ 56 w 68"/>
                <a:gd name="T23" fmla="*/ 62 h 67"/>
                <a:gd name="T24" fmla="*/ 63 w 68"/>
                <a:gd name="T25" fmla="*/ 12 h 67"/>
                <a:gd name="T26" fmla="*/ 61 w 68"/>
                <a:gd name="T27" fmla="*/ 12 h 67"/>
                <a:gd name="T28" fmla="*/ 35 w 68"/>
                <a:gd name="T29" fmla="*/ 33 h 67"/>
                <a:gd name="T30" fmla="*/ 56 w 68"/>
                <a:gd name="T31" fmla="*/ 7 h 67"/>
                <a:gd name="T32" fmla="*/ 12 w 68"/>
                <a:gd name="T33" fmla="*/ 7 h 67"/>
                <a:gd name="T34" fmla="*/ 33 w 68"/>
                <a:gd name="T35" fmla="*/ 33 h 67"/>
                <a:gd name="T36" fmla="*/ 8 w 68"/>
                <a:gd name="T37" fmla="*/ 12 h 67"/>
                <a:gd name="T38" fmla="*/ 8 w 68"/>
                <a:gd name="T39" fmla="*/ 56 h 67"/>
                <a:gd name="T40" fmla="*/ 33 w 68"/>
                <a:gd name="T41" fmla="*/ 35 h 67"/>
                <a:gd name="T42" fmla="*/ 12 w 68"/>
                <a:gd name="T43" fmla="*/ 60 h 67"/>
                <a:gd name="T44" fmla="*/ 56 w 68"/>
                <a:gd name="T45" fmla="*/ 60 h 67"/>
                <a:gd name="T46" fmla="*/ 35 w 68"/>
                <a:gd name="T47" fmla="*/ 35 h 67"/>
                <a:gd name="T48" fmla="*/ 61 w 68"/>
                <a:gd name="T49" fmla="*/ 56 h 67"/>
                <a:gd name="T50" fmla="*/ 12 w 68"/>
                <a:gd name="T51" fmla="*/ 20 h 67"/>
                <a:gd name="T52" fmla="*/ 19 w 68"/>
                <a:gd name="T53" fmla="*/ 19 h 67"/>
                <a:gd name="T54" fmla="*/ 20 w 68"/>
                <a:gd name="T55" fmla="*/ 12 h 67"/>
                <a:gd name="T56" fmla="*/ 21 w 68"/>
                <a:gd name="T57" fmla="*/ 19 h 67"/>
                <a:gd name="T58" fmla="*/ 29 w 68"/>
                <a:gd name="T59" fmla="*/ 20 h 67"/>
                <a:gd name="T60" fmla="*/ 21 w 68"/>
                <a:gd name="T61" fmla="*/ 21 h 67"/>
                <a:gd name="T62" fmla="*/ 20 w 68"/>
                <a:gd name="T63" fmla="*/ 28 h 67"/>
                <a:gd name="T64" fmla="*/ 19 w 68"/>
                <a:gd name="T65" fmla="*/ 21 h 67"/>
                <a:gd name="T66" fmla="*/ 12 w 68"/>
                <a:gd name="T67" fmla="*/ 20 h 67"/>
                <a:gd name="T68" fmla="*/ 26 w 68"/>
                <a:gd name="T69" fmla="*/ 53 h 67"/>
                <a:gd name="T70" fmla="*/ 25 w 68"/>
                <a:gd name="T71" fmla="*/ 53 h 67"/>
                <a:gd name="T72" fmla="*/ 16 w 68"/>
                <a:gd name="T73" fmla="*/ 53 h 67"/>
                <a:gd name="T74" fmla="*/ 15 w 68"/>
                <a:gd name="T75" fmla="*/ 53 h 67"/>
                <a:gd name="T76" fmla="*/ 19 w 68"/>
                <a:gd name="T77" fmla="*/ 47 h 67"/>
                <a:gd name="T78" fmla="*/ 15 w 68"/>
                <a:gd name="T79" fmla="*/ 42 h 67"/>
                <a:gd name="T80" fmla="*/ 20 w 68"/>
                <a:gd name="T81" fmla="*/ 46 h 67"/>
                <a:gd name="T82" fmla="*/ 26 w 68"/>
                <a:gd name="T83" fmla="*/ 42 h 67"/>
                <a:gd name="T84" fmla="*/ 22 w 68"/>
                <a:gd name="T85" fmla="*/ 47 h 67"/>
                <a:gd name="T86" fmla="*/ 40 w 68"/>
                <a:gd name="T87" fmla="*/ 19 h 67"/>
                <a:gd name="T88" fmla="*/ 56 w 68"/>
                <a:gd name="T89" fmla="*/ 18 h 67"/>
                <a:gd name="T90" fmla="*/ 56 w 68"/>
                <a:gd name="T91" fmla="*/ 20 h 67"/>
                <a:gd name="T92" fmla="*/ 40 w 68"/>
                <a:gd name="T93" fmla="*/ 19 h 67"/>
                <a:gd name="T94" fmla="*/ 55 w 68"/>
                <a:gd name="T95" fmla="*/ 45 h 67"/>
                <a:gd name="T96" fmla="*/ 40 w 68"/>
                <a:gd name="T97" fmla="*/ 44 h 67"/>
                <a:gd name="T98" fmla="*/ 55 w 68"/>
                <a:gd name="T99" fmla="*/ 43 h 67"/>
                <a:gd name="T100" fmla="*/ 56 w 68"/>
                <a:gd name="T101" fmla="*/ 50 h 67"/>
                <a:gd name="T102" fmla="*/ 41 w 68"/>
                <a:gd name="T103" fmla="*/ 51 h 67"/>
                <a:gd name="T104" fmla="*/ 41 w 68"/>
                <a:gd name="T105" fmla="*/ 49 h 67"/>
                <a:gd name="T106" fmla="*/ 56 w 68"/>
                <a:gd name="T10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7">
                  <a:moveTo>
                    <a:pt x="57" y="0"/>
                  </a:moveTo>
                  <a:cubicBezTo>
                    <a:pt x="12" y="0"/>
                    <a:pt x="12" y="0"/>
                    <a:pt x="12" y="0"/>
                  </a:cubicBezTo>
                  <a:cubicBezTo>
                    <a:pt x="5" y="0"/>
                    <a:pt x="0" y="5"/>
                    <a:pt x="0" y="11"/>
                  </a:cubicBezTo>
                  <a:cubicBezTo>
                    <a:pt x="0" y="56"/>
                    <a:pt x="0" y="56"/>
                    <a:pt x="0" y="56"/>
                  </a:cubicBezTo>
                  <a:cubicBezTo>
                    <a:pt x="0" y="62"/>
                    <a:pt x="5" y="67"/>
                    <a:pt x="12" y="67"/>
                  </a:cubicBezTo>
                  <a:cubicBezTo>
                    <a:pt x="57" y="67"/>
                    <a:pt x="57" y="67"/>
                    <a:pt x="57" y="67"/>
                  </a:cubicBezTo>
                  <a:cubicBezTo>
                    <a:pt x="63" y="67"/>
                    <a:pt x="68" y="62"/>
                    <a:pt x="68" y="56"/>
                  </a:cubicBezTo>
                  <a:cubicBezTo>
                    <a:pt x="68" y="11"/>
                    <a:pt x="68" y="11"/>
                    <a:pt x="68" y="11"/>
                  </a:cubicBezTo>
                  <a:cubicBezTo>
                    <a:pt x="68" y="5"/>
                    <a:pt x="63" y="0"/>
                    <a:pt x="57" y="0"/>
                  </a:cubicBezTo>
                  <a:close/>
                  <a:moveTo>
                    <a:pt x="65" y="11"/>
                  </a:moveTo>
                  <a:cubicBezTo>
                    <a:pt x="65" y="56"/>
                    <a:pt x="65" y="56"/>
                    <a:pt x="65" y="56"/>
                  </a:cubicBezTo>
                  <a:cubicBezTo>
                    <a:pt x="65" y="61"/>
                    <a:pt x="61" y="64"/>
                    <a:pt x="57" y="64"/>
                  </a:cubicBezTo>
                  <a:cubicBezTo>
                    <a:pt x="12" y="64"/>
                    <a:pt x="12" y="64"/>
                    <a:pt x="12" y="64"/>
                  </a:cubicBezTo>
                  <a:cubicBezTo>
                    <a:pt x="7" y="64"/>
                    <a:pt x="3" y="61"/>
                    <a:pt x="3" y="56"/>
                  </a:cubicBezTo>
                  <a:cubicBezTo>
                    <a:pt x="3" y="11"/>
                    <a:pt x="3" y="11"/>
                    <a:pt x="3" y="11"/>
                  </a:cubicBezTo>
                  <a:cubicBezTo>
                    <a:pt x="3" y="7"/>
                    <a:pt x="7" y="3"/>
                    <a:pt x="12" y="3"/>
                  </a:cubicBezTo>
                  <a:cubicBezTo>
                    <a:pt x="57" y="3"/>
                    <a:pt x="57" y="3"/>
                    <a:pt x="57" y="3"/>
                  </a:cubicBezTo>
                  <a:cubicBezTo>
                    <a:pt x="61" y="3"/>
                    <a:pt x="65" y="7"/>
                    <a:pt x="65" y="11"/>
                  </a:cubicBezTo>
                  <a:close/>
                  <a:moveTo>
                    <a:pt x="56" y="5"/>
                  </a:moveTo>
                  <a:cubicBezTo>
                    <a:pt x="12" y="5"/>
                    <a:pt x="12" y="5"/>
                    <a:pt x="12" y="5"/>
                  </a:cubicBezTo>
                  <a:cubicBezTo>
                    <a:pt x="9" y="5"/>
                    <a:pt x="6" y="8"/>
                    <a:pt x="6" y="12"/>
                  </a:cubicBezTo>
                  <a:cubicBezTo>
                    <a:pt x="6" y="56"/>
                    <a:pt x="6" y="56"/>
                    <a:pt x="6" y="56"/>
                  </a:cubicBezTo>
                  <a:cubicBezTo>
                    <a:pt x="6" y="59"/>
                    <a:pt x="9" y="62"/>
                    <a:pt x="12" y="62"/>
                  </a:cubicBezTo>
                  <a:cubicBezTo>
                    <a:pt x="56" y="62"/>
                    <a:pt x="56" y="62"/>
                    <a:pt x="56" y="62"/>
                  </a:cubicBezTo>
                  <a:cubicBezTo>
                    <a:pt x="60" y="62"/>
                    <a:pt x="63" y="59"/>
                    <a:pt x="63" y="56"/>
                  </a:cubicBezTo>
                  <a:cubicBezTo>
                    <a:pt x="63" y="12"/>
                    <a:pt x="63" y="12"/>
                    <a:pt x="63" y="12"/>
                  </a:cubicBezTo>
                  <a:cubicBezTo>
                    <a:pt x="63" y="8"/>
                    <a:pt x="60" y="5"/>
                    <a:pt x="56" y="5"/>
                  </a:cubicBezTo>
                  <a:close/>
                  <a:moveTo>
                    <a:pt x="61" y="12"/>
                  </a:moveTo>
                  <a:cubicBezTo>
                    <a:pt x="61" y="33"/>
                    <a:pt x="61" y="33"/>
                    <a:pt x="61" y="33"/>
                  </a:cubicBezTo>
                  <a:cubicBezTo>
                    <a:pt x="35" y="33"/>
                    <a:pt x="35" y="33"/>
                    <a:pt x="35" y="33"/>
                  </a:cubicBezTo>
                  <a:cubicBezTo>
                    <a:pt x="35" y="7"/>
                    <a:pt x="35" y="7"/>
                    <a:pt x="35" y="7"/>
                  </a:cubicBezTo>
                  <a:cubicBezTo>
                    <a:pt x="56" y="7"/>
                    <a:pt x="56" y="7"/>
                    <a:pt x="56" y="7"/>
                  </a:cubicBezTo>
                  <a:cubicBezTo>
                    <a:pt x="59" y="7"/>
                    <a:pt x="61" y="9"/>
                    <a:pt x="61" y="12"/>
                  </a:cubicBezTo>
                  <a:close/>
                  <a:moveTo>
                    <a:pt x="12" y="7"/>
                  </a:moveTo>
                  <a:cubicBezTo>
                    <a:pt x="33" y="7"/>
                    <a:pt x="33" y="7"/>
                    <a:pt x="33" y="7"/>
                  </a:cubicBezTo>
                  <a:cubicBezTo>
                    <a:pt x="33" y="33"/>
                    <a:pt x="33" y="33"/>
                    <a:pt x="33" y="33"/>
                  </a:cubicBezTo>
                  <a:cubicBezTo>
                    <a:pt x="8" y="33"/>
                    <a:pt x="8" y="33"/>
                    <a:pt x="8" y="33"/>
                  </a:cubicBezTo>
                  <a:cubicBezTo>
                    <a:pt x="8" y="12"/>
                    <a:pt x="8" y="12"/>
                    <a:pt x="8" y="12"/>
                  </a:cubicBezTo>
                  <a:cubicBezTo>
                    <a:pt x="8" y="9"/>
                    <a:pt x="10" y="7"/>
                    <a:pt x="12" y="7"/>
                  </a:cubicBezTo>
                  <a:close/>
                  <a:moveTo>
                    <a:pt x="8" y="56"/>
                  </a:moveTo>
                  <a:cubicBezTo>
                    <a:pt x="8" y="35"/>
                    <a:pt x="8" y="35"/>
                    <a:pt x="8" y="35"/>
                  </a:cubicBezTo>
                  <a:cubicBezTo>
                    <a:pt x="33" y="35"/>
                    <a:pt x="33" y="35"/>
                    <a:pt x="33" y="35"/>
                  </a:cubicBezTo>
                  <a:cubicBezTo>
                    <a:pt x="33" y="60"/>
                    <a:pt x="33" y="60"/>
                    <a:pt x="33" y="60"/>
                  </a:cubicBezTo>
                  <a:cubicBezTo>
                    <a:pt x="12" y="60"/>
                    <a:pt x="12" y="60"/>
                    <a:pt x="12" y="60"/>
                  </a:cubicBezTo>
                  <a:cubicBezTo>
                    <a:pt x="10" y="60"/>
                    <a:pt x="8" y="58"/>
                    <a:pt x="8" y="56"/>
                  </a:cubicBezTo>
                  <a:close/>
                  <a:moveTo>
                    <a:pt x="56" y="60"/>
                  </a:moveTo>
                  <a:cubicBezTo>
                    <a:pt x="35" y="60"/>
                    <a:pt x="35" y="60"/>
                    <a:pt x="35" y="60"/>
                  </a:cubicBezTo>
                  <a:cubicBezTo>
                    <a:pt x="35" y="35"/>
                    <a:pt x="35" y="35"/>
                    <a:pt x="35" y="35"/>
                  </a:cubicBezTo>
                  <a:cubicBezTo>
                    <a:pt x="61" y="35"/>
                    <a:pt x="61" y="35"/>
                    <a:pt x="61" y="35"/>
                  </a:cubicBezTo>
                  <a:cubicBezTo>
                    <a:pt x="61" y="56"/>
                    <a:pt x="61" y="56"/>
                    <a:pt x="61" y="56"/>
                  </a:cubicBezTo>
                  <a:cubicBezTo>
                    <a:pt x="61" y="58"/>
                    <a:pt x="59" y="60"/>
                    <a:pt x="56" y="60"/>
                  </a:cubicBezTo>
                  <a:close/>
                  <a:moveTo>
                    <a:pt x="12" y="20"/>
                  </a:moveTo>
                  <a:cubicBezTo>
                    <a:pt x="12" y="19"/>
                    <a:pt x="13" y="19"/>
                    <a:pt x="13" y="19"/>
                  </a:cubicBezTo>
                  <a:cubicBezTo>
                    <a:pt x="19" y="19"/>
                    <a:pt x="19" y="19"/>
                    <a:pt x="19" y="19"/>
                  </a:cubicBezTo>
                  <a:cubicBezTo>
                    <a:pt x="19" y="13"/>
                    <a:pt x="19" y="13"/>
                    <a:pt x="19" y="13"/>
                  </a:cubicBezTo>
                  <a:cubicBezTo>
                    <a:pt x="19" y="12"/>
                    <a:pt x="20" y="12"/>
                    <a:pt x="20" y="12"/>
                  </a:cubicBezTo>
                  <a:cubicBezTo>
                    <a:pt x="21" y="12"/>
                    <a:pt x="21" y="12"/>
                    <a:pt x="21" y="13"/>
                  </a:cubicBezTo>
                  <a:cubicBezTo>
                    <a:pt x="21" y="19"/>
                    <a:pt x="21" y="19"/>
                    <a:pt x="21" y="19"/>
                  </a:cubicBezTo>
                  <a:cubicBezTo>
                    <a:pt x="28" y="19"/>
                    <a:pt x="28" y="19"/>
                    <a:pt x="28" y="19"/>
                  </a:cubicBezTo>
                  <a:cubicBezTo>
                    <a:pt x="28" y="19"/>
                    <a:pt x="29" y="19"/>
                    <a:pt x="29" y="20"/>
                  </a:cubicBezTo>
                  <a:cubicBezTo>
                    <a:pt x="29" y="20"/>
                    <a:pt x="28" y="21"/>
                    <a:pt x="28" y="21"/>
                  </a:cubicBezTo>
                  <a:cubicBezTo>
                    <a:pt x="21" y="21"/>
                    <a:pt x="21" y="21"/>
                    <a:pt x="21" y="21"/>
                  </a:cubicBezTo>
                  <a:cubicBezTo>
                    <a:pt x="21" y="27"/>
                    <a:pt x="21" y="27"/>
                    <a:pt x="21" y="27"/>
                  </a:cubicBezTo>
                  <a:cubicBezTo>
                    <a:pt x="21" y="27"/>
                    <a:pt x="21" y="28"/>
                    <a:pt x="20" y="28"/>
                  </a:cubicBezTo>
                  <a:cubicBezTo>
                    <a:pt x="20" y="28"/>
                    <a:pt x="19" y="27"/>
                    <a:pt x="19" y="27"/>
                  </a:cubicBezTo>
                  <a:cubicBezTo>
                    <a:pt x="19" y="21"/>
                    <a:pt x="19" y="21"/>
                    <a:pt x="19" y="21"/>
                  </a:cubicBezTo>
                  <a:cubicBezTo>
                    <a:pt x="13" y="21"/>
                    <a:pt x="13" y="21"/>
                    <a:pt x="13" y="21"/>
                  </a:cubicBezTo>
                  <a:cubicBezTo>
                    <a:pt x="13" y="21"/>
                    <a:pt x="12" y="20"/>
                    <a:pt x="12" y="20"/>
                  </a:cubicBezTo>
                  <a:close/>
                  <a:moveTo>
                    <a:pt x="26" y="52"/>
                  </a:moveTo>
                  <a:cubicBezTo>
                    <a:pt x="27" y="52"/>
                    <a:pt x="27" y="53"/>
                    <a:pt x="26" y="53"/>
                  </a:cubicBezTo>
                  <a:cubicBezTo>
                    <a:pt x="26" y="53"/>
                    <a:pt x="26" y="53"/>
                    <a:pt x="25" y="53"/>
                  </a:cubicBezTo>
                  <a:cubicBezTo>
                    <a:pt x="25" y="53"/>
                    <a:pt x="25" y="53"/>
                    <a:pt x="25" y="53"/>
                  </a:cubicBezTo>
                  <a:cubicBezTo>
                    <a:pt x="20" y="49"/>
                    <a:pt x="20" y="49"/>
                    <a:pt x="20" y="49"/>
                  </a:cubicBezTo>
                  <a:cubicBezTo>
                    <a:pt x="16" y="53"/>
                    <a:pt x="16" y="53"/>
                    <a:pt x="16" y="53"/>
                  </a:cubicBezTo>
                  <a:cubicBezTo>
                    <a:pt x="16" y="53"/>
                    <a:pt x="16" y="53"/>
                    <a:pt x="15" y="53"/>
                  </a:cubicBezTo>
                  <a:cubicBezTo>
                    <a:pt x="15" y="53"/>
                    <a:pt x="15" y="53"/>
                    <a:pt x="15" y="53"/>
                  </a:cubicBezTo>
                  <a:cubicBezTo>
                    <a:pt x="14" y="53"/>
                    <a:pt x="14" y="52"/>
                    <a:pt x="15" y="52"/>
                  </a:cubicBezTo>
                  <a:cubicBezTo>
                    <a:pt x="19" y="47"/>
                    <a:pt x="19" y="47"/>
                    <a:pt x="19" y="47"/>
                  </a:cubicBezTo>
                  <a:cubicBezTo>
                    <a:pt x="15" y="43"/>
                    <a:pt x="15" y="43"/>
                    <a:pt x="15" y="43"/>
                  </a:cubicBezTo>
                  <a:cubicBezTo>
                    <a:pt x="14" y="43"/>
                    <a:pt x="14" y="42"/>
                    <a:pt x="15" y="42"/>
                  </a:cubicBezTo>
                  <a:cubicBezTo>
                    <a:pt x="15" y="41"/>
                    <a:pt x="16" y="41"/>
                    <a:pt x="16" y="42"/>
                  </a:cubicBezTo>
                  <a:cubicBezTo>
                    <a:pt x="20" y="46"/>
                    <a:pt x="20" y="46"/>
                    <a:pt x="20" y="46"/>
                  </a:cubicBezTo>
                  <a:cubicBezTo>
                    <a:pt x="25" y="42"/>
                    <a:pt x="25" y="42"/>
                    <a:pt x="25" y="42"/>
                  </a:cubicBezTo>
                  <a:cubicBezTo>
                    <a:pt x="25" y="41"/>
                    <a:pt x="26" y="41"/>
                    <a:pt x="26" y="42"/>
                  </a:cubicBezTo>
                  <a:cubicBezTo>
                    <a:pt x="27" y="42"/>
                    <a:pt x="27" y="43"/>
                    <a:pt x="26" y="43"/>
                  </a:cubicBezTo>
                  <a:cubicBezTo>
                    <a:pt x="22" y="47"/>
                    <a:pt x="22" y="47"/>
                    <a:pt x="22" y="47"/>
                  </a:cubicBezTo>
                  <a:lnTo>
                    <a:pt x="26" y="52"/>
                  </a:lnTo>
                  <a:close/>
                  <a:moveTo>
                    <a:pt x="40" y="19"/>
                  </a:moveTo>
                  <a:cubicBezTo>
                    <a:pt x="40" y="19"/>
                    <a:pt x="41" y="18"/>
                    <a:pt x="41" y="18"/>
                  </a:cubicBezTo>
                  <a:cubicBezTo>
                    <a:pt x="56" y="18"/>
                    <a:pt x="56" y="18"/>
                    <a:pt x="56" y="18"/>
                  </a:cubicBezTo>
                  <a:cubicBezTo>
                    <a:pt x="56" y="18"/>
                    <a:pt x="57" y="19"/>
                    <a:pt x="57" y="19"/>
                  </a:cubicBezTo>
                  <a:cubicBezTo>
                    <a:pt x="57" y="20"/>
                    <a:pt x="56" y="20"/>
                    <a:pt x="56" y="20"/>
                  </a:cubicBezTo>
                  <a:cubicBezTo>
                    <a:pt x="41" y="20"/>
                    <a:pt x="41" y="20"/>
                    <a:pt x="41" y="20"/>
                  </a:cubicBezTo>
                  <a:cubicBezTo>
                    <a:pt x="41" y="20"/>
                    <a:pt x="40" y="20"/>
                    <a:pt x="40" y="19"/>
                  </a:cubicBezTo>
                  <a:close/>
                  <a:moveTo>
                    <a:pt x="56" y="44"/>
                  </a:moveTo>
                  <a:cubicBezTo>
                    <a:pt x="56" y="45"/>
                    <a:pt x="56" y="45"/>
                    <a:pt x="55" y="45"/>
                  </a:cubicBezTo>
                  <a:cubicBezTo>
                    <a:pt x="41" y="45"/>
                    <a:pt x="41" y="45"/>
                    <a:pt x="41" y="45"/>
                  </a:cubicBezTo>
                  <a:cubicBezTo>
                    <a:pt x="41" y="45"/>
                    <a:pt x="40" y="45"/>
                    <a:pt x="40" y="44"/>
                  </a:cubicBezTo>
                  <a:cubicBezTo>
                    <a:pt x="40" y="44"/>
                    <a:pt x="41" y="43"/>
                    <a:pt x="41" y="43"/>
                  </a:cubicBezTo>
                  <a:cubicBezTo>
                    <a:pt x="55" y="43"/>
                    <a:pt x="55" y="43"/>
                    <a:pt x="55" y="43"/>
                  </a:cubicBezTo>
                  <a:cubicBezTo>
                    <a:pt x="56" y="43"/>
                    <a:pt x="56" y="44"/>
                    <a:pt x="56" y="44"/>
                  </a:cubicBezTo>
                  <a:close/>
                  <a:moveTo>
                    <a:pt x="56" y="50"/>
                  </a:moveTo>
                  <a:cubicBezTo>
                    <a:pt x="56" y="51"/>
                    <a:pt x="56" y="51"/>
                    <a:pt x="55" y="51"/>
                  </a:cubicBezTo>
                  <a:cubicBezTo>
                    <a:pt x="41" y="51"/>
                    <a:pt x="41" y="51"/>
                    <a:pt x="41" y="51"/>
                  </a:cubicBezTo>
                  <a:cubicBezTo>
                    <a:pt x="41" y="51"/>
                    <a:pt x="40" y="51"/>
                    <a:pt x="40" y="50"/>
                  </a:cubicBezTo>
                  <a:cubicBezTo>
                    <a:pt x="40" y="50"/>
                    <a:pt x="41" y="49"/>
                    <a:pt x="41" y="49"/>
                  </a:cubicBezTo>
                  <a:cubicBezTo>
                    <a:pt x="55" y="49"/>
                    <a:pt x="55" y="49"/>
                    <a:pt x="55" y="49"/>
                  </a:cubicBezTo>
                  <a:cubicBezTo>
                    <a:pt x="56" y="49"/>
                    <a:pt x="56" y="50"/>
                    <a:pt x="56" y="50"/>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50" name="Freeform 50"/>
            <p:cNvSpPr>
              <a:spLocks noEditPoints="1"/>
            </p:cNvSpPr>
            <p:nvPr/>
          </p:nvSpPr>
          <p:spPr bwMode="auto">
            <a:xfrm>
              <a:off x="8173878" y="1667655"/>
              <a:ext cx="301451" cy="291404"/>
            </a:xfrm>
            <a:custGeom>
              <a:avLst/>
              <a:gdLst>
                <a:gd name="T0" fmla="*/ 12 w 63"/>
                <a:gd name="T1" fmla="*/ 10 h 61"/>
                <a:gd name="T2" fmla="*/ 13 w 63"/>
                <a:gd name="T3" fmla="*/ 10 h 61"/>
                <a:gd name="T4" fmla="*/ 13 w 63"/>
                <a:gd name="T5" fmla="*/ 12 h 61"/>
                <a:gd name="T6" fmla="*/ 13 w 63"/>
                <a:gd name="T7" fmla="*/ 29 h 61"/>
                <a:gd name="T8" fmla="*/ 13 w 63"/>
                <a:gd name="T9" fmla="*/ 31 h 61"/>
                <a:gd name="T10" fmla="*/ 13 w 63"/>
                <a:gd name="T11" fmla="*/ 31 h 61"/>
                <a:gd name="T12" fmla="*/ 12 w 63"/>
                <a:gd name="T13" fmla="*/ 31 h 61"/>
                <a:gd name="T14" fmla="*/ 12 w 63"/>
                <a:gd name="T15" fmla="*/ 10 h 61"/>
                <a:gd name="T16" fmla="*/ 61 w 63"/>
                <a:gd name="T17" fmla="*/ 59 h 61"/>
                <a:gd name="T18" fmla="*/ 56 w 63"/>
                <a:gd name="T19" fmla="*/ 61 h 61"/>
                <a:gd name="T20" fmla="*/ 51 w 63"/>
                <a:gd name="T21" fmla="*/ 59 h 61"/>
                <a:gd name="T22" fmla="*/ 38 w 63"/>
                <a:gd name="T23" fmla="*/ 47 h 61"/>
                <a:gd name="T24" fmla="*/ 36 w 63"/>
                <a:gd name="T25" fmla="*/ 42 h 61"/>
                <a:gd name="T26" fmla="*/ 32 w 63"/>
                <a:gd name="T27" fmla="*/ 38 h 61"/>
                <a:gd name="T28" fmla="*/ 22 w 63"/>
                <a:gd name="T29" fmla="*/ 41 h 61"/>
                <a:gd name="T30" fmla="*/ 8 w 63"/>
                <a:gd name="T31" fmla="*/ 35 h 61"/>
                <a:gd name="T32" fmla="*/ 8 w 63"/>
                <a:gd name="T33" fmla="*/ 6 h 61"/>
                <a:gd name="T34" fmla="*/ 22 w 63"/>
                <a:gd name="T35" fmla="*/ 0 h 61"/>
                <a:gd name="T36" fmla="*/ 36 w 63"/>
                <a:gd name="T37" fmla="*/ 6 h 61"/>
                <a:gd name="T38" fmla="*/ 39 w 63"/>
                <a:gd name="T39" fmla="*/ 31 h 61"/>
                <a:gd name="T40" fmla="*/ 43 w 63"/>
                <a:gd name="T41" fmla="*/ 35 h 61"/>
                <a:gd name="T42" fmla="*/ 48 w 63"/>
                <a:gd name="T43" fmla="*/ 37 h 61"/>
                <a:gd name="T44" fmla="*/ 60 w 63"/>
                <a:gd name="T45" fmla="*/ 49 h 61"/>
                <a:gd name="T46" fmla="*/ 61 w 63"/>
                <a:gd name="T47" fmla="*/ 59 h 61"/>
                <a:gd name="T48" fmla="*/ 10 w 63"/>
                <a:gd name="T49" fmla="*/ 8 h 61"/>
                <a:gd name="T50" fmla="*/ 5 w 63"/>
                <a:gd name="T51" fmla="*/ 21 h 61"/>
                <a:gd name="T52" fmla="*/ 10 w 63"/>
                <a:gd name="T53" fmla="*/ 33 h 61"/>
                <a:gd name="T54" fmla="*/ 22 w 63"/>
                <a:gd name="T55" fmla="*/ 38 h 61"/>
                <a:gd name="T56" fmla="*/ 34 w 63"/>
                <a:gd name="T57" fmla="*/ 33 h 61"/>
                <a:gd name="T58" fmla="*/ 39 w 63"/>
                <a:gd name="T59" fmla="*/ 21 h 61"/>
                <a:gd name="T60" fmla="*/ 34 w 63"/>
                <a:gd name="T61" fmla="*/ 8 h 61"/>
                <a:gd name="T62" fmla="*/ 22 w 63"/>
                <a:gd name="T63" fmla="*/ 3 h 61"/>
                <a:gd name="T64" fmla="*/ 10 w 63"/>
                <a:gd name="T65" fmla="*/ 8 h 61"/>
                <a:gd name="T66" fmla="*/ 36 w 63"/>
                <a:gd name="T67" fmla="*/ 34 h 61"/>
                <a:gd name="T68" fmla="*/ 34 w 63"/>
                <a:gd name="T69" fmla="*/ 35 h 61"/>
                <a:gd name="T70" fmla="*/ 38 w 63"/>
                <a:gd name="T71" fmla="*/ 39 h 61"/>
                <a:gd name="T72" fmla="*/ 39 w 63"/>
                <a:gd name="T73" fmla="*/ 37 h 61"/>
                <a:gd name="T74" fmla="*/ 40 w 63"/>
                <a:gd name="T75" fmla="*/ 36 h 61"/>
                <a:gd name="T76" fmla="*/ 37 w 63"/>
                <a:gd name="T77" fmla="*/ 33 h 61"/>
                <a:gd name="T78" fmla="*/ 36 w 63"/>
                <a:gd name="T79" fmla="*/ 34 h 61"/>
                <a:gd name="T80" fmla="*/ 41 w 63"/>
                <a:gd name="T81" fmla="*/ 44 h 61"/>
                <a:gd name="T82" fmla="*/ 53 w 63"/>
                <a:gd name="T83" fmla="*/ 57 h 61"/>
                <a:gd name="T84" fmla="*/ 58 w 63"/>
                <a:gd name="T85" fmla="*/ 57 h 61"/>
                <a:gd name="T86" fmla="*/ 60 w 63"/>
                <a:gd name="T87" fmla="*/ 54 h 61"/>
                <a:gd name="T88" fmla="*/ 58 w 63"/>
                <a:gd name="T89" fmla="*/ 51 h 61"/>
                <a:gd name="T90" fmla="*/ 46 w 63"/>
                <a:gd name="T91" fmla="*/ 39 h 61"/>
                <a:gd name="T92" fmla="*/ 43 w 63"/>
                <a:gd name="T93" fmla="*/ 38 h 61"/>
                <a:gd name="T94" fmla="*/ 42 w 63"/>
                <a:gd name="T95" fmla="*/ 38 h 61"/>
                <a:gd name="T96" fmla="*/ 41 w 63"/>
                <a:gd name="T97" fmla="*/ 38 h 61"/>
                <a:gd name="T98" fmla="*/ 40 w 63"/>
                <a:gd name="T99" fmla="*/ 39 h 61"/>
                <a:gd name="T100" fmla="*/ 40 w 63"/>
                <a:gd name="T101" fmla="*/ 40 h 61"/>
                <a:gd name="T102" fmla="*/ 39 w 63"/>
                <a:gd name="T103" fmla="*/ 40 h 61"/>
                <a:gd name="T104" fmla="*/ 41 w 63"/>
                <a:gd name="T105"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61">
                  <a:moveTo>
                    <a:pt x="12" y="10"/>
                  </a:moveTo>
                  <a:cubicBezTo>
                    <a:pt x="12" y="10"/>
                    <a:pt x="13" y="10"/>
                    <a:pt x="13" y="10"/>
                  </a:cubicBezTo>
                  <a:cubicBezTo>
                    <a:pt x="14" y="11"/>
                    <a:pt x="14" y="11"/>
                    <a:pt x="13" y="12"/>
                  </a:cubicBezTo>
                  <a:cubicBezTo>
                    <a:pt x="8" y="17"/>
                    <a:pt x="8" y="24"/>
                    <a:pt x="13" y="29"/>
                  </a:cubicBezTo>
                  <a:cubicBezTo>
                    <a:pt x="14" y="30"/>
                    <a:pt x="14" y="30"/>
                    <a:pt x="13" y="31"/>
                  </a:cubicBezTo>
                  <a:cubicBezTo>
                    <a:pt x="13" y="31"/>
                    <a:pt x="13" y="31"/>
                    <a:pt x="13" y="31"/>
                  </a:cubicBezTo>
                  <a:cubicBezTo>
                    <a:pt x="12" y="31"/>
                    <a:pt x="12" y="31"/>
                    <a:pt x="12" y="31"/>
                  </a:cubicBezTo>
                  <a:cubicBezTo>
                    <a:pt x="6" y="25"/>
                    <a:pt x="6" y="16"/>
                    <a:pt x="12" y="10"/>
                  </a:cubicBezTo>
                  <a:close/>
                  <a:moveTo>
                    <a:pt x="61" y="59"/>
                  </a:moveTo>
                  <a:cubicBezTo>
                    <a:pt x="59" y="60"/>
                    <a:pt x="58" y="61"/>
                    <a:pt x="56" y="61"/>
                  </a:cubicBezTo>
                  <a:cubicBezTo>
                    <a:pt x="54" y="61"/>
                    <a:pt x="52" y="60"/>
                    <a:pt x="51" y="59"/>
                  </a:cubicBezTo>
                  <a:cubicBezTo>
                    <a:pt x="38" y="47"/>
                    <a:pt x="38" y="47"/>
                    <a:pt x="38" y="47"/>
                  </a:cubicBezTo>
                  <a:cubicBezTo>
                    <a:pt x="37" y="45"/>
                    <a:pt x="36" y="43"/>
                    <a:pt x="36" y="42"/>
                  </a:cubicBezTo>
                  <a:cubicBezTo>
                    <a:pt x="32" y="38"/>
                    <a:pt x="32" y="38"/>
                    <a:pt x="32" y="38"/>
                  </a:cubicBezTo>
                  <a:cubicBezTo>
                    <a:pt x="29" y="40"/>
                    <a:pt x="26" y="41"/>
                    <a:pt x="22" y="41"/>
                  </a:cubicBezTo>
                  <a:cubicBezTo>
                    <a:pt x="17" y="41"/>
                    <a:pt x="12" y="38"/>
                    <a:pt x="8" y="35"/>
                  </a:cubicBezTo>
                  <a:cubicBezTo>
                    <a:pt x="0" y="27"/>
                    <a:pt x="0" y="14"/>
                    <a:pt x="8" y="6"/>
                  </a:cubicBezTo>
                  <a:cubicBezTo>
                    <a:pt x="12" y="3"/>
                    <a:pt x="17" y="0"/>
                    <a:pt x="22" y="0"/>
                  </a:cubicBezTo>
                  <a:cubicBezTo>
                    <a:pt x="28" y="0"/>
                    <a:pt x="33" y="3"/>
                    <a:pt x="36" y="6"/>
                  </a:cubicBezTo>
                  <a:cubicBezTo>
                    <a:pt x="43" y="13"/>
                    <a:pt x="44" y="23"/>
                    <a:pt x="39" y="31"/>
                  </a:cubicBezTo>
                  <a:cubicBezTo>
                    <a:pt x="43" y="35"/>
                    <a:pt x="43" y="35"/>
                    <a:pt x="43" y="35"/>
                  </a:cubicBezTo>
                  <a:cubicBezTo>
                    <a:pt x="45" y="35"/>
                    <a:pt x="47" y="35"/>
                    <a:pt x="48" y="37"/>
                  </a:cubicBezTo>
                  <a:cubicBezTo>
                    <a:pt x="60" y="49"/>
                    <a:pt x="60" y="49"/>
                    <a:pt x="60" y="49"/>
                  </a:cubicBezTo>
                  <a:cubicBezTo>
                    <a:pt x="63" y="52"/>
                    <a:pt x="63" y="56"/>
                    <a:pt x="61" y="59"/>
                  </a:cubicBezTo>
                  <a:close/>
                  <a:moveTo>
                    <a:pt x="10" y="8"/>
                  </a:moveTo>
                  <a:cubicBezTo>
                    <a:pt x="7" y="12"/>
                    <a:pt x="5" y="16"/>
                    <a:pt x="5" y="21"/>
                  </a:cubicBezTo>
                  <a:cubicBezTo>
                    <a:pt x="5" y="25"/>
                    <a:pt x="7" y="29"/>
                    <a:pt x="10" y="33"/>
                  </a:cubicBezTo>
                  <a:cubicBezTo>
                    <a:pt x="13" y="36"/>
                    <a:pt x="18" y="38"/>
                    <a:pt x="22" y="38"/>
                  </a:cubicBezTo>
                  <a:cubicBezTo>
                    <a:pt x="27" y="38"/>
                    <a:pt x="31" y="36"/>
                    <a:pt x="34" y="33"/>
                  </a:cubicBezTo>
                  <a:cubicBezTo>
                    <a:pt x="37" y="29"/>
                    <a:pt x="39" y="25"/>
                    <a:pt x="39" y="21"/>
                  </a:cubicBezTo>
                  <a:cubicBezTo>
                    <a:pt x="39" y="16"/>
                    <a:pt x="37" y="12"/>
                    <a:pt x="34" y="8"/>
                  </a:cubicBezTo>
                  <a:cubicBezTo>
                    <a:pt x="31" y="5"/>
                    <a:pt x="27" y="3"/>
                    <a:pt x="22" y="3"/>
                  </a:cubicBezTo>
                  <a:cubicBezTo>
                    <a:pt x="18" y="3"/>
                    <a:pt x="13" y="5"/>
                    <a:pt x="10" y="8"/>
                  </a:cubicBezTo>
                  <a:close/>
                  <a:moveTo>
                    <a:pt x="36" y="34"/>
                  </a:moveTo>
                  <a:cubicBezTo>
                    <a:pt x="35" y="34"/>
                    <a:pt x="35" y="35"/>
                    <a:pt x="34" y="35"/>
                  </a:cubicBezTo>
                  <a:cubicBezTo>
                    <a:pt x="38" y="39"/>
                    <a:pt x="38" y="39"/>
                    <a:pt x="38" y="39"/>
                  </a:cubicBezTo>
                  <a:cubicBezTo>
                    <a:pt x="38" y="38"/>
                    <a:pt x="38" y="38"/>
                    <a:pt x="39" y="37"/>
                  </a:cubicBezTo>
                  <a:cubicBezTo>
                    <a:pt x="39" y="37"/>
                    <a:pt x="40" y="36"/>
                    <a:pt x="40" y="36"/>
                  </a:cubicBezTo>
                  <a:cubicBezTo>
                    <a:pt x="37" y="33"/>
                    <a:pt x="37" y="33"/>
                    <a:pt x="37" y="33"/>
                  </a:cubicBezTo>
                  <a:cubicBezTo>
                    <a:pt x="36" y="33"/>
                    <a:pt x="36" y="34"/>
                    <a:pt x="36" y="34"/>
                  </a:cubicBezTo>
                  <a:close/>
                  <a:moveTo>
                    <a:pt x="41" y="44"/>
                  </a:moveTo>
                  <a:cubicBezTo>
                    <a:pt x="53" y="57"/>
                    <a:pt x="53" y="57"/>
                    <a:pt x="53" y="57"/>
                  </a:cubicBezTo>
                  <a:cubicBezTo>
                    <a:pt x="54" y="58"/>
                    <a:pt x="57" y="58"/>
                    <a:pt x="58" y="57"/>
                  </a:cubicBezTo>
                  <a:cubicBezTo>
                    <a:pt x="59" y="56"/>
                    <a:pt x="60" y="55"/>
                    <a:pt x="60" y="54"/>
                  </a:cubicBezTo>
                  <a:cubicBezTo>
                    <a:pt x="60" y="53"/>
                    <a:pt x="59" y="52"/>
                    <a:pt x="58" y="51"/>
                  </a:cubicBezTo>
                  <a:cubicBezTo>
                    <a:pt x="46" y="39"/>
                    <a:pt x="46" y="39"/>
                    <a:pt x="46" y="39"/>
                  </a:cubicBezTo>
                  <a:cubicBezTo>
                    <a:pt x="45" y="38"/>
                    <a:pt x="44" y="38"/>
                    <a:pt x="43" y="38"/>
                  </a:cubicBezTo>
                  <a:cubicBezTo>
                    <a:pt x="43" y="38"/>
                    <a:pt x="42" y="38"/>
                    <a:pt x="42" y="38"/>
                  </a:cubicBezTo>
                  <a:cubicBezTo>
                    <a:pt x="42" y="38"/>
                    <a:pt x="42" y="38"/>
                    <a:pt x="41" y="38"/>
                  </a:cubicBezTo>
                  <a:cubicBezTo>
                    <a:pt x="41" y="38"/>
                    <a:pt x="41" y="38"/>
                    <a:pt x="40" y="39"/>
                  </a:cubicBezTo>
                  <a:cubicBezTo>
                    <a:pt x="40" y="39"/>
                    <a:pt x="40" y="39"/>
                    <a:pt x="40" y="40"/>
                  </a:cubicBezTo>
                  <a:cubicBezTo>
                    <a:pt x="39" y="40"/>
                    <a:pt x="39" y="40"/>
                    <a:pt x="39" y="40"/>
                  </a:cubicBezTo>
                  <a:cubicBezTo>
                    <a:pt x="39" y="42"/>
                    <a:pt x="39" y="43"/>
                    <a:pt x="41" y="44"/>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51" name="Freeform 36"/>
            <p:cNvSpPr>
              <a:spLocks noEditPoints="1"/>
            </p:cNvSpPr>
            <p:nvPr/>
          </p:nvSpPr>
          <p:spPr bwMode="auto">
            <a:xfrm>
              <a:off x="4420392" y="3824677"/>
              <a:ext cx="329120" cy="329123"/>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7 w 35"/>
                <a:gd name="T21" fmla="*/ 12 h 35"/>
                <a:gd name="T22" fmla="*/ 27 w 35"/>
                <a:gd name="T23" fmla="*/ 14 h 35"/>
                <a:gd name="T24" fmla="*/ 16 w 35"/>
                <a:gd name="T25" fmla="*/ 23 h 35"/>
                <a:gd name="T26" fmla="*/ 16 w 35"/>
                <a:gd name="T27" fmla="*/ 23 h 35"/>
                <a:gd name="T28" fmla="*/ 15 w 35"/>
                <a:gd name="T29" fmla="*/ 23 h 35"/>
                <a:gd name="T30" fmla="*/ 9 w 35"/>
                <a:gd name="T31" fmla="*/ 18 h 35"/>
                <a:gd name="T32" fmla="*/ 9 w 35"/>
                <a:gd name="T33" fmla="*/ 16 h 35"/>
                <a:gd name="T34" fmla="*/ 10 w 35"/>
                <a:gd name="T35" fmla="*/ 16 h 35"/>
                <a:gd name="T36" fmla="*/ 16 w 35"/>
                <a:gd name="T37" fmla="*/ 21 h 35"/>
                <a:gd name="T38" fmla="*/ 26 w 35"/>
                <a:gd name="T39" fmla="*/ 12 h 35"/>
                <a:gd name="T40" fmla="*/ 27 w 35"/>
                <a:gd name="T4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5">
                  <a:moveTo>
                    <a:pt x="18" y="0"/>
                  </a:moveTo>
                  <a:cubicBezTo>
                    <a:pt x="8" y="0"/>
                    <a:pt x="0" y="8"/>
                    <a:pt x="0" y="18"/>
                  </a:cubicBezTo>
                  <a:cubicBezTo>
                    <a:pt x="0" y="27"/>
                    <a:pt x="8" y="35"/>
                    <a:pt x="18" y="35"/>
                  </a:cubicBezTo>
                  <a:cubicBezTo>
                    <a:pt x="28" y="35"/>
                    <a:pt x="35" y="27"/>
                    <a:pt x="35" y="18"/>
                  </a:cubicBezTo>
                  <a:cubicBezTo>
                    <a:pt x="35" y="8"/>
                    <a:pt x="28"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7" y="12"/>
                  </a:moveTo>
                  <a:cubicBezTo>
                    <a:pt x="28" y="13"/>
                    <a:pt x="28" y="13"/>
                    <a:pt x="27" y="14"/>
                  </a:cubicBezTo>
                  <a:cubicBezTo>
                    <a:pt x="16" y="23"/>
                    <a:pt x="16" y="23"/>
                    <a:pt x="16" y="23"/>
                  </a:cubicBezTo>
                  <a:cubicBezTo>
                    <a:pt x="16" y="23"/>
                    <a:pt x="16" y="23"/>
                    <a:pt x="16" y="23"/>
                  </a:cubicBezTo>
                  <a:cubicBezTo>
                    <a:pt x="15" y="23"/>
                    <a:pt x="15" y="23"/>
                    <a:pt x="15" y="23"/>
                  </a:cubicBezTo>
                  <a:cubicBezTo>
                    <a:pt x="9" y="18"/>
                    <a:pt x="9" y="18"/>
                    <a:pt x="9" y="18"/>
                  </a:cubicBezTo>
                  <a:cubicBezTo>
                    <a:pt x="8" y="18"/>
                    <a:pt x="8" y="17"/>
                    <a:pt x="9" y="16"/>
                  </a:cubicBezTo>
                  <a:cubicBezTo>
                    <a:pt x="9" y="16"/>
                    <a:pt x="10" y="16"/>
                    <a:pt x="10" y="16"/>
                  </a:cubicBezTo>
                  <a:cubicBezTo>
                    <a:pt x="16" y="21"/>
                    <a:pt x="16" y="21"/>
                    <a:pt x="16" y="21"/>
                  </a:cubicBezTo>
                  <a:cubicBezTo>
                    <a:pt x="26" y="12"/>
                    <a:pt x="26" y="12"/>
                    <a:pt x="26" y="12"/>
                  </a:cubicBezTo>
                  <a:cubicBezTo>
                    <a:pt x="26" y="12"/>
                    <a:pt x="27" y="12"/>
                    <a:pt x="27" y="12"/>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52" name="Freeform 36"/>
            <p:cNvSpPr>
              <a:spLocks noEditPoints="1"/>
            </p:cNvSpPr>
            <p:nvPr/>
          </p:nvSpPr>
          <p:spPr bwMode="auto">
            <a:xfrm>
              <a:off x="6730273" y="2777288"/>
              <a:ext cx="265777" cy="265779"/>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7 w 35"/>
                <a:gd name="T21" fmla="*/ 12 h 35"/>
                <a:gd name="T22" fmla="*/ 27 w 35"/>
                <a:gd name="T23" fmla="*/ 14 h 35"/>
                <a:gd name="T24" fmla="*/ 16 w 35"/>
                <a:gd name="T25" fmla="*/ 23 h 35"/>
                <a:gd name="T26" fmla="*/ 16 w 35"/>
                <a:gd name="T27" fmla="*/ 23 h 35"/>
                <a:gd name="T28" fmla="*/ 15 w 35"/>
                <a:gd name="T29" fmla="*/ 23 h 35"/>
                <a:gd name="T30" fmla="*/ 9 w 35"/>
                <a:gd name="T31" fmla="*/ 18 h 35"/>
                <a:gd name="T32" fmla="*/ 9 w 35"/>
                <a:gd name="T33" fmla="*/ 16 h 35"/>
                <a:gd name="T34" fmla="*/ 10 w 35"/>
                <a:gd name="T35" fmla="*/ 16 h 35"/>
                <a:gd name="T36" fmla="*/ 16 w 35"/>
                <a:gd name="T37" fmla="*/ 21 h 35"/>
                <a:gd name="T38" fmla="*/ 26 w 35"/>
                <a:gd name="T39" fmla="*/ 12 h 35"/>
                <a:gd name="T40" fmla="*/ 27 w 35"/>
                <a:gd name="T4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5">
                  <a:moveTo>
                    <a:pt x="18" y="0"/>
                  </a:moveTo>
                  <a:cubicBezTo>
                    <a:pt x="8" y="0"/>
                    <a:pt x="0" y="8"/>
                    <a:pt x="0" y="18"/>
                  </a:cubicBezTo>
                  <a:cubicBezTo>
                    <a:pt x="0" y="27"/>
                    <a:pt x="8" y="35"/>
                    <a:pt x="18" y="35"/>
                  </a:cubicBezTo>
                  <a:cubicBezTo>
                    <a:pt x="28" y="35"/>
                    <a:pt x="35" y="27"/>
                    <a:pt x="35" y="18"/>
                  </a:cubicBezTo>
                  <a:cubicBezTo>
                    <a:pt x="35" y="8"/>
                    <a:pt x="28"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7" y="12"/>
                  </a:moveTo>
                  <a:cubicBezTo>
                    <a:pt x="28" y="13"/>
                    <a:pt x="28" y="13"/>
                    <a:pt x="27" y="14"/>
                  </a:cubicBezTo>
                  <a:cubicBezTo>
                    <a:pt x="16" y="23"/>
                    <a:pt x="16" y="23"/>
                    <a:pt x="16" y="23"/>
                  </a:cubicBezTo>
                  <a:cubicBezTo>
                    <a:pt x="16" y="23"/>
                    <a:pt x="16" y="23"/>
                    <a:pt x="16" y="23"/>
                  </a:cubicBezTo>
                  <a:cubicBezTo>
                    <a:pt x="15" y="23"/>
                    <a:pt x="15" y="23"/>
                    <a:pt x="15" y="23"/>
                  </a:cubicBezTo>
                  <a:cubicBezTo>
                    <a:pt x="9" y="18"/>
                    <a:pt x="9" y="18"/>
                    <a:pt x="9" y="18"/>
                  </a:cubicBezTo>
                  <a:cubicBezTo>
                    <a:pt x="8" y="18"/>
                    <a:pt x="8" y="17"/>
                    <a:pt x="9" y="16"/>
                  </a:cubicBezTo>
                  <a:cubicBezTo>
                    <a:pt x="9" y="16"/>
                    <a:pt x="10" y="16"/>
                    <a:pt x="10" y="16"/>
                  </a:cubicBezTo>
                  <a:cubicBezTo>
                    <a:pt x="16" y="21"/>
                    <a:pt x="16" y="21"/>
                    <a:pt x="16" y="21"/>
                  </a:cubicBezTo>
                  <a:cubicBezTo>
                    <a:pt x="26" y="12"/>
                    <a:pt x="26" y="12"/>
                    <a:pt x="26" y="12"/>
                  </a:cubicBezTo>
                  <a:cubicBezTo>
                    <a:pt x="26" y="12"/>
                    <a:pt x="27" y="12"/>
                    <a:pt x="27" y="12"/>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53" name="Freeform 31"/>
            <p:cNvSpPr>
              <a:spLocks noEditPoints="1"/>
            </p:cNvSpPr>
            <p:nvPr/>
          </p:nvSpPr>
          <p:spPr bwMode="auto">
            <a:xfrm>
              <a:off x="5418709" y="4208219"/>
              <a:ext cx="424442" cy="461620"/>
            </a:xfrm>
            <a:custGeom>
              <a:avLst/>
              <a:gdLst>
                <a:gd name="T0" fmla="*/ 42 w 58"/>
                <a:gd name="T1" fmla="*/ 4 h 63"/>
                <a:gd name="T2" fmla="*/ 41 w 58"/>
                <a:gd name="T3" fmla="*/ 10 h 63"/>
                <a:gd name="T4" fmla="*/ 17 w 58"/>
                <a:gd name="T5" fmla="*/ 47 h 63"/>
                <a:gd name="T6" fmla="*/ 15 w 58"/>
                <a:gd name="T7" fmla="*/ 54 h 63"/>
                <a:gd name="T8" fmla="*/ 19 w 58"/>
                <a:gd name="T9" fmla="*/ 47 h 63"/>
                <a:gd name="T10" fmla="*/ 49 w 58"/>
                <a:gd name="T11" fmla="*/ 19 h 63"/>
                <a:gd name="T12" fmla="*/ 53 w 58"/>
                <a:gd name="T13" fmla="*/ 14 h 63"/>
                <a:gd name="T14" fmla="*/ 48 w 58"/>
                <a:gd name="T15" fmla="*/ 19 h 63"/>
                <a:gd name="T16" fmla="*/ 4 w 58"/>
                <a:gd name="T17" fmla="*/ 43 h 63"/>
                <a:gd name="T18" fmla="*/ 11 w 58"/>
                <a:gd name="T19" fmla="*/ 41 h 63"/>
                <a:gd name="T20" fmla="*/ 57 w 58"/>
                <a:gd name="T21" fmla="*/ 28 h 63"/>
                <a:gd name="T22" fmla="*/ 51 w 58"/>
                <a:gd name="T23" fmla="*/ 30 h 63"/>
                <a:gd name="T24" fmla="*/ 57 w 58"/>
                <a:gd name="T25" fmla="*/ 28 h 63"/>
                <a:gd name="T26" fmla="*/ 1 w 58"/>
                <a:gd name="T27" fmla="*/ 28 h 63"/>
                <a:gd name="T28" fmla="*/ 7 w 58"/>
                <a:gd name="T29" fmla="*/ 30 h 63"/>
                <a:gd name="T30" fmla="*/ 48 w 58"/>
                <a:gd name="T31" fmla="*/ 39 h 63"/>
                <a:gd name="T32" fmla="*/ 54 w 58"/>
                <a:gd name="T33" fmla="*/ 44 h 63"/>
                <a:gd name="T34" fmla="*/ 49 w 58"/>
                <a:gd name="T35" fmla="*/ 39 h 63"/>
                <a:gd name="T36" fmla="*/ 5 w 58"/>
                <a:gd name="T37" fmla="*/ 16 h 63"/>
                <a:gd name="T38" fmla="*/ 11 w 58"/>
                <a:gd name="T39" fmla="*/ 18 h 63"/>
                <a:gd name="T40" fmla="*/ 41 w 58"/>
                <a:gd name="T41" fmla="*/ 47 h 63"/>
                <a:gd name="T42" fmla="*/ 42 w 58"/>
                <a:gd name="T43" fmla="*/ 54 h 63"/>
                <a:gd name="T44" fmla="*/ 44 w 58"/>
                <a:gd name="T45" fmla="*/ 53 h 63"/>
                <a:gd name="T46" fmla="*/ 18 w 58"/>
                <a:gd name="T47" fmla="*/ 11 h 63"/>
                <a:gd name="T48" fmla="*/ 16 w 58"/>
                <a:gd name="T49" fmla="*/ 4 h 63"/>
                <a:gd name="T50" fmla="*/ 17 w 58"/>
                <a:gd name="T51" fmla="*/ 10 h 63"/>
                <a:gd name="T52" fmla="*/ 30 w 58"/>
                <a:gd name="T53" fmla="*/ 1 h 63"/>
                <a:gd name="T54" fmla="*/ 28 w 58"/>
                <a:gd name="T55" fmla="*/ 7 h 63"/>
                <a:gd name="T56" fmla="*/ 40 w 58"/>
                <a:gd name="T57" fmla="*/ 41 h 63"/>
                <a:gd name="T58" fmla="*/ 37 w 58"/>
                <a:gd name="T59" fmla="*/ 51 h 63"/>
                <a:gd name="T60" fmla="*/ 38 w 58"/>
                <a:gd name="T61" fmla="*/ 55 h 63"/>
                <a:gd name="T62" fmla="*/ 35 w 58"/>
                <a:gd name="T63" fmla="*/ 60 h 63"/>
                <a:gd name="T64" fmla="*/ 28 w 58"/>
                <a:gd name="T65" fmla="*/ 63 h 63"/>
                <a:gd name="T66" fmla="*/ 21 w 58"/>
                <a:gd name="T67" fmla="*/ 58 h 63"/>
                <a:gd name="T68" fmla="*/ 22 w 58"/>
                <a:gd name="T69" fmla="*/ 53 h 63"/>
                <a:gd name="T70" fmla="*/ 21 w 58"/>
                <a:gd name="T71" fmla="*/ 49 h 63"/>
                <a:gd name="T72" fmla="*/ 13 w 58"/>
                <a:gd name="T73" fmla="*/ 29 h 63"/>
                <a:gd name="T74" fmla="*/ 33 w 58"/>
                <a:gd name="T75" fmla="*/ 61 h 63"/>
                <a:gd name="T76" fmla="*/ 25 w 58"/>
                <a:gd name="T77" fmla="*/ 61 h 63"/>
                <a:gd name="T78" fmla="*/ 33 w 58"/>
                <a:gd name="T79" fmla="*/ 61 h 63"/>
                <a:gd name="T80" fmla="*/ 23 w 58"/>
                <a:gd name="T81" fmla="*/ 58 h 63"/>
                <a:gd name="T82" fmla="*/ 31 w 58"/>
                <a:gd name="T83" fmla="*/ 58 h 63"/>
                <a:gd name="T84" fmla="*/ 34 w 58"/>
                <a:gd name="T85" fmla="*/ 57 h 63"/>
                <a:gd name="T86" fmla="*/ 23 w 58"/>
                <a:gd name="T87" fmla="*/ 55 h 63"/>
                <a:gd name="T88" fmla="*/ 36 w 58"/>
                <a:gd name="T89" fmla="*/ 55 h 63"/>
                <a:gd name="T90" fmla="*/ 25 w 58"/>
                <a:gd name="T91" fmla="*/ 52 h 63"/>
                <a:gd name="T92" fmla="*/ 34 w 58"/>
                <a:gd name="T93" fmla="*/ 52 h 63"/>
                <a:gd name="T94" fmla="*/ 34 w 58"/>
                <a:gd name="T95" fmla="*/ 50 h 63"/>
                <a:gd name="T96" fmla="*/ 25 w 58"/>
                <a:gd name="T97" fmla="*/ 49 h 63"/>
                <a:gd name="T98" fmla="*/ 34 w 58"/>
                <a:gd name="T99" fmla="*/ 50 h 63"/>
                <a:gd name="T100" fmla="*/ 15 w 58"/>
                <a:gd name="T101" fmla="*/ 29 h 63"/>
                <a:gd name="T102" fmla="*/ 25 w 58"/>
                <a:gd name="T103" fmla="*/ 47 h 63"/>
                <a:gd name="T104" fmla="*/ 24 w 58"/>
                <a:gd name="T105" fmla="*/ 31 h 63"/>
                <a:gd name="T106" fmla="*/ 31 w 58"/>
                <a:gd name="T107" fmla="*/ 47 h 63"/>
                <a:gd name="T108" fmla="*/ 35 w 58"/>
                <a:gd name="T109" fmla="*/ 32 h 63"/>
                <a:gd name="T110" fmla="*/ 35 w 58"/>
                <a:gd name="T111"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 h="63">
                  <a:moveTo>
                    <a:pt x="40" y="11"/>
                  </a:moveTo>
                  <a:cubicBezTo>
                    <a:pt x="39" y="10"/>
                    <a:pt x="39" y="10"/>
                    <a:pt x="39" y="9"/>
                  </a:cubicBezTo>
                  <a:cubicBezTo>
                    <a:pt x="42" y="4"/>
                    <a:pt x="42" y="4"/>
                    <a:pt x="42" y="4"/>
                  </a:cubicBezTo>
                  <a:cubicBezTo>
                    <a:pt x="43" y="4"/>
                    <a:pt x="43" y="3"/>
                    <a:pt x="44" y="4"/>
                  </a:cubicBezTo>
                  <a:cubicBezTo>
                    <a:pt x="44" y="4"/>
                    <a:pt x="44" y="5"/>
                    <a:pt x="44" y="5"/>
                  </a:cubicBezTo>
                  <a:cubicBezTo>
                    <a:pt x="41" y="10"/>
                    <a:pt x="41" y="10"/>
                    <a:pt x="41" y="10"/>
                  </a:cubicBezTo>
                  <a:cubicBezTo>
                    <a:pt x="41" y="10"/>
                    <a:pt x="41" y="11"/>
                    <a:pt x="40" y="11"/>
                  </a:cubicBezTo>
                  <a:cubicBezTo>
                    <a:pt x="40" y="11"/>
                    <a:pt x="40" y="11"/>
                    <a:pt x="40" y="11"/>
                  </a:cubicBezTo>
                  <a:close/>
                  <a:moveTo>
                    <a:pt x="17" y="47"/>
                  </a:moveTo>
                  <a:cubicBezTo>
                    <a:pt x="14" y="53"/>
                    <a:pt x="14" y="53"/>
                    <a:pt x="14" y="53"/>
                  </a:cubicBezTo>
                  <a:cubicBezTo>
                    <a:pt x="14" y="53"/>
                    <a:pt x="14" y="54"/>
                    <a:pt x="15" y="54"/>
                  </a:cubicBezTo>
                  <a:cubicBezTo>
                    <a:pt x="15" y="54"/>
                    <a:pt x="15" y="54"/>
                    <a:pt x="15" y="54"/>
                  </a:cubicBezTo>
                  <a:cubicBezTo>
                    <a:pt x="16" y="54"/>
                    <a:pt x="16" y="54"/>
                    <a:pt x="16" y="54"/>
                  </a:cubicBezTo>
                  <a:cubicBezTo>
                    <a:pt x="19" y="48"/>
                    <a:pt x="19" y="48"/>
                    <a:pt x="19" y="48"/>
                  </a:cubicBezTo>
                  <a:cubicBezTo>
                    <a:pt x="19" y="48"/>
                    <a:pt x="19" y="47"/>
                    <a:pt x="19" y="47"/>
                  </a:cubicBezTo>
                  <a:cubicBezTo>
                    <a:pt x="18" y="47"/>
                    <a:pt x="18" y="47"/>
                    <a:pt x="17" y="47"/>
                  </a:cubicBezTo>
                  <a:close/>
                  <a:moveTo>
                    <a:pt x="48" y="19"/>
                  </a:moveTo>
                  <a:cubicBezTo>
                    <a:pt x="49" y="19"/>
                    <a:pt x="49" y="19"/>
                    <a:pt x="49" y="19"/>
                  </a:cubicBezTo>
                  <a:cubicBezTo>
                    <a:pt x="54" y="16"/>
                    <a:pt x="54" y="16"/>
                    <a:pt x="54" y="16"/>
                  </a:cubicBezTo>
                  <a:cubicBezTo>
                    <a:pt x="55" y="15"/>
                    <a:pt x="55" y="15"/>
                    <a:pt x="54" y="14"/>
                  </a:cubicBezTo>
                  <a:cubicBezTo>
                    <a:pt x="54" y="14"/>
                    <a:pt x="54" y="14"/>
                    <a:pt x="53" y="14"/>
                  </a:cubicBezTo>
                  <a:cubicBezTo>
                    <a:pt x="48" y="17"/>
                    <a:pt x="48" y="17"/>
                    <a:pt x="48" y="17"/>
                  </a:cubicBezTo>
                  <a:cubicBezTo>
                    <a:pt x="47" y="17"/>
                    <a:pt x="47" y="18"/>
                    <a:pt x="48" y="18"/>
                  </a:cubicBezTo>
                  <a:cubicBezTo>
                    <a:pt x="48" y="19"/>
                    <a:pt x="48" y="19"/>
                    <a:pt x="48" y="19"/>
                  </a:cubicBezTo>
                  <a:close/>
                  <a:moveTo>
                    <a:pt x="10" y="39"/>
                  </a:moveTo>
                  <a:cubicBezTo>
                    <a:pt x="5" y="42"/>
                    <a:pt x="5" y="42"/>
                    <a:pt x="5" y="42"/>
                  </a:cubicBezTo>
                  <a:cubicBezTo>
                    <a:pt x="4" y="42"/>
                    <a:pt x="4" y="43"/>
                    <a:pt x="4" y="43"/>
                  </a:cubicBezTo>
                  <a:cubicBezTo>
                    <a:pt x="4" y="44"/>
                    <a:pt x="5" y="44"/>
                    <a:pt x="5" y="44"/>
                  </a:cubicBezTo>
                  <a:cubicBezTo>
                    <a:pt x="5" y="44"/>
                    <a:pt x="5" y="44"/>
                    <a:pt x="6" y="44"/>
                  </a:cubicBezTo>
                  <a:cubicBezTo>
                    <a:pt x="11" y="41"/>
                    <a:pt x="11" y="41"/>
                    <a:pt x="11" y="41"/>
                  </a:cubicBezTo>
                  <a:cubicBezTo>
                    <a:pt x="11" y="40"/>
                    <a:pt x="11" y="40"/>
                    <a:pt x="11" y="39"/>
                  </a:cubicBezTo>
                  <a:cubicBezTo>
                    <a:pt x="11" y="39"/>
                    <a:pt x="10" y="39"/>
                    <a:pt x="10" y="39"/>
                  </a:cubicBezTo>
                  <a:close/>
                  <a:moveTo>
                    <a:pt x="57" y="28"/>
                  </a:moveTo>
                  <a:cubicBezTo>
                    <a:pt x="51" y="28"/>
                    <a:pt x="51" y="28"/>
                    <a:pt x="51" y="28"/>
                  </a:cubicBezTo>
                  <a:cubicBezTo>
                    <a:pt x="51" y="28"/>
                    <a:pt x="50" y="28"/>
                    <a:pt x="50" y="29"/>
                  </a:cubicBezTo>
                  <a:cubicBezTo>
                    <a:pt x="50" y="29"/>
                    <a:pt x="51" y="30"/>
                    <a:pt x="51" y="30"/>
                  </a:cubicBezTo>
                  <a:cubicBezTo>
                    <a:pt x="57" y="30"/>
                    <a:pt x="57" y="30"/>
                    <a:pt x="57" y="30"/>
                  </a:cubicBezTo>
                  <a:cubicBezTo>
                    <a:pt x="58" y="30"/>
                    <a:pt x="58" y="29"/>
                    <a:pt x="58" y="29"/>
                  </a:cubicBezTo>
                  <a:cubicBezTo>
                    <a:pt x="58" y="28"/>
                    <a:pt x="58" y="28"/>
                    <a:pt x="57" y="28"/>
                  </a:cubicBezTo>
                  <a:close/>
                  <a:moveTo>
                    <a:pt x="8" y="29"/>
                  </a:moveTo>
                  <a:cubicBezTo>
                    <a:pt x="8" y="28"/>
                    <a:pt x="8" y="28"/>
                    <a:pt x="7" y="28"/>
                  </a:cubicBezTo>
                  <a:cubicBezTo>
                    <a:pt x="1" y="28"/>
                    <a:pt x="1" y="28"/>
                    <a:pt x="1" y="28"/>
                  </a:cubicBezTo>
                  <a:cubicBezTo>
                    <a:pt x="1" y="28"/>
                    <a:pt x="0" y="28"/>
                    <a:pt x="0" y="29"/>
                  </a:cubicBezTo>
                  <a:cubicBezTo>
                    <a:pt x="0" y="29"/>
                    <a:pt x="1" y="30"/>
                    <a:pt x="1" y="30"/>
                  </a:cubicBezTo>
                  <a:cubicBezTo>
                    <a:pt x="7" y="30"/>
                    <a:pt x="7" y="30"/>
                    <a:pt x="7" y="30"/>
                  </a:cubicBezTo>
                  <a:cubicBezTo>
                    <a:pt x="8" y="30"/>
                    <a:pt x="8" y="29"/>
                    <a:pt x="8" y="29"/>
                  </a:cubicBezTo>
                  <a:close/>
                  <a:moveTo>
                    <a:pt x="49" y="39"/>
                  </a:moveTo>
                  <a:cubicBezTo>
                    <a:pt x="48" y="39"/>
                    <a:pt x="48" y="39"/>
                    <a:pt x="48" y="39"/>
                  </a:cubicBezTo>
                  <a:cubicBezTo>
                    <a:pt x="47" y="40"/>
                    <a:pt x="47" y="40"/>
                    <a:pt x="48" y="41"/>
                  </a:cubicBezTo>
                  <a:cubicBezTo>
                    <a:pt x="53" y="44"/>
                    <a:pt x="53" y="44"/>
                    <a:pt x="53" y="44"/>
                  </a:cubicBezTo>
                  <a:cubicBezTo>
                    <a:pt x="53" y="44"/>
                    <a:pt x="53" y="44"/>
                    <a:pt x="54" y="44"/>
                  </a:cubicBezTo>
                  <a:cubicBezTo>
                    <a:pt x="54" y="44"/>
                    <a:pt x="54" y="44"/>
                    <a:pt x="54" y="43"/>
                  </a:cubicBezTo>
                  <a:cubicBezTo>
                    <a:pt x="55" y="43"/>
                    <a:pt x="55" y="42"/>
                    <a:pt x="54" y="42"/>
                  </a:cubicBezTo>
                  <a:lnTo>
                    <a:pt x="49" y="39"/>
                  </a:lnTo>
                  <a:close/>
                  <a:moveTo>
                    <a:pt x="6" y="14"/>
                  </a:moveTo>
                  <a:cubicBezTo>
                    <a:pt x="5" y="14"/>
                    <a:pt x="4" y="14"/>
                    <a:pt x="4" y="14"/>
                  </a:cubicBezTo>
                  <a:cubicBezTo>
                    <a:pt x="4" y="15"/>
                    <a:pt x="4" y="15"/>
                    <a:pt x="5" y="16"/>
                  </a:cubicBezTo>
                  <a:cubicBezTo>
                    <a:pt x="10" y="19"/>
                    <a:pt x="10" y="19"/>
                    <a:pt x="10" y="19"/>
                  </a:cubicBezTo>
                  <a:cubicBezTo>
                    <a:pt x="10" y="19"/>
                    <a:pt x="10" y="19"/>
                    <a:pt x="10" y="19"/>
                  </a:cubicBezTo>
                  <a:cubicBezTo>
                    <a:pt x="11" y="19"/>
                    <a:pt x="11" y="19"/>
                    <a:pt x="11" y="18"/>
                  </a:cubicBezTo>
                  <a:cubicBezTo>
                    <a:pt x="11" y="18"/>
                    <a:pt x="11" y="17"/>
                    <a:pt x="11" y="17"/>
                  </a:cubicBezTo>
                  <a:lnTo>
                    <a:pt x="6" y="14"/>
                  </a:lnTo>
                  <a:close/>
                  <a:moveTo>
                    <a:pt x="41" y="47"/>
                  </a:moveTo>
                  <a:cubicBezTo>
                    <a:pt x="41" y="47"/>
                    <a:pt x="40" y="47"/>
                    <a:pt x="40" y="47"/>
                  </a:cubicBezTo>
                  <a:cubicBezTo>
                    <a:pt x="39" y="47"/>
                    <a:pt x="39" y="48"/>
                    <a:pt x="39" y="48"/>
                  </a:cubicBezTo>
                  <a:cubicBezTo>
                    <a:pt x="42" y="54"/>
                    <a:pt x="42" y="54"/>
                    <a:pt x="42" y="54"/>
                  </a:cubicBezTo>
                  <a:cubicBezTo>
                    <a:pt x="43" y="54"/>
                    <a:pt x="43" y="54"/>
                    <a:pt x="43" y="54"/>
                  </a:cubicBezTo>
                  <a:cubicBezTo>
                    <a:pt x="43" y="54"/>
                    <a:pt x="44" y="54"/>
                    <a:pt x="44" y="54"/>
                  </a:cubicBezTo>
                  <a:cubicBezTo>
                    <a:pt x="44" y="54"/>
                    <a:pt x="44" y="53"/>
                    <a:pt x="44" y="53"/>
                  </a:cubicBezTo>
                  <a:lnTo>
                    <a:pt x="41" y="47"/>
                  </a:lnTo>
                  <a:close/>
                  <a:moveTo>
                    <a:pt x="17" y="10"/>
                  </a:moveTo>
                  <a:cubicBezTo>
                    <a:pt x="18" y="10"/>
                    <a:pt x="18" y="11"/>
                    <a:pt x="18" y="11"/>
                  </a:cubicBezTo>
                  <a:cubicBezTo>
                    <a:pt x="18" y="11"/>
                    <a:pt x="19" y="11"/>
                    <a:pt x="19" y="11"/>
                  </a:cubicBezTo>
                  <a:cubicBezTo>
                    <a:pt x="19" y="10"/>
                    <a:pt x="19" y="10"/>
                    <a:pt x="19" y="9"/>
                  </a:cubicBezTo>
                  <a:cubicBezTo>
                    <a:pt x="16" y="4"/>
                    <a:pt x="16" y="4"/>
                    <a:pt x="16" y="4"/>
                  </a:cubicBezTo>
                  <a:cubicBezTo>
                    <a:pt x="16" y="4"/>
                    <a:pt x="15" y="3"/>
                    <a:pt x="15" y="4"/>
                  </a:cubicBezTo>
                  <a:cubicBezTo>
                    <a:pt x="14" y="4"/>
                    <a:pt x="14" y="5"/>
                    <a:pt x="14" y="5"/>
                  </a:cubicBezTo>
                  <a:lnTo>
                    <a:pt x="17" y="10"/>
                  </a:lnTo>
                  <a:close/>
                  <a:moveTo>
                    <a:pt x="29" y="8"/>
                  </a:moveTo>
                  <a:cubicBezTo>
                    <a:pt x="30" y="8"/>
                    <a:pt x="30" y="7"/>
                    <a:pt x="30" y="7"/>
                  </a:cubicBezTo>
                  <a:cubicBezTo>
                    <a:pt x="30" y="1"/>
                    <a:pt x="30" y="1"/>
                    <a:pt x="30" y="1"/>
                  </a:cubicBezTo>
                  <a:cubicBezTo>
                    <a:pt x="30" y="0"/>
                    <a:pt x="30" y="0"/>
                    <a:pt x="29" y="0"/>
                  </a:cubicBezTo>
                  <a:cubicBezTo>
                    <a:pt x="29" y="0"/>
                    <a:pt x="28" y="0"/>
                    <a:pt x="28" y="1"/>
                  </a:cubicBezTo>
                  <a:cubicBezTo>
                    <a:pt x="28" y="7"/>
                    <a:pt x="28" y="7"/>
                    <a:pt x="28" y="7"/>
                  </a:cubicBezTo>
                  <a:cubicBezTo>
                    <a:pt x="28" y="7"/>
                    <a:pt x="29" y="8"/>
                    <a:pt x="29" y="8"/>
                  </a:cubicBezTo>
                  <a:close/>
                  <a:moveTo>
                    <a:pt x="45" y="29"/>
                  </a:moveTo>
                  <a:cubicBezTo>
                    <a:pt x="45" y="33"/>
                    <a:pt x="44" y="38"/>
                    <a:pt x="40" y="41"/>
                  </a:cubicBezTo>
                  <a:cubicBezTo>
                    <a:pt x="38" y="43"/>
                    <a:pt x="37" y="46"/>
                    <a:pt x="37" y="47"/>
                  </a:cubicBezTo>
                  <a:cubicBezTo>
                    <a:pt x="38" y="48"/>
                    <a:pt x="38" y="48"/>
                    <a:pt x="38" y="49"/>
                  </a:cubicBezTo>
                  <a:cubicBezTo>
                    <a:pt x="38" y="50"/>
                    <a:pt x="38" y="50"/>
                    <a:pt x="37" y="51"/>
                  </a:cubicBezTo>
                  <a:cubicBezTo>
                    <a:pt x="38" y="51"/>
                    <a:pt x="38" y="51"/>
                    <a:pt x="38" y="52"/>
                  </a:cubicBezTo>
                  <a:cubicBezTo>
                    <a:pt x="38" y="53"/>
                    <a:pt x="38" y="53"/>
                    <a:pt x="37" y="53"/>
                  </a:cubicBezTo>
                  <a:cubicBezTo>
                    <a:pt x="38" y="54"/>
                    <a:pt x="38" y="54"/>
                    <a:pt x="38" y="55"/>
                  </a:cubicBezTo>
                  <a:cubicBezTo>
                    <a:pt x="38" y="56"/>
                    <a:pt x="38" y="56"/>
                    <a:pt x="37" y="56"/>
                  </a:cubicBezTo>
                  <a:cubicBezTo>
                    <a:pt x="38" y="57"/>
                    <a:pt x="38" y="57"/>
                    <a:pt x="38" y="58"/>
                  </a:cubicBezTo>
                  <a:cubicBezTo>
                    <a:pt x="38" y="59"/>
                    <a:pt x="37" y="60"/>
                    <a:pt x="35" y="60"/>
                  </a:cubicBezTo>
                  <a:cubicBezTo>
                    <a:pt x="35" y="60"/>
                    <a:pt x="35" y="61"/>
                    <a:pt x="35" y="61"/>
                  </a:cubicBezTo>
                  <a:cubicBezTo>
                    <a:pt x="35" y="63"/>
                    <a:pt x="33" y="63"/>
                    <a:pt x="31" y="63"/>
                  </a:cubicBezTo>
                  <a:cubicBezTo>
                    <a:pt x="28" y="63"/>
                    <a:pt x="28" y="63"/>
                    <a:pt x="28" y="63"/>
                  </a:cubicBezTo>
                  <a:cubicBezTo>
                    <a:pt x="26" y="63"/>
                    <a:pt x="23" y="63"/>
                    <a:pt x="23" y="61"/>
                  </a:cubicBezTo>
                  <a:cubicBezTo>
                    <a:pt x="23" y="61"/>
                    <a:pt x="23" y="60"/>
                    <a:pt x="23" y="60"/>
                  </a:cubicBezTo>
                  <a:cubicBezTo>
                    <a:pt x="22" y="60"/>
                    <a:pt x="21" y="59"/>
                    <a:pt x="21" y="58"/>
                  </a:cubicBezTo>
                  <a:cubicBezTo>
                    <a:pt x="21" y="57"/>
                    <a:pt x="21" y="57"/>
                    <a:pt x="22" y="56"/>
                  </a:cubicBezTo>
                  <a:cubicBezTo>
                    <a:pt x="21" y="56"/>
                    <a:pt x="21" y="56"/>
                    <a:pt x="21" y="55"/>
                  </a:cubicBezTo>
                  <a:cubicBezTo>
                    <a:pt x="21" y="54"/>
                    <a:pt x="21" y="54"/>
                    <a:pt x="22" y="53"/>
                  </a:cubicBezTo>
                  <a:cubicBezTo>
                    <a:pt x="21" y="53"/>
                    <a:pt x="21" y="53"/>
                    <a:pt x="21" y="52"/>
                  </a:cubicBezTo>
                  <a:cubicBezTo>
                    <a:pt x="21" y="51"/>
                    <a:pt x="21" y="51"/>
                    <a:pt x="22" y="51"/>
                  </a:cubicBezTo>
                  <a:cubicBezTo>
                    <a:pt x="21" y="50"/>
                    <a:pt x="21" y="50"/>
                    <a:pt x="21" y="49"/>
                  </a:cubicBezTo>
                  <a:cubicBezTo>
                    <a:pt x="21" y="48"/>
                    <a:pt x="21" y="48"/>
                    <a:pt x="22" y="47"/>
                  </a:cubicBezTo>
                  <a:cubicBezTo>
                    <a:pt x="22" y="46"/>
                    <a:pt x="21" y="43"/>
                    <a:pt x="18" y="41"/>
                  </a:cubicBezTo>
                  <a:cubicBezTo>
                    <a:pt x="15" y="38"/>
                    <a:pt x="13" y="33"/>
                    <a:pt x="13" y="29"/>
                  </a:cubicBezTo>
                  <a:cubicBezTo>
                    <a:pt x="13" y="20"/>
                    <a:pt x="20" y="13"/>
                    <a:pt x="29" y="13"/>
                  </a:cubicBezTo>
                  <a:cubicBezTo>
                    <a:pt x="38" y="13"/>
                    <a:pt x="45" y="20"/>
                    <a:pt x="45" y="29"/>
                  </a:cubicBezTo>
                  <a:close/>
                  <a:moveTo>
                    <a:pt x="33" y="61"/>
                  </a:moveTo>
                  <a:cubicBezTo>
                    <a:pt x="33" y="61"/>
                    <a:pt x="32" y="60"/>
                    <a:pt x="31" y="60"/>
                  </a:cubicBezTo>
                  <a:cubicBezTo>
                    <a:pt x="28" y="60"/>
                    <a:pt x="28" y="60"/>
                    <a:pt x="28" y="60"/>
                  </a:cubicBezTo>
                  <a:cubicBezTo>
                    <a:pt x="26" y="60"/>
                    <a:pt x="26" y="61"/>
                    <a:pt x="25" y="61"/>
                  </a:cubicBezTo>
                  <a:cubicBezTo>
                    <a:pt x="26" y="61"/>
                    <a:pt x="26" y="61"/>
                    <a:pt x="28" y="61"/>
                  </a:cubicBezTo>
                  <a:cubicBezTo>
                    <a:pt x="31" y="61"/>
                    <a:pt x="31" y="61"/>
                    <a:pt x="31" y="61"/>
                  </a:cubicBezTo>
                  <a:cubicBezTo>
                    <a:pt x="32" y="61"/>
                    <a:pt x="33" y="61"/>
                    <a:pt x="33" y="61"/>
                  </a:cubicBezTo>
                  <a:close/>
                  <a:moveTo>
                    <a:pt x="34" y="57"/>
                  </a:moveTo>
                  <a:cubicBezTo>
                    <a:pt x="25" y="57"/>
                    <a:pt x="25" y="57"/>
                    <a:pt x="25" y="57"/>
                  </a:cubicBezTo>
                  <a:cubicBezTo>
                    <a:pt x="24" y="57"/>
                    <a:pt x="23" y="58"/>
                    <a:pt x="23" y="58"/>
                  </a:cubicBezTo>
                  <a:cubicBezTo>
                    <a:pt x="23" y="58"/>
                    <a:pt x="24" y="58"/>
                    <a:pt x="25" y="58"/>
                  </a:cubicBezTo>
                  <a:cubicBezTo>
                    <a:pt x="28" y="58"/>
                    <a:pt x="28" y="58"/>
                    <a:pt x="28" y="58"/>
                  </a:cubicBezTo>
                  <a:cubicBezTo>
                    <a:pt x="31" y="58"/>
                    <a:pt x="31" y="58"/>
                    <a:pt x="31" y="58"/>
                  </a:cubicBezTo>
                  <a:cubicBezTo>
                    <a:pt x="34" y="58"/>
                    <a:pt x="34" y="58"/>
                    <a:pt x="34" y="58"/>
                  </a:cubicBezTo>
                  <a:cubicBezTo>
                    <a:pt x="35" y="58"/>
                    <a:pt x="35" y="58"/>
                    <a:pt x="36" y="58"/>
                  </a:cubicBezTo>
                  <a:cubicBezTo>
                    <a:pt x="35" y="58"/>
                    <a:pt x="35" y="57"/>
                    <a:pt x="34" y="57"/>
                  </a:cubicBezTo>
                  <a:close/>
                  <a:moveTo>
                    <a:pt x="34" y="54"/>
                  </a:moveTo>
                  <a:cubicBezTo>
                    <a:pt x="25" y="54"/>
                    <a:pt x="25" y="54"/>
                    <a:pt x="25" y="54"/>
                  </a:cubicBezTo>
                  <a:cubicBezTo>
                    <a:pt x="24" y="54"/>
                    <a:pt x="23" y="55"/>
                    <a:pt x="23" y="55"/>
                  </a:cubicBezTo>
                  <a:cubicBezTo>
                    <a:pt x="23" y="55"/>
                    <a:pt x="24" y="55"/>
                    <a:pt x="25" y="55"/>
                  </a:cubicBezTo>
                  <a:cubicBezTo>
                    <a:pt x="34" y="55"/>
                    <a:pt x="34" y="55"/>
                    <a:pt x="34" y="55"/>
                  </a:cubicBezTo>
                  <a:cubicBezTo>
                    <a:pt x="35" y="55"/>
                    <a:pt x="35" y="55"/>
                    <a:pt x="36" y="55"/>
                  </a:cubicBezTo>
                  <a:cubicBezTo>
                    <a:pt x="35" y="55"/>
                    <a:pt x="35" y="54"/>
                    <a:pt x="34" y="54"/>
                  </a:cubicBezTo>
                  <a:close/>
                  <a:moveTo>
                    <a:pt x="34" y="52"/>
                  </a:moveTo>
                  <a:cubicBezTo>
                    <a:pt x="25" y="52"/>
                    <a:pt x="25" y="52"/>
                    <a:pt x="25" y="52"/>
                  </a:cubicBezTo>
                  <a:cubicBezTo>
                    <a:pt x="24" y="52"/>
                    <a:pt x="23" y="52"/>
                    <a:pt x="23" y="52"/>
                  </a:cubicBezTo>
                  <a:cubicBezTo>
                    <a:pt x="23" y="52"/>
                    <a:pt x="24" y="52"/>
                    <a:pt x="25" y="52"/>
                  </a:cubicBezTo>
                  <a:cubicBezTo>
                    <a:pt x="34" y="52"/>
                    <a:pt x="34" y="52"/>
                    <a:pt x="34" y="52"/>
                  </a:cubicBezTo>
                  <a:cubicBezTo>
                    <a:pt x="35" y="52"/>
                    <a:pt x="35" y="52"/>
                    <a:pt x="36" y="52"/>
                  </a:cubicBezTo>
                  <a:cubicBezTo>
                    <a:pt x="35" y="52"/>
                    <a:pt x="35" y="52"/>
                    <a:pt x="34" y="52"/>
                  </a:cubicBezTo>
                  <a:close/>
                  <a:moveTo>
                    <a:pt x="34" y="50"/>
                  </a:moveTo>
                  <a:cubicBezTo>
                    <a:pt x="35" y="50"/>
                    <a:pt x="35" y="49"/>
                    <a:pt x="36" y="49"/>
                  </a:cubicBezTo>
                  <a:cubicBezTo>
                    <a:pt x="35" y="49"/>
                    <a:pt x="35" y="49"/>
                    <a:pt x="34" y="49"/>
                  </a:cubicBezTo>
                  <a:cubicBezTo>
                    <a:pt x="25" y="49"/>
                    <a:pt x="25" y="49"/>
                    <a:pt x="25" y="49"/>
                  </a:cubicBezTo>
                  <a:cubicBezTo>
                    <a:pt x="24" y="49"/>
                    <a:pt x="23" y="49"/>
                    <a:pt x="23" y="49"/>
                  </a:cubicBezTo>
                  <a:cubicBezTo>
                    <a:pt x="23" y="49"/>
                    <a:pt x="24" y="50"/>
                    <a:pt x="25" y="50"/>
                  </a:cubicBezTo>
                  <a:lnTo>
                    <a:pt x="34" y="50"/>
                  </a:lnTo>
                  <a:close/>
                  <a:moveTo>
                    <a:pt x="43" y="29"/>
                  </a:moveTo>
                  <a:cubicBezTo>
                    <a:pt x="43" y="21"/>
                    <a:pt x="37" y="15"/>
                    <a:pt x="29" y="15"/>
                  </a:cubicBezTo>
                  <a:cubicBezTo>
                    <a:pt x="22" y="15"/>
                    <a:pt x="15" y="21"/>
                    <a:pt x="15" y="29"/>
                  </a:cubicBezTo>
                  <a:cubicBezTo>
                    <a:pt x="15" y="33"/>
                    <a:pt x="17" y="36"/>
                    <a:pt x="20" y="39"/>
                  </a:cubicBezTo>
                  <a:cubicBezTo>
                    <a:pt x="22" y="42"/>
                    <a:pt x="23" y="44"/>
                    <a:pt x="24" y="47"/>
                  </a:cubicBezTo>
                  <a:cubicBezTo>
                    <a:pt x="25" y="47"/>
                    <a:pt x="25" y="47"/>
                    <a:pt x="25" y="47"/>
                  </a:cubicBezTo>
                  <a:cubicBezTo>
                    <a:pt x="26" y="47"/>
                    <a:pt x="26" y="47"/>
                    <a:pt x="26" y="47"/>
                  </a:cubicBezTo>
                  <a:cubicBezTo>
                    <a:pt x="23" y="32"/>
                    <a:pt x="23" y="32"/>
                    <a:pt x="23" y="32"/>
                  </a:cubicBezTo>
                  <a:cubicBezTo>
                    <a:pt x="23" y="32"/>
                    <a:pt x="24" y="31"/>
                    <a:pt x="24" y="31"/>
                  </a:cubicBezTo>
                  <a:cubicBezTo>
                    <a:pt x="25" y="31"/>
                    <a:pt x="25" y="31"/>
                    <a:pt x="25" y="32"/>
                  </a:cubicBezTo>
                  <a:cubicBezTo>
                    <a:pt x="28" y="47"/>
                    <a:pt x="28" y="47"/>
                    <a:pt x="28" y="47"/>
                  </a:cubicBezTo>
                  <a:cubicBezTo>
                    <a:pt x="31" y="47"/>
                    <a:pt x="31" y="47"/>
                    <a:pt x="31" y="47"/>
                  </a:cubicBezTo>
                  <a:cubicBezTo>
                    <a:pt x="33" y="32"/>
                    <a:pt x="33" y="32"/>
                    <a:pt x="33" y="32"/>
                  </a:cubicBezTo>
                  <a:cubicBezTo>
                    <a:pt x="33" y="31"/>
                    <a:pt x="34" y="31"/>
                    <a:pt x="35" y="31"/>
                  </a:cubicBezTo>
                  <a:cubicBezTo>
                    <a:pt x="35" y="31"/>
                    <a:pt x="35" y="32"/>
                    <a:pt x="35" y="32"/>
                  </a:cubicBezTo>
                  <a:cubicBezTo>
                    <a:pt x="33" y="47"/>
                    <a:pt x="33" y="47"/>
                    <a:pt x="33" y="47"/>
                  </a:cubicBezTo>
                  <a:cubicBezTo>
                    <a:pt x="34" y="47"/>
                    <a:pt x="34" y="47"/>
                    <a:pt x="34" y="47"/>
                  </a:cubicBezTo>
                  <a:cubicBezTo>
                    <a:pt x="35" y="47"/>
                    <a:pt x="35" y="47"/>
                    <a:pt x="35" y="47"/>
                  </a:cubicBezTo>
                  <a:cubicBezTo>
                    <a:pt x="35" y="44"/>
                    <a:pt x="37" y="42"/>
                    <a:pt x="39" y="39"/>
                  </a:cubicBezTo>
                  <a:cubicBezTo>
                    <a:pt x="42" y="36"/>
                    <a:pt x="43" y="33"/>
                    <a:pt x="4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54" name="Freeform 32"/>
            <p:cNvSpPr>
              <a:spLocks noEditPoints="1"/>
            </p:cNvSpPr>
            <p:nvPr/>
          </p:nvSpPr>
          <p:spPr bwMode="auto">
            <a:xfrm>
              <a:off x="4905404" y="3395343"/>
              <a:ext cx="397375" cy="443694"/>
            </a:xfrm>
            <a:custGeom>
              <a:avLst/>
              <a:gdLst>
                <a:gd name="T0" fmla="*/ 55 w 69"/>
                <a:gd name="T1" fmla="*/ 0 h 77"/>
                <a:gd name="T2" fmla="*/ 45 w 69"/>
                <a:gd name="T3" fmla="*/ 5 h 77"/>
                <a:gd name="T4" fmla="*/ 31 w 69"/>
                <a:gd name="T5" fmla="*/ 7 h 77"/>
                <a:gd name="T6" fmla="*/ 24 w 69"/>
                <a:gd name="T7" fmla="*/ 7 h 77"/>
                <a:gd name="T8" fmla="*/ 10 w 69"/>
                <a:gd name="T9" fmla="*/ 5 h 77"/>
                <a:gd name="T10" fmla="*/ 0 w 69"/>
                <a:gd name="T11" fmla="*/ 69 h 77"/>
                <a:gd name="T12" fmla="*/ 69 w 69"/>
                <a:gd name="T13" fmla="*/ 14 h 77"/>
                <a:gd name="T14" fmla="*/ 10 w 69"/>
                <a:gd name="T15" fmla="*/ 13 h 77"/>
                <a:gd name="T16" fmla="*/ 24 w 69"/>
                <a:gd name="T17" fmla="*/ 10 h 77"/>
                <a:gd name="T18" fmla="*/ 31 w 69"/>
                <a:gd name="T19" fmla="*/ 10 h 77"/>
                <a:gd name="T20" fmla="*/ 45 w 69"/>
                <a:gd name="T21" fmla="*/ 13 h 77"/>
                <a:gd name="T22" fmla="*/ 55 w 69"/>
                <a:gd name="T23" fmla="*/ 17 h 77"/>
                <a:gd name="T24" fmla="*/ 66 w 69"/>
                <a:gd name="T25" fmla="*/ 14 h 77"/>
                <a:gd name="T26" fmla="*/ 7 w 69"/>
                <a:gd name="T27" fmla="*/ 10 h 77"/>
                <a:gd name="T28" fmla="*/ 61 w 69"/>
                <a:gd name="T29" fmla="*/ 74 h 77"/>
                <a:gd name="T30" fmla="*/ 34 w 69"/>
                <a:gd name="T31" fmla="*/ 39 h 77"/>
                <a:gd name="T32" fmla="*/ 34 w 69"/>
                <a:gd name="T33" fmla="*/ 39 h 77"/>
                <a:gd name="T34" fmla="*/ 33 w 69"/>
                <a:gd name="T35" fmla="*/ 36 h 77"/>
                <a:gd name="T36" fmla="*/ 44 w 69"/>
                <a:gd name="T37" fmla="*/ 33 h 77"/>
                <a:gd name="T38" fmla="*/ 45 w 69"/>
                <a:gd name="T39" fmla="*/ 36 h 77"/>
                <a:gd name="T40" fmla="*/ 54 w 69"/>
                <a:gd name="T41" fmla="*/ 39 h 77"/>
                <a:gd name="T42" fmla="*/ 54 w 69"/>
                <a:gd name="T43" fmla="*/ 39 h 77"/>
                <a:gd name="T44" fmla="*/ 53 w 69"/>
                <a:gd name="T45" fmla="*/ 36 h 77"/>
                <a:gd name="T46" fmla="*/ 14 w 69"/>
                <a:gd name="T47" fmla="*/ 43 h 77"/>
                <a:gd name="T48" fmla="*/ 15 w 69"/>
                <a:gd name="T49" fmla="*/ 46 h 77"/>
                <a:gd name="T50" fmla="*/ 24 w 69"/>
                <a:gd name="T51" fmla="*/ 49 h 77"/>
                <a:gd name="T52" fmla="*/ 24 w 69"/>
                <a:gd name="T53" fmla="*/ 49 h 77"/>
                <a:gd name="T54" fmla="*/ 23 w 69"/>
                <a:gd name="T55" fmla="*/ 46 h 77"/>
                <a:gd name="T56" fmla="*/ 34 w 69"/>
                <a:gd name="T57" fmla="*/ 43 h 77"/>
                <a:gd name="T58" fmla="*/ 35 w 69"/>
                <a:gd name="T59" fmla="*/ 46 h 77"/>
                <a:gd name="T60" fmla="*/ 44 w 69"/>
                <a:gd name="T61" fmla="*/ 49 h 77"/>
                <a:gd name="T62" fmla="*/ 44 w 69"/>
                <a:gd name="T63" fmla="*/ 49 h 77"/>
                <a:gd name="T64" fmla="*/ 43 w 69"/>
                <a:gd name="T65" fmla="*/ 46 h 77"/>
                <a:gd name="T66" fmla="*/ 54 w 69"/>
                <a:gd name="T67" fmla="*/ 43 h 77"/>
                <a:gd name="T68" fmla="*/ 55 w 69"/>
                <a:gd name="T69" fmla="*/ 46 h 77"/>
                <a:gd name="T70" fmla="*/ 14 w 69"/>
                <a:gd name="T71" fmla="*/ 59 h 77"/>
                <a:gd name="T72" fmla="*/ 14 w 69"/>
                <a:gd name="T73" fmla="*/ 59 h 77"/>
                <a:gd name="T74" fmla="*/ 13 w 69"/>
                <a:gd name="T75" fmla="*/ 56 h 77"/>
                <a:gd name="T76" fmla="*/ 24 w 69"/>
                <a:gd name="T77" fmla="*/ 53 h 77"/>
                <a:gd name="T78" fmla="*/ 25 w 69"/>
                <a:gd name="T79" fmla="*/ 56 h 77"/>
                <a:gd name="T80" fmla="*/ 34 w 69"/>
                <a:gd name="T81" fmla="*/ 59 h 77"/>
                <a:gd name="T82" fmla="*/ 34 w 69"/>
                <a:gd name="T83" fmla="*/ 59 h 77"/>
                <a:gd name="T84" fmla="*/ 33 w 69"/>
                <a:gd name="T85" fmla="*/ 56 h 77"/>
                <a:gd name="T86" fmla="*/ 44 w 69"/>
                <a:gd name="T87" fmla="*/ 53 h 77"/>
                <a:gd name="T88" fmla="*/ 45 w 69"/>
                <a:gd name="T89" fmla="*/ 56 h 77"/>
                <a:gd name="T90" fmla="*/ 54 w 69"/>
                <a:gd name="T91" fmla="*/ 59 h 77"/>
                <a:gd name="T92" fmla="*/ 54 w 69"/>
                <a:gd name="T93" fmla="*/ 59 h 77"/>
                <a:gd name="T94" fmla="*/ 53 w 69"/>
                <a:gd name="T95" fmla="*/ 56 h 77"/>
                <a:gd name="T96" fmla="*/ 14 w 69"/>
                <a:gd name="T97" fmla="*/ 63 h 77"/>
                <a:gd name="T98" fmla="*/ 15 w 69"/>
                <a:gd name="T99" fmla="*/ 65 h 77"/>
                <a:gd name="T100" fmla="*/ 24 w 69"/>
                <a:gd name="T101" fmla="*/ 68 h 77"/>
                <a:gd name="T102" fmla="*/ 24 w 69"/>
                <a:gd name="T103" fmla="*/ 68 h 77"/>
                <a:gd name="T104" fmla="*/ 23 w 69"/>
                <a:gd name="T105" fmla="*/ 6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77">
                  <a:moveTo>
                    <a:pt x="61" y="7"/>
                  </a:moveTo>
                  <a:cubicBezTo>
                    <a:pt x="59" y="7"/>
                    <a:pt x="59" y="7"/>
                    <a:pt x="59" y="7"/>
                  </a:cubicBezTo>
                  <a:cubicBezTo>
                    <a:pt x="59" y="5"/>
                    <a:pt x="59" y="5"/>
                    <a:pt x="59" y="5"/>
                  </a:cubicBezTo>
                  <a:cubicBezTo>
                    <a:pt x="59" y="2"/>
                    <a:pt x="57" y="0"/>
                    <a:pt x="55" y="0"/>
                  </a:cubicBezTo>
                  <a:cubicBezTo>
                    <a:pt x="53" y="0"/>
                    <a:pt x="51" y="2"/>
                    <a:pt x="51" y="5"/>
                  </a:cubicBezTo>
                  <a:cubicBezTo>
                    <a:pt x="51" y="7"/>
                    <a:pt x="51" y="7"/>
                    <a:pt x="51" y="7"/>
                  </a:cubicBezTo>
                  <a:cubicBezTo>
                    <a:pt x="45" y="7"/>
                    <a:pt x="45" y="7"/>
                    <a:pt x="45" y="7"/>
                  </a:cubicBezTo>
                  <a:cubicBezTo>
                    <a:pt x="45" y="5"/>
                    <a:pt x="45" y="5"/>
                    <a:pt x="45" y="5"/>
                  </a:cubicBezTo>
                  <a:cubicBezTo>
                    <a:pt x="45" y="2"/>
                    <a:pt x="43" y="0"/>
                    <a:pt x="41" y="0"/>
                  </a:cubicBezTo>
                  <a:cubicBezTo>
                    <a:pt x="39" y="0"/>
                    <a:pt x="37" y="2"/>
                    <a:pt x="37" y="5"/>
                  </a:cubicBezTo>
                  <a:cubicBezTo>
                    <a:pt x="37" y="7"/>
                    <a:pt x="37" y="7"/>
                    <a:pt x="37" y="7"/>
                  </a:cubicBezTo>
                  <a:cubicBezTo>
                    <a:pt x="31" y="7"/>
                    <a:pt x="31" y="7"/>
                    <a:pt x="31" y="7"/>
                  </a:cubicBezTo>
                  <a:cubicBezTo>
                    <a:pt x="31" y="5"/>
                    <a:pt x="31" y="5"/>
                    <a:pt x="31" y="5"/>
                  </a:cubicBezTo>
                  <a:cubicBezTo>
                    <a:pt x="31" y="2"/>
                    <a:pt x="29" y="0"/>
                    <a:pt x="27" y="0"/>
                  </a:cubicBezTo>
                  <a:cubicBezTo>
                    <a:pt x="25" y="0"/>
                    <a:pt x="24" y="2"/>
                    <a:pt x="24" y="5"/>
                  </a:cubicBezTo>
                  <a:cubicBezTo>
                    <a:pt x="24" y="7"/>
                    <a:pt x="24" y="7"/>
                    <a:pt x="24" y="7"/>
                  </a:cubicBezTo>
                  <a:cubicBezTo>
                    <a:pt x="17" y="7"/>
                    <a:pt x="17" y="7"/>
                    <a:pt x="17" y="7"/>
                  </a:cubicBezTo>
                  <a:cubicBezTo>
                    <a:pt x="17" y="5"/>
                    <a:pt x="17" y="5"/>
                    <a:pt x="17" y="5"/>
                  </a:cubicBezTo>
                  <a:cubicBezTo>
                    <a:pt x="17" y="2"/>
                    <a:pt x="16" y="0"/>
                    <a:pt x="14" y="0"/>
                  </a:cubicBezTo>
                  <a:cubicBezTo>
                    <a:pt x="11" y="0"/>
                    <a:pt x="10" y="2"/>
                    <a:pt x="10" y="5"/>
                  </a:cubicBezTo>
                  <a:cubicBezTo>
                    <a:pt x="10" y="7"/>
                    <a:pt x="10" y="7"/>
                    <a:pt x="10" y="7"/>
                  </a:cubicBezTo>
                  <a:cubicBezTo>
                    <a:pt x="7" y="7"/>
                    <a:pt x="7" y="7"/>
                    <a:pt x="7" y="7"/>
                  </a:cubicBezTo>
                  <a:cubicBezTo>
                    <a:pt x="3" y="7"/>
                    <a:pt x="0" y="10"/>
                    <a:pt x="0" y="14"/>
                  </a:cubicBezTo>
                  <a:cubicBezTo>
                    <a:pt x="0" y="69"/>
                    <a:pt x="0" y="69"/>
                    <a:pt x="0" y="69"/>
                  </a:cubicBezTo>
                  <a:cubicBezTo>
                    <a:pt x="0" y="74"/>
                    <a:pt x="3" y="77"/>
                    <a:pt x="7" y="77"/>
                  </a:cubicBezTo>
                  <a:cubicBezTo>
                    <a:pt x="61" y="77"/>
                    <a:pt x="61" y="77"/>
                    <a:pt x="61" y="77"/>
                  </a:cubicBezTo>
                  <a:cubicBezTo>
                    <a:pt x="65" y="77"/>
                    <a:pt x="69" y="74"/>
                    <a:pt x="69" y="69"/>
                  </a:cubicBezTo>
                  <a:cubicBezTo>
                    <a:pt x="69" y="14"/>
                    <a:pt x="69" y="14"/>
                    <a:pt x="69" y="14"/>
                  </a:cubicBezTo>
                  <a:cubicBezTo>
                    <a:pt x="69" y="10"/>
                    <a:pt x="65" y="7"/>
                    <a:pt x="61" y="7"/>
                  </a:cubicBezTo>
                  <a:close/>
                  <a:moveTo>
                    <a:pt x="7" y="10"/>
                  </a:moveTo>
                  <a:cubicBezTo>
                    <a:pt x="10" y="10"/>
                    <a:pt x="10" y="10"/>
                    <a:pt x="10" y="10"/>
                  </a:cubicBezTo>
                  <a:cubicBezTo>
                    <a:pt x="10" y="13"/>
                    <a:pt x="10" y="13"/>
                    <a:pt x="10" y="13"/>
                  </a:cubicBezTo>
                  <a:cubicBezTo>
                    <a:pt x="10" y="15"/>
                    <a:pt x="11" y="17"/>
                    <a:pt x="14" y="17"/>
                  </a:cubicBezTo>
                  <a:cubicBezTo>
                    <a:pt x="16" y="17"/>
                    <a:pt x="17" y="15"/>
                    <a:pt x="17" y="13"/>
                  </a:cubicBezTo>
                  <a:cubicBezTo>
                    <a:pt x="17" y="10"/>
                    <a:pt x="17" y="10"/>
                    <a:pt x="17" y="10"/>
                  </a:cubicBezTo>
                  <a:cubicBezTo>
                    <a:pt x="24" y="10"/>
                    <a:pt x="24" y="10"/>
                    <a:pt x="24" y="10"/>
                  </a:cubicBezTo>
                  <a:cubicBezTo>
                    <a:pt x="24" y="13"/>
                    <a:pt x="24" y="13"/>
                    <a:pt x="24" y="13"/>
                  </a:cubicBezTo>
                  <a:cubicBezTo>
                    <a:pt x="24" y="15"/>
                    <a:pt x="25" y="17"/>
                    <a:pt x="27" y="17"/>
                  </a:cubicBezTo>
                  <a:cubicBezTo>
                    <a:pt x="29" y="17"/>
                    <a:pt x="31" y="15"/>
                    <a:pt x="31" y="13"/>
                  </a:cubicBezTo>
                  <a:cubicBezTo>
                    <a:pt x="31" y="10"/>
                    <a:pt x="31" y="10"/>
                    <a:pt x="31" y="10"/>
                  </a:cubicBezTo>
                  <a:cubicBezTo>
                    <a:pt x="37" y="10"/>
                    <a:pt x="37" y="10"/>
                    <a:pt x="37" y="10"/>
                  </a:cubicBezTo>
                  <a:cubicBezTo>
                    <a:pt x="37" y="13"/>
                    <a:pt x="37" y="13"/>
                    <a:pt x="37" y="13"/>
                  </a:cubicBezTo>
                  <a:cubicBezTo>
                    <a:pt x="37" y="15"/>
                    <a:pt x="39" y="17"/>
                    <a:pt x="41" y="17"/>
                  </a:cubicBezTo>
                  <a:cubicBezTo>
                    <a:pt x="43" y="17"/>
                    <a:pt x="45" y="15"/>
                    <a:pt x="45" y="13"/>
                  </a:cubicBezTo>
                  <a:cubicBezTo>
                    <a:pt x="45" y="10"/>
                    <a:pt x="45" y="10"/>
                    <a:pt x="45" y="10"/>
                  </a:cubicBezTo>
                  <a:cubicBezTo>
                    <a:pt x="51" y="10"/>
                    <a:pt x="51" y="10"/>
                    <a:pt x="51" y="10"/>
                  </a:cubicBezTo>
                  <a:cubicBezTo>
                    <a:pt x="51" y="13"/>
                    <a:pt x="51" y="13"/>
                    <a:pt x="51" y="13"/>
                  </a:cubicBezTo>
                  <a:cubicBezTo>
                    <a:pt x="51" y="15"/>
                    <a:pt x="53" y="17"/>
                    <a:pt x="55" y="17"/>
                  </a:cubicBezTo>
                  <a:cubicBezTo>
                    <a:pt x="57" y="17"/>
                    <a:pt x="59" y="15"/>
                    <a:pt x="59" y="13"/>
                  </a:cubicBezTo>
                  <a:cubicBezTo>
                    <a:pt x="59" y="10"/>
                    <a:pt x="59" y="10"/>
                    <a:pt x="59" y="10"/>
                  </a:cubicBezTo>
                  <a:cubicBezTo>
                    <a:pt x="61" y="10"/>
                    <a:pt x="61" y="10"/>
                    <a:pt x="61" y="10"/>
                  </a:cubicBezTo>
                  <a:cubicBezTo>
                    <a:pt x="64" y="10"/>
                    <a:pt x="66" y="12"/>
                    <a:pt x="66" y="14"/>
                  </a:cubicBezTo>
                  <a:cubicBezTo>
                    <a:pt x="66" y="26"/>
                    <a:pt x="66" y="26"/>
                    <a:pt x="66" y="26"/>
                  </a:cubicBezTo>
                  <a:cubicBezTo>
                    <a:pt x="3" y="26"/>
                    <a:pt x="3" y="26"/>
                    <a:pt x="3" y="26"/>
                  </a:cubicBezTo>
                  <a:cubicBezTo>
                    <a:pt x="3" y="14"/>
                    <a:pt x="3" y="14"/>
                    <a:pt x="3" y="14"/>
                  </a:cubicBezTo>
                  <a:cubicBezTo>
                    <a:pt x="3" y="12"/>
                    <a:pt x="5" y="10"/>
                    <a:pt x="7" y="10"/>
                  </a:cubicBezTo>
                  <a:close/>
                  <a:moveTo>
                    <a:pt x="3" y="28"/>
                  </a:moveTo>
                  <a:cubicBezTo>
                    <a:pt x="66" y="28"/>
                    <a:pt x="66" y="28"/>
                    <a:pt x="66" y="28"/>
                  </a:cubicBezTo>
                  <a:cubicBezTo>
                    <a:pt x="66" y="69"/>
                    <a:pt x="66" y="69"/>
                    <a:pt x="66" y="69"/>
                  </a:cubicBezTo>
                  <a:cubicBezTo>
                    <a:pt x="66" y="72"/>
                    <a:pt x="64" y="74"/>
                    <a:pt x="61" y="74"/>
                  </a:cubicBezTo>
                  <a:cubicBezTo>
                    <a:pt x="7" y="74"/>
                    <a:pt x="7" y="74"/>
                    <a:pt x="7" y="74"/>
                  </a:cubicBezTo>
                  <a:cubicBezTo>
                    <a:pt x="5" y="74"/>
                    <a:pt x="3" y="72"/>
                    <a:pt x="3" y="69"/>
                  </a:cubicBezTo>
                  <a:lnTo>
                    <a:pt x="3" y="28"/>
                  </a:lnTo>
                  <a:close/>
                  <a:moveTo>
                    <a:pt x="34" y="39"/>
                  </a:moveTo>
                  <a:cubicBezTo>
                    <a:pt x="36" y="39"/>
                    <a:pt x="37" y="38"/>
                    <a:pt x="37" y="36"/>
                  </a:cubicBezTo>
                  <a:cubicBezTo>
                    <a:pt x="37" y="34"/>
                    <a:pt x="36" y="33"/>
                    <a:pt x="34" y="33"/>
                  </a:cubicBezTo>
                  <a:cubicBezTo>
                    <a:pt x="33" y="33"/>
                    <a:pt x="31" y="34"/>
                    <a:pt x="31" y="36"/>
                  </a:cubicBezTo>
                  <a:cubicBezTo>
                    <a:pt x="31" y="38"/>
                    <a:pt x="33" y="39"/>
                    <a:pt x="34" y="39"/>
                  </a:cubicBezTo>
                  <a:close/>
                  <a:moveTo>
                    <a:pt x="34" y="35"/>
                  </a:moveTo>
                  <a:cubicBezTo>
                    <a:pt x="35" y="35"/>
                    <a:pt x="35" y="36"/>
                    <a:pt x="35" y="36"/>
                  </a:cubicBezTo>
                  <a:cubicBezTo>
                    <a:pt x="35" y="36"/>
                    <a:pt x="35" y="37"/>
                    <a:pt x="34" y="37"/>
                  </a:cubicBezTo>
                  <a:cubicBezTo>
                    <a:pt x="34" y="37"/>
                    <a:pt x="33" y="36"/>
                    <a:pt x="33" y="36"/>
                  </a:cubicBezTo>
                  <a:cubicBezTo>
                    <a:pt x="33" y="36"/>
                    <a:pt x="34" y="35"/>
                    <a:pt x="34" y="35"/>
                  </a:cubicBezTo>
                  <a:close/>
                  <a:moveTo>
                    <a:pt x="44" y="39"/>
                  </a:moveTo>
                  <a:cubicBezTo>
                    <a:pt x="46" y="39"/>
                    <a:pt x="47" y="38"/>
                    <a:pt x="47" y="36"/>
                  </a:cubicBezTo>
                  <a:cubicBezTo>
                    <a:pt x="47" y="34"/>
                    <a:pt x="46" y="33"/>
                    <a:pt x="44" y="33"/>
                  </a:cubicBezTo>
                  <a:cubicBezTo>
                    <a:pt x="43" y="33"/>
                    <a:pt x="41" y="34"/>
                    <a:pt x="41" y="36"/>
                  </a:cubicBezTo>
                  <a:cubicBezTo>
                    <a:pt x="41" y="38"/>
                    <a:pt x="43" y="39"/>
                    <a:pt x="44" y="39"/>
                  </a:cubicBezTo>
                  <a:close/>
                  <a:moveTo>
                    <a:pt x="44" y="35"/>
                  </a:moveTo>
                  <a:cubicBezTo>
                    <a:pt x="45" y="35"/>
                    <a:pt x="45" y="36"/>
                    <a:pt x="45" y="36"/>
                  </a:cubicBezTo>
                  <a:cubicBezTo>
                    <a:pt x="45" y="36"/>
                    <a:pt x="45" y="37"/>
                    <a:pt x="44" y="37"/>
                  </a:cubicBezTo>
                  <a:cubicBezTo>
                    <a:pt x="44" y="37"/>
                    <a:pt x="43" y="36"/>
                    <a:pt x="43" y="36"/>
                  </a:cubicBezTo>
                  <a:cubicBezTo>
                    <a:pt x="43" y="36"/>
                    <a:pt x="44" y="35"/>
                    <a:pt x="44" y="35"/>
                  </a:cubicBezTo>
                  <a:close/>
                  <a:moveTo>
                    <a:pt x="54" y="39"/>
                  </a:moveTo>
                  <a:cubicBezTo>
                    <a:pt x="56" y="39"/>
                    <a:pt x="57" y="38"/>
                    <a:pt x="57" y="36"/>
                  </a:cubicBezTo>
                  <a:cubicBezTo>
                    <a:pt x="57" y="34"/>
                    <a:pt x="56" y="33"/>
                    <a:pt x="54" y="33"/>
                  </a:cubicBezTo>
                  <a:cubicBezTo>
                    <a:pt x="52" y="33"/>
                    <a:pt x="51" y="34"/>
                    <a:pt x="51" y="36"/>
                  </a:cubicBezTo>
                  <a:cubicBezTo>
                    <a:pt x="51" y="38"/>
                    <a:pt x="52" y="39"/>
                    <a:pt x="54" y="39"/>
                  </a:cubicBezTo>
                  <a:close/>
                  <a:moveTo>
                    <a:pt x="54" y="35"/>
                  </a:moveTo>
                  <a:cubicBezTo>
                    <a:pt x="55" y="35"/>
                    <a:pt x="55" y="36"/>
                    <a:pt x="55" y="36"/>
                  </a:cubicBezTo>
                  <a:cubicBezTo>
                    <a:pt x="55" y="36"/>
                    <a:pt x="55" y="37"/>
                    <a:pt x="54" y="37"/>
                  </a:cubicBezTo>
                  <a:cubicBezTo>
                    <a:pt x="54" y="37"/>
                    <a:pt x="53" y="36"/>
                    <a:pt x="53" y="36"/>
                  </a:cubicBezTo>
                  <a:cubicBezTo>
                    <a:pt x="53" y="36"/>
                    <a:pt x="54" y="35"/>
                    <a:pt x="54" y="35"/>
                  </a:cubicBezTo>
                  <a:close/>
                  <a:moveTo>
                    <a:pt x="14" y="49"/>
                  </a:moveTo>
                  <a:cubicBezTo>
                    <a:pt x="16" y="49"/>
                    <a:pt x="17" y="47"/>
                    <a:pt x="17" y="46"/>
                  </a:cubicBezTo>
                  <a:cubicBezTo>
                    <a:pt x="17" y="44"/>
                    <a:pt x="16" y="43"/>
                    <a:pt x="14" y="43"/>
                  </a:cubicBezTo>
                  <a:cubicBezTo>
                    <a:pt x="13" y="43"/>
                    <a:pt x="11" y="44"/>
                    <a:pt x="11" y="46"/>
                  </a:cubicBezTo>
                  <a:cubicBezTo>
                    <a:pt x="11" y="47"/>
                    <a:pt x="13" y="49"/>
                    <a:pt x="14" y="49"/>
                  </a:cubicBezTo>
                  <a:close/>
                  <a:moveTo>
                    <a:pt x="14" y="45"/>
                  </a:moveTo>
                  <a:cubicBezTo>
                    <a:pt x="15" y="45"/>
                    <a:pt x="15" y="45"/>
                    <a:pt x="15" y="46"/>
                  </a:cubicBezTo>
                  <a:cubicBezTo>
                    <a:pt x="15" y="46"/>
                    <a:pt x="15" y="47"/>
                    <a:pt x="14" y="47"/>
                  </a:cubicBezTo>
                  <a:cubicBezTo>
                    <a:pt x="14" y="47"/>
                    <a:pt x="13" y="46"/>
                    <a:pt x="13" y="46"/>
                  </a:cubicBezTo>
                  <a:cubicBezTo>
                    <a:pt x="13" y="45"/>
                    <a:pt x="14" y="45"/>
                    <a:pt x="14" y="45"/>
                  </a:cubicBezTo>
                  <a:close/>
                  <a:moveTo>
                    <a:pt x="24" y="49"/>
                  </a:moveTo>
                  <a:cubicBezTo>
                    <a:pt x="26" y="49"/>
                    <a:pt x="27" y="47"/>
                    <a:pt x="27" y="46"/>
                  </a:cubicBezTo>
                  <a:cubicBezTo>
                    <a:pt x="27" y="44"/>
                    <a:pt x="26" y="43"/>
                    <a:pt x="24" y="43"/>
                  </a:cubicBezTo>
                  <a:cubicBezTo>
                    <a:pt x="23" y="43"/>
                    <a:pt x="21" y="44"/>
                    <a:pt x="21" y="46"/>
                  </a:cubicBezTo>
                  <a:cubicBezTo>
                    <a:pt x="21" y="47"/>
                    <a:pt x="23" y="49"/>
                    <a:pt x="24" y="49"/>
                  </a:cubicBezTo>
                  <a:close/>
                  <a:moveTo>
                    <a:pt x="24" y="45"/>
                  </a:moveTo>
                  <a:cubicBezTo>
                    <a:pt x="25" y="45"/>
                    <a:pt x="25" y="45"/>
                    <a:pt x="25" y="46"/>
                  </a:cubicBezTo>
                  <a:cubicBezTo>
                    <a:pt x="25" y="46"/>
                    <a:pt x="25" y="47"/>
                    <a:pt x="24" y="47"/>
                  </a:cubicBezTo>
                  <a:cubicBezTo>
                    <a:pt x="24" y="47"/>
                    <a:pt x="23" y="46"/>
                    <a:pt x="23" y="46"/>
                  </a:cubicBezTo>
                  <a:cubicBezTo>
                    <a:pt x="23" y="45"/>
                    <a:pt x="24" y="45"/>
                    <a:pt x="24" y="45"/>
                  </a:cubicBezTo>
                  <a:close/>
                  <a:moveTo>
                    <a:pt x="34" y="49"/>
                  </a:moveTo>
                  <a:cubicBezTo>
                    <a:pt x="36" y="49"/>
                    <a:pt x="37" y="47"/>
                    <a:pt x="37" y="46"/>
                  </a:cubicBezTo>
                  <a:cubicBezTo>
                    <a:pt x="37" y="44"/>
                    <a:pt x="36" y="43"/>
                    <a:pt x="34" y="43"/>
                  </a:cubicBezTo>
                  <a:cubicBezTo>
                    <a:pt x="33" y="43"/>
                    <a:pt x="31" y="44"/>
                    <a:pt x="31" y="46"/>
                  </a:cubicBezTo>
                  <a:cubicBezTo>
                    <a:pt x="31" y="47"/>
                    <a:pt x="33" y="49"/>
                    <a:pt x="34" y="49"/>
                  </a:cubicBezTo>
                  <a:close/>
                  <a:moveTo>
                    <a:pt x="34" y="45"/>
                  </a:moveTo>
                  <a:cubicBezTo>
                    <a:pt x="35" y="45"/>
                    <a:pt x="35" y="45"/>
                    <a:pt x="35" y="46"/>
                  </a:cubicBezTo>
                  <a:cubicBezTo>
                    <a:pt x="35" y="46"/>
                    <a:pt x="35" y="47"/>
                    <a:pt x="34" y="47"/>
                  </a:cubicBezTo>
                  <a:cubicBezTo>
                    <a:pt x="34" y="47"/>
                    <a:pt x="33" y="46"/>
                    <a:pt x="33" y="46"/>
                  </a:cubicBezTo>
                  <a:cubicBezTo>
                    <a:pt x="33" y="45"/>
                    <a:pt x="34" y="45"/>
                    <a:pt x="34" y="45"/>
                  </a:cubicBezTo>
                  <a:close/>
                  <a:moveTo>
                    <a:pt x="44" y="49"/>
                  </a:moveTo>
                  <a:cubicBezTo>
                    <a:pt x="46" y="49"/>
                    <a:pt x="47" y="47"/>
                    <a:pt x="47" y="46"/>
                  </a:cubicBezTo>
                  <a:cubicBezTo>
                    <a:pt x="47" y="44"/>
                    <a:pt x="46" y="43"/>
                    <a:pt x="44" y="43"/>
                  </a:cubicBezTo>
                  <a:cubicBezTo>
                    <a:pt x="43" y="43"/>
                    <a:pt x="41" y="44"/>
                    <a:pt x="41" y="46"/>
                  </a:cubicBezTo>
                  <a:cubicBezTo>
                    <a:pt x="41" y="47"/>
                    <a:pt x="43" y="49"/>
                    <a:pt x="44" y="49"/>
                  </a:cubicBezTo>
                  <a:close/>
                  <a:moveTo>
                    <a:pt x="44" y="45"/>
                  </a:moveTo>
                  <a:cubicBezTo>
                    <a:pt x="45" y="45"/>
                    <a:pt x="45" y="45"/>
                    <a:pt x="45" y="46"/>
                  </a:cubicBezTo>
                  <a:cubicBezTo>
                    <a:pt x="45" y="46"/>
                    <a:pt x="45" y="47"/>
                    <a:pt x="44" y="47"/>
                  </a:cubicBezTo>
                  <a:cubicBezTo>
                    <a:pt x="44" y="47"/>
                    <a:pt x="43" y="46"/>
                    <a:pt x="43" y="46"/>
                  </a:cubicBezTo>
                  <a:cubicBezTo>
                    <a:pt x="43" y="45"/>
                    <a:pt x="44" y="45"/>
                    <a:pt x="44" y="45"/>
                  </a:cubicBezTo>
                  <a:close/>
                  <a:moveTo>
                    <a:pt x="54" y="49"/>
                  </a:moveTo>
                  <a:cubicBezTo>
                    <a:pt x="56" y="49"/>
                    <a:pt x="57" y="47"/>
                    <a:pt x="57" y="46"/>
                  </a:cubicBezTo>
                  <a:cubicBezTo>
                    <a:pt x="57" y="44"/>
                    <a:pt x="56" y="43"/>
                    <a:pt x="54" y="43"/>
                  </a:cubicBezTo>
                  <a:cubicBezTo>
                    <a:pt x="52" y="43"/>
                    <a:pt x="51" y="44"/>
                    <a:pt x="51" y="46"/>
                  </a:cubicBezTo>
                  <a:cubicBezTo>
                    <a:pt x="51" y="47"/>
                    <a:pt x="52" y="49"/>
                    <a:pt x="54" y="49"/>
                  </a:cubicBezTo>
                  <a:close/>
                  <a:moveTo>
                    <a:pt x="54" y="45"/>
                  </a:moveTo>
                  <a:cubicBezTo>
                    <a:pt x="55" y="45"/>
                    <a:pt x="55" y="45"/>
                    <a:pt x="55" y="46"/>
                  </a:cubicBezTo>
                  <a:cubicBezTo>
                    <a:pt x="55" y="46"/>
                    <a:pt x="55" y="47"/>
                    <a:pt x="54" y="47"/>
                  </a:cubicBezTo>
                  <a:cubicBezTo>
                    <a:pt x="54" y="47"/>
                    <a:pt x="53" y="46"/>
                    <a:pt x="53" y="46"/>
                  </a:cubicBezTo>
                  <a:cubicBezTo>
                    <a:pt x="53" y="45"/>
                    <a:pt x="54" y="45"/>
                    <a:pt x="54" y="45"/>
                  </a:cubicBezTo>
                  <a:close/>
                  <a:moveTo>
                    <a:pt x="14" y="59"/>
                  </a:moveTo>
                  <a:cubicBezTo>
                    <a:pt x="16" y="59"/>
                    <a:pt x="17" y="57"/>
                    <a:pt x="17" y="56"/>
                  </a:cubicBezTo>
                  <a:cubicBezTo>
                    <a:pt x="17" y="54"/>
                    <a:pt x="16" y="53"/>
                    <a:pt x="14" y="53"/>
                  </a:cubicBezTo>
                  <a:cubicBezTo>
                    <a:pt x="13" y="53"/>
                    <a:pt x="11" y="54"/>
                    <a:pt x="11" y="56"/>
                  </a:cubicBezTo>
                  <a:cubicBezTo>
                    <a:pt x="11" y="57"/>
                    <a:pt x="13" y="59"/>
                    <a:pt x="14" y="59"/>
                  </a:cubicBezTo>
                  <a:close/>
                  <a:moveTo>
                    <a:pt x="14" y="55"/>
                  </a:moveTo>
                  <a:cubicBezTo>
                    <a:pt x="15" y="55"/>
                    <a:pt x="15" y="55"/>
                    <a:pt x="15" y="56"/>
                  </a:cubicBezTo>
                  <a:cubicBezTo>
                    <a:pt x="15" y="56"/>
                    <a:pt x="15" y="57"/>
                    <a:pt x="14" y="57"/>
                  </a:cubicBezTo>
                  <a:cubicBezTo>
                    <a:pt x="14" y="57"/>
                    <a:pt x="13" y="56"/>
                    <a:pt x="13" y="56"/>
                  </a:cubicBezTo>
                  <a:cubicBezTo>
                    <a:pt x="13" y="55"/>
                    <a:pt x="14" y="55"/>
                    <a:pt x="14" y="55"/>
                  </a:cubicBezTo>
                  <a:close/>
                  <a:moveTo>
                    <a:pt x="24" y="59"/>
                  </a:moveTo>
                  <a:cubicBezTo>
                    <a:pt x="26" y="59"/>
                    <a:pt x="27" y="57"/>
                    <a:pt x="27" y="56"/>
                  </a:cubicBezTo>
                  <a:cubicBezTo>
                    <a:pt x="27" y="54"/>
                    <a:pt x="26" y="53"/>
                    <a:pt x="24" y="53"/>
                  </a:cubicBezTo>
                  <a:cubicBezTo>
                    <a:pt x="23" y="53"/>
                    <a:pt x="21" y="54"/>
                    <a:pt x="21" y="56"/>
                  </a:cubicBezTo>
                  <a:cubicBezTo>
                    <a:pt x="21" y="57"/>
                    <a:pt x="23" y="59"/>
                    <a:pt x="24" y="59"/>
                  </a:cubicBezTo>
                  <a:close/>
                  <a:moveTo>
                    <a:pt x="24" y="55"/>
                  </a:moveTo>
                  <a:cubicBezTo>
                    <a:pt x="25" y="55"/>
                    <a:pt x="25" y="55"/>
                    <a:pt x="25" y="56"/>
                  </a:cubicBezTo>
                  <a:cubicBezTo>
                    <a:pt x="25" y="56"/>
                    <a:pt x="25" y="57"/>
                    <a:pt x="24" y="57"/>
                  </a:cubicBezTo>
                  <a:cubicBezTo>
                    <a:pt x="24" y="57"/>
                    <a:pt x="23" y="56"/>
                    <a:pt x="23" y="56"/>
                  </a:cubicBezTo>
                  <a:cubicBezTo>
                    <a:pt x="23" y="55"/>
                    <a:pt x="24" y="55"/>
                    <a:pt x="24" y="55"/>
                  </a:cubicBezTo>
                  <a:close/>
                  <a:moveTo>
                    <a:pt x="34" y="59"/>
                  </a:moveTo>
                  <a:cubicBezTo>
                    <a:pt x="36" y="59"/>
                    <a:pt x="37" y="57"/>
                    <a:pt x="37" y="56"/>
                  </a:cubicBezTo>
                  <a:cubicBezTo>
                    <a:pt x="37" y="54"/>
                    <a:pt x="36" y="53"/>
                    <a:pt x="34" y="53"/>
                  </a:cubicBezTo>
                  <a:cubicBezTo>
                    <a:pt x="33" y="53"/>
                    <a:pt x="31" y="54"/>
                    <a:pt x="31" y="56"/>
                  </a:cubicBezTo>
                  <a:cubicBezTo>
                    <a:pt x="31" y="57"/>
                    <a:pt x="33" y="59"/>
                    <a:pt x="34" y="59"/>
                  </a:cubicBezTo>
                  <a:close/>
                  <a:moveTo>
                    <a:pt x="34" y="55"/>
                  </a:moveTo>
                  <a:cubicBezTo>
                    <a:pt x="35" y="55"/>
                    <a:pt x="35" y="55"/>
                    <a:pt x="35" y="56"/>
                  </a:cubicBezTo>
                  <a:cubicBezTo>
                    <a:pt x="35" y="56"/>
                    <a:pt x="35" y="57"/>
                    <a:pt x="34" y="57"/>
                  </a:cubicBezTo>
                  <a:cubicBezTo>
                    <a:pt x="34" y="57"/>
                    <a:pt x="33" y="56"/>
                    <a:pt x="33" y="56"/>
                  </a:cubicBezTo>
                  <a:cubicBezTo>
                    <a:pt x="33" y="55"/>
                    <a:pt x="34" y="55"/>
                    <a:pt x="34" y="55"/>
                  </a:cubicBezTo>
                  <a:close/>
                  <a:moveTo>
                    <a:pt x="44" y="59"/>
                  </a:moveTo>
                  <a:cubicBezTo>
                    <a:pt x="46" y="59"/>
                    <a:pt x="47" y="57"/>
                    <a:pt x="47" y="56"/>
                  </a:cubicBezTo>
                  <a:cubicBezTo>
                    <a:pt x="47" y="54"/>
                    <a:pt x="46" y="53"/>
                    <a:pt x="44" y="53"/>
                  </a:cubicBezTo>
                  <a:cubicBezTo>
                    <a:pt x="43" y="53"/>
                    <a:pt x="41" y="54"/>
                    <a:pt x="41" y="56"/>
                  </a:cubicBezTo>
                  <a:cubicBezTo>
                    <a:pt x="41" y="57"/>
                    <a:pt x="43" y="59"/>
                    <a:pt x="44" y="59"/>
                  </a:cubicBezTo>
                  <a:close/>
                  <a:moveTo>
                    <a:pt x="44" y="55"/>
                  </a:moveTo>
                  <a:cubicBezTo>
                    <a:pt x="45" y="55"/>
                    <a:pt x="45" y="55"/>
                    <a:pt x="45" y="56"/>
                  </a:cubicBezTo>
                  <a:cubicBezTo>
                    <a:pt x="45" y="56"/>
                    <a:pt x="45" y="57"/>
                    <a:pt x="44" y="57"/>
                  </a:cubicBezTo>
                  <a:cubicBezTo>
                    <a:pt x="44" y="57"/>
                    <a:pt x="43" y="56"/>
                    <a:pt x="43" y="56"/>
                  </a:cubicBezTo>
                  <a:cubicBezTo>
                    <a:pt x="43" y="55"/>
                    <a:pt x="44" y="55"/>
                    <a:pt x="44" y="55"/>
                  </a:cubicBezTo>
                  <a:close/>
                  <a:moveTo>
                    <a:pt x="54" y="59"/>
                  </a:moveTo>
                  <a:cubicBezTo>
                    <a:pt x="56" y="59"/>
                    <a:pt x="57" y="57"/>
                    <a:pt x="57" y="56"/>
                  </a:cubicBezTo>
                  <a:cubicBezTo>
                    <a:pt x="57" y="54"/>
                    <a:pt x="56" y="53"/>
                    <a:pt x="54" y="53"/>
                  </a:cubicBezTo>
                  <a:cubicBezTo>
                    <a:pt x="52" y="53"/>
                    <a:pt x="51" y="54"/>
                    <a:pt x="51" y="56"/>
                  </a:cubicBezTo>
                  <a:cubicBezTo>
                    <a:pt x="51" y="57"/>
                    <a:pt x="52" y="59"/>
                    <a:pt x="54" y="59"/>
                  </a:cubicBezTo>
                  <a:close/>
                  <a:moveTo>
                    <a:pt x="54" y="55"/>
                  </a:moveTo>
                  <a:cubicBezTo>
                    <a:pt x="55" y="55"/>
                    <a:pt x="55" y="55"/>
                    <a:pt x="55" y="56"/>
                  </a:cubicBezTo>
                  <a:cubicBezTo>
                    <a:pt x="55" y="56"/>
                    <a:pt x="55" y="57"/>
                    <a:pt x="54" y="57"/>
                  </a:cubicBezTo>
                  <a:cubicBezTo>
                    <a:pt x="54" y="57"/>
                    <a:pt x="53" y="56"/>
                    <a:pt x="53" y="56"/>
                  </a:cubicBezTo>
                  <a:cubicBezTo>
                    <a:pt x="53" y="55"/>
                    <a:pt x="54" y="55"/>
                    <a:pt x="54" y="55"/>
                  </a:cubicBezTo>
                  <a:close/>
                  <a:moveTo>
                    <a:pt x="14" y="68"/>
                  </a:moveTo>
                  <a:cubicBezTo>
                    <a:pt x="16" y="68"/>
                    <a:pt x="17" y="67"/>
                    <a:pt x="17" y="65"/>
                  </a:cubicBezTo>
                  <a:cubicBezTo>
                    <a:pt x="17" y="64"/>
                    <a:pt x="16" y="63"/>
                    <a:pt x="14" y="63"/>
                  </a:cubicBezTo>
                  <a:cubicBezTo>
                    <a:pt x="13" y="63"/>
                    <a:pt x="11" y="64"/>
                    <a:pt x="11" y="65"/>
                  </a:cubicBezTo>
                  <a:cubicBezTo>
                    <a:pt x="11" y="67"/>
                    <a:pt x="13" y="68"/>
                    <a:pt x="14" y="68"/>
                  </a:cubicBezTo>
                  <a:close/>
                  <a:moveTo>
                    <a:pt x="14" y="65"/>
                  </a:moveTo>
                  <a:cubicBezTo>
                    <a:pt x="15" y="65"/>
                    <a:pt x="15" y="65"/>
                    <a:pt x="15" y="65"/>
                  </a:cubicBezTo>
                  <a:cubicBezTo>
                    <a:pt x="15" y="66"/>
                    <a:pt x="15" y="66"/>
                    <a:pt x="14" y="66"/>
                  </a:cubicBezTo>
                  <a:cubicBezTo>
                    <a:pt x="14" y="66"/>
                    <a:pt x="13" y="66"/>
                    <a:pt x="13" y="65"/>
                  </a:cubicBezTo>
                  <a:cubicBezTo>
                    <a:pt x="13" y="65"/>
                    <a:pt x="14" y="65"/>
                    <a:pt x="14" y="65"/>
                  </a:cubicBezTo>
                  <a:close/>
                  <a:moveTo>
                    <a:pt x="24" y="68"/>
                  </a:moveTo>
                  <a:cubicBezTo>
                    <a:pt x="26" y="68"/>
                    <a:pt x="27" y="67"/>
                    <a:pt x="27" y="65"/>
                  </a:cubicBezTo>
                  <a:cubicBezTo>
                    <a:pt x="27" y="64"/>
                    <a:pt x="26" y="63"/>
                    <a:pt x="24" y="63"/>
                  </a:cubicBezTo>
                  <a:cubicBezTo>
                    <a:pt x="23" y="63"/>
                    <a:pt x="21" y="64"/>
                    <a:pt x="21" y="65"/>
                  </a:cubicBezTo>
                  <a:cubicBezTo>
                    <a:pt x="21" y="67"/>
                    <a:pt x="23" y="68"/>
                    <a:pt x="24" y="68"/>
                  </a:cubicBezTo>
                  <a:close/>
                  <a:moveTo>
                    <a:pt x="24" y="65"/>
                  </a:moveTo>
                  <a:cubicBezTo>
                    <a:pt x="25" y="65"/>
                    <a:pt x="25" y="65"/>
                    <a:pt x="25" y="65"/>
                  </a:cubicBezTo>
                  <a:cubicBezTo>
                    <a:pt x="25" y="66"/>
                    <a:pt x="25" y="66"/>
                    <a:pt x="24" y="66"/>
                  </a:cubicBezTo>
                  <a:cubicBezTo>
                    <a:pt x="24" y="66"/>
                    <a:pt x="23" y="66"/>
                    <a:pt x="23" y="65"/>
                  </a:cubicBezTo>
                  <a:cubicBezTo>
                    <a:pt x="23" y="65"/>
                    <a:pt x="24" y="65"/>
                    <a:pt x="24" y="65"/>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55" name="Freeform 33"/>
            <p:cNvSpPr>
              <a:spLocks noEditPoints="1"/>
            </p:cNvSpPr>
            <p:nvPr/>
          </p:nvSpPr>
          <p:spPr bwMode="auto">
            <a:xfrm>
              <a:off x="3045707" y="2808932"/>
              <a:ext cx="382175" cy="391496"/>
            </a:xfrm>
            <a:custGeom>
              <a:avLst/>
              <a:gdLst>
                <a:gd name="T0" fmla="*/ 8 w 52"/>
                <a:gd name="T1" fmla="*/ 19 h 53"/>
                <a:gd name="T2" fmla="*/ 8 w 52"/>
                <a:gd name="T3" fmla="*/ 19 h 53"/>
                <a:gd name="T4" fmla="*/ 8 w 52"/>
                <a:gd name="T5" fmla="*/ 18 h 53"/>
                <a:gd name="T6" fmla="*/ 8 w 52"/>
                <a:gd name="T7" fmla="*/ 17 h 53"/>
                <a:gd name="T8" fmla="*/ 8 w 52"/>
                <a:gd name="T9" fmla="*/ 17 h 53"/>
                <a:gd name="T10" fmla="*/ 15 w 52"/>
                <a:gd name="T11" fmla="*/ 10 h 53"/>
                <a:gd name="T12" fmla="*/ 17 w 52"/>
                <a:gd name="T13" fmla="*/ 10 h 53"/>
                <a:gd name="T14" fmla="*/ 17 w 52"/>
                <a:gd name="T15" fmla="*/ 12 h 53"/>
                <a:gd name="T16" fmla="*/ 13 w 52"/>
                <a:gd name="T17" fmla="*/ 17 h 53"/>
                <a:gd name="T18" fmla="*/ 39 w 52"/>
                <a:gd name="T19" fmla="*/ 17 h 53"/>
                <a:gd name="T20" fmla="*/ 40 w 52"/>
                <a:gd name="T21" fmla="*/ 18 h 53"/>
                <a:gd name="T22" fmla="*/ 39 w 52"/>
                <a:gd name="T23" fmla="*/ 20 h 53"/>
                <a:gd name="T24" fmla="*/ 13 w 52"/>
                <a:gd name="T25" fmla="*/ 20 h 53"/>
                <a:gd name="T26" fmla="*/ 17 w 52"/>
                <a:gd name="T27" fmla="*/ 24 h 53"/>
                <a:gd name="T28" fmla="*/ 17 w 52"/>
                <a:gd name="T29" fmla="*/ 26 h 53"/>
                <a:gd name="T30" fmla="*/ 16 w 52"/>
                <a:gd name="T31" fmla="*/ 26 h 53"/>
                <a:gd name="T32" fmla="*/ 15 w 52"/>
                <a:gd name="T33" fmla="*/ 26 h 53"/>
                <a:gd name="T34" fmla="*/ 8 w 52"/>
                <a:gd name="T35" fmla="*/ 19 h 53"/>
                <a:gd name="T36" fmla="*/ 43 w 52"/>
                <a:gd name="T37" fmla="*/ 34 h 53"/>
                <a:gd name="T38" fmla="*/ 43 w 52"/>
                <a:gd name="T39" fmla="*/ 34 h 53"/>
                <a:gd name="T40" fmla="*/ 36 w 52"/>
                <a:gd name="T41" fmla="*/ 27 h 53"/>
                <a:gd name="T42" fmla="*/ 34 w 52"/>
                <a:gd name="T43" fmla="*/ 27 h 53"/>
                <a:gd name="T44" fmla="*/ 34 w 52"/>
                <a:gd name="T45" fmla="*/ 29 h 53"/>
                <a:gd name="T46" fmla="*/ 39 w 52"/>
                <a:gd name="T47" fmla="*/ 33 h 53"/>
                <a:gd name="T48" fmla="*/ 13 w 52"/>
                <a:gd name="T49" fmla="*/ 33 h 53"/>
                <a:gd name="T50" fmla="*/ 11 w 52"/>
                <a:gd name="T51" fmla="*/ 35 h 53"/>
                <a:gd name="T52" fmla="*/ 13 w 52"/>
                <a:gd name="T53" fmla="*/ 36 h 53"/>
                <a:gd name="T54" fmla="*/ 39 w 52"/>
                <a:gd name="T55" fmla="*/ 36 h 53"/>
                <a:gd name="T56" fmla="*/ 34 w 52"/>
                <a:gd name="T57" fmla="*/ 41 h 53"/>
                <a:gd name="T58" fmla="*/ 34 w 52"/>
                <a:gd name="T59" fmla="*/ 43 h 53"/>
                <a:gd name="T60" fmla="*/ 35 w 52"/>
                <a:gd name="T61" fmla="*/ 43 h 53"/>
                <a:gd name="T62" fmla="*/ 36 w 52"/>
                <a:gd name="T63" fmla="*/ 43 h 53"/>
                <a:gd name="T64" fmla="*/ 43 w 52"/>
                <a:gd name="T65" fmla="*/ 36 h 53"/>
                <a:gd name="T66" fmla="*/ 43 w 52"/>
                <a:gd name="T67" fmla="*/ 36 h 53"/>
                <a:gd name="T68" fmla="*/ 44 w 52"/>
                <a:gd name="T69" fmla="*/ 35 h 53"/>
                <a:gd name="T70" fmla="*/ 43 w 52"/>
                <a:gd name="T71" fmla="*/ 34 h 53"/>
                <a:gd name="T72" fmla="*/ 52 w 52"/>
                <a:gd name="T73" fmla="*/ 7 h 53"/>
                <a:gd name="T74" fmla="*/ 52 w 52"/>
                <a:gd name="T75" fmla="*/ 45 h 53"/>
                <a:gd name="T76" fmla="*/ 45 w 52"/>
                <a:gd name="T77" fmla="*/ 53 h 53"/>
                <a:gd name="T78" fmla="*/ 7 w 52"/>
                <a:gd name="T79" fmla="*/ 53 h 53"/>
                <a:gd name="T80" fmla="*/ 0 w 52"/>
                <a:gd name="T81" fmla="*/ 45 h 53"/>
                <a:gd name="T82" fmla="*/ 0 w 52"/>
                <a:gd name="T83" fmla="*/ 7 h 53"/>
                <a:gd name="T84" fmla="*/ 7 w 52"/>
                <a:gd name="T85" fmla="*/ 0 h 53"/>
                <a:gd name="T86" fmla="*/ 45 w 52"/>
                <a:gd name="T87" fmla="*/ 0 h 53"/>
                <a:gd name="T88" fmla="*/ 52 w 52"/>
                <a:gd name="T89" fmla="*/ 7 h 53"/>
                <a:gd name="T90" fmla="*/ 49 w 52"/>
                <a:gd name="T91" fmla="*/ 7 h 53"/>
                <a:gd name="T92" fmla="*/ 45 w 52"/>
                <a:gd name="T93" fmla="*/ 3 h 53"/>
                <a:gd name="T94" fmla="*/ 7 w 52"/>
                <a:gd name="T95" fmla="*/ 3 h 53"/>
                <a:gd name="T96" fmla="*/ 3 w 52"/>
                <a:gd name="T97" fmla="*/ 7 h 53"/>
                <a:gd name="T98" fmla="*/ 3 w 52"/>
                <a:gd name="T99" fmla="*/ 45 h 53"/>
                <a:gd name="T100" fmla="*/ 7 w 52"/>
                <a:gd name="T101" fmla="*/ 50 h 53"/>
                <a:gd name="T102" fmla="*/ 45 w 52"/>
                <a:gd name="T103" fmla="*/ 50 h 53"/>
                <a:gd name="T104" fmla="*/ 49 w 52"/>
                <a:gd name="T105" fmla="*/ 45 h 53"/>
                <a:gd name="T106" fmla="*/ 49 w 52"/>
                <a:gd name="T10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3">
                  <a:moveTo>
                    <a:pt x="8" y="19"/>
                  </a:moveTo>
                  <a:cubicBezTo>
                    <a:pt x="8" y="19"/>
                    <a:pt x="8" y="19"/>
                    <a:pt x="8" y="19"/>
                  </a:cubicBezTo>
                  <a:cubicBezTo>
                    <a:pt x="8" y="19"/>
                    <a:pt x="8" y="18"/>
                    <a:pt x="8" y="18"/>
                  </a:cubicBezTo>
                  <a:cubicBezTo>
                    <a:pt x="8" y="18"/>
                    <a:pt x="8" y="17"/>
                    <a:pt x="8" y="17"/>
                  </a:cubicBezTo>
                  <a:cubicBezTo>
                    <a:pt x="8" y="17"/>
                    <a:pt x="8" y="17"/>
                    <a:pt x="8" y="17"/>
                  </a:cubicBezTo>
                  <a:cubicBezTo>
                    <a:pt x="15" y="10"/>
                    <a:pt x="15" y="10"/>
                    <a:pt x="15" y="10"/>
                  </a:cubicBezTo>
                  <a:cubicBezTo>
                    <a:pt x="15" y="9"/>
                    <a:pt x="16" y="9"/>
                    <a:pt x="17" y="10"/>
                  </a:cubicBezTo>
                  <a:cubicBezTo>
                    <a:pt x="18" y="11"/>
                    <a:pt x="18" y="12"/>
                    <a:pt x="17" y="12"/>
                  </a:cubicBezTo>
                  <a:cubicBezTo>
                    <a:pt x="13" y="17"/>
                    <a:pt x="13" y="17"/>
                    <a:pt x="13" y="17"/>
                  </a:cubicBezTo>
                  <a:cubicBezTo>
                    <a:pt x="39" y="17"/>
                    <a:pt x="39" y="17"/>
                    <a:pt x="39" y="17"/>
                  </a:cubicBezTo>
                  <a:cubicBezTo>
                    <a:pt x="40" y="17"/>
                    <a:pt x="40" y="17"/>
                    <a:pt x="40" y="18"/>
                  </a:cubicBezTo>
                  <a:cubicBezTo>
                    <a:pt x="40" y="19"/>
                    <a:pt x="40" y="20"/>
                    <a:pt x="39" y="20"/>
                  </a:cubicBezTo>
                  <a:cubicBezTo>
                    <a:pt x="13" y="20"/>
                    <a:pt x="13" y="20"/>
                    <a:pt x="13" y="20"/>
                  </a:cubicBezTo>
                  <a:cubicBezTo>
                    <a:pt x="17" y="24"/>
                    <a:pt x="17" y="24"/>
                    <a:pt x="17" y="24"/>
                  </a:cubicBezTo>
                  <a:cubicBezTo>
                    <a:pt x="18" y="24"/>
                    <a:pt x="18" y="25"/>
                    <a:pt x="17" y="26"/>
                  </a:cubicBezTo>
                  <a:cubicBezTo>
                    <a:pt x="17" y="26"/>
                    <a:pt x="16" y="26"/>
                    <a:pt x="16" y="26"/>
                  </a:cubicBezTo>
                  <a:cubicBezTo>
                    <a:pt x="16" y="26"/>
                    <a:pt x="15" y="26"/>
                    <a:pt x="15" y="26"/>
                  </a:cubicBezTo>
                  <a:lnTo>
                    <a:pt x="8" y="19"/>
                  </a:lnTo>
                  <a:close/>
                  <a:moveTo>
                    <a:pt x="43" y="34"/>
                  </a:moveTo>
                  <a:cubicBezTo>
                    <a:pt x="43" y="34"/>
                    <a:pt x="43" y="34"/>
                    <a:pt x="43" y="34"/>
                  </a:cubicBezTo>
                  <a:cubicBezTo>
                    <a:pt x="36" y="27"/>
                    <a:pt x="36" y="27"/>
                    <a:pt x="36" y="27"/>
                  </a:cubicBezTo>
                  <a:cubicBezTo>
                    <a:pt x="36" y="26"/>
                    <a:pt x="35" y="26"/>
                    <a:pt x="34" y="27"/>
                  </a:cubicBezTo>
                  <a:cubicBezTo>
                    <a:pt x="34" y="28"/>
                    <a:pt x="34" y="29"/>
                    <a:pt x="34" y="29"/>
                  </a:cubicBezTo>
                  <a:cubicBezTo>
                    <a:pt x="39" y="33"/>
                    <a:pt x="39" y="33"/>
                    <a:pt x="39" y="33"/>
                  </a:cubicBezTo>
                  <a:cubicBezTo>
                    <a:pt x="13" y="33"/>
                    <a:pt x="13" y="33"/>
                    <a:pt x="13" y="33"/>
                  </a:cubicBezTo>
                  <a:cubicBezTo>
                    <a:pt x="12" y="33"/>
                    <a:pt x="11" y="34"/>
                    <a:pt x="11" y="35"/>
                  </a:cubicBezTo>
                  <a:cubicBezTo>
                    <a:pt x="11" y="36"/>
                    <a:pt x="12" y="36"/>
                    <a:pt x="13" y="36"/>
                  </a:cubicBezTo>
                  <a:cubicBezTo>
                    <a:pt x="39" y="36"/>
                    <a:pt x="39" y="36"/>
                    <a:pt x="39" y="36"/>
                  </a:cubicBezTo>
                  <a:cubicBezTo>
                    <a:pt x="34" y="41"/>
                    <a:pt x="34" y="41"/>
                    <a:pt x="34" y="41"/>
                  </a:cubicBezTo>
                  <a:cubicBezTo>
                    <a:pt x="34" y="41"/>
                    <a:pt x="34" y="42"/>
                    <a:pt x="34" y="43"/>
                  </a:cubicBezTo>
                  <a:cubicBezTo>
                    <a:pt x="35" y="43"/>
                    <a:pt x="35" y="43"/>
                    <a:pt x="35" y="43"/>
                  </a:cubicBezTo>
                  <a:cubicBezTo>
                    <a:pt x="36" y="43"/>
                    <a:pt x="36" y="43"/>
                    <a:pt x="36" y="43"/>
                  </a:cubicBezTo>
                  <a:cubicBezTo>
                    <a:pt x="43" y="36"/>
                    <a:pt x="43" y="36"/>
                    <a:pt x="43" y="36"/>
                  </a:cubicBezTo>
                  <a:cubicBezTo>
                    <a:pt x="43" y="36"/>
                    <a:pt x="43" y="36"/>
                    <a:pt x="43" y="36"/>
                  </a:cubicBezTo>
                  <a:cubicBezTo>
                    <a:pt x="44" y="36"/>
                    <a:pt x="44" y="35"/>
                    <a:pt x="44" y="35"/>
                  </a:cubicBezTo>
                  <a:cubicBezTo>
                    <a:pt x="44" y="35"/>
                    <a:pt x="44" y="34"/>
                    <a:pt x="43" y="34"/>
                  </a:cubicBezTo>
                  <a:close/>
                  <a:moveTo>
                    <a:pt x="52" y="7"/>
                  </a:moveTo>
                  <a:cubicBezTo>
                    <a:pt x="52" y="45"/>
                    <a:pt x="52" y="45"/>
                    <a:pt x="52" y="45"/>
                  </a:cubicBezTo>
                  <a:cubicBezTo>
                    <a:pt x="52" y="49"/>
                    <a:pt x="49" y="53"/>
                    <a:pt x="45" y="53"/>
                  </a:cubicBezTo>
                  <a:cubicBezTo>
                    <a:pt x="7" y="53"/>
                    <a:pt x="7" y="53"/>
                    <a:pt x="7" y="53"/>
                  </a:cubicBezTo>
                  <a:cubicBezTo>
                    <a:pt x="3" y="53"/>
                    <a:pt x="0" y="49"/>
                    <a:pt x="0" y="45"/>
                  </a:cubicBezTo>
                  <a:cubicBezTo>
                    <a:pt x="0" y="7"/>
                    <a:pt x="0" y="7"/>
                    <a:pt x="0" y="7"/>
                  </a:cubicBezTo>
                  <a:cubicBezTo>
                    <a:pt x="0" y="4"/>
                    <a:pt x="3" y="0"/>
                    <a:pt x="7" y="0"/>
                  </a:cubicBezTo>
                  <a:cubicBezTo>
                    <a:pt x="45" y="0"/>
                    <a:pt x="45" y="0"/>
                    <a:pt x="45" y="0"/>
                  </a:cubicBezTo>
                  <a:cubicBezTo>
                    <a:pt x="49" y="0"/>
                    <a:pt x="52" y="4"/>
                    <a:pt x="52" y="7"/>
                  </a:cubicBezTo>
                  <a:close/>
                  <a:moveTo>
                    <a:pt x="49" y="7"/>
                  </a:moveTo>
                  <a:cubicBezTo>
                    <a:pt x="49" y="5"/>
                    <a:pt x="47" y="3"/>
                    <a:pt x="45" y="3"/>
                  </a:cubicBezTo>
                  <a:cubicBezTo>
                    <a:pt x="7" y="3"/>
                    <a:pt x="7" y="3"/>
                    <a:pt x="7" y="3"/>
                  </a:cubicBezTo>
                  <a:cubicBezTo>
                    <a:pt x="4" y="3"/>
                    <a:pt x="3" y="5"/>
                    <a:pt x="3" y="7"/>
                  </a:cubicBezTo>
                  <a:cubicBezTo>
                    <a:pt x="3" y="45"/>
                    <a:pt x="3" y="45"/>
                    <a:pt x="3" y="45"/>
                  </a:cubicBezTo>
                  <a:cubicBezTo>
                    <a:pt x="3" y="48"/>
                    <a:pt x="4" y="50"/>
                    <a:pt x="7" y="50"/>
                  </a:cubicBezTo>
                  <a:cubicBezTo>
                    <a:pt x="45" y="50"/>
                    <a:pt x="45" y="50"/>
                    <a:pt x="45" y="50"/>
                  </a:cubicBezTo>
                  <a:cubicBezTo>
                    <a:pt x="47" y="50"/>
                    <a:pt x="49" y="48"/>
                    <a:pt x="49" y="45"/>
                  </a:cubicBezTo>
                  <a:lnTo>
                    <a:pt x="49"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56" name="Freeform 35"/>
            <p:cNvSpPr>
              <a:spLocks noEditPoints="1"/>
            </p:cNvSpPr>
            <p:nvPr/>
          </p:nvSpPr>
          <p:spPr bwMode="auto">
            <a:xfrm>
              <a:off x="5473374" y="2511750"/>
              <a:ext cx="346735" cy="331374"/>
            </a:xfrm>
            <a:custGeom>
              <a:avLst/>
              <a:gdLst>
                <a:gd name="T0" fmla="*/ 44 w 67"/>
                <a:gd name="T1" fmla="*/ 21 h 64"/>
                <a:gd name="T2" fmla="*/ 25 w 67"/>
                <a:gd name="T3" fmla="*/ 19 h 64"/>
                <a:gd name="T4" fmla="*/ 24 w 67"/>
                <a:gd name="T5" fmla="*/ 21 h 64"/>
                <a:gd name="T6" fmla="*/ 16 w 67"/>
                <a:gd name="T7" fmla="*/ 30 h 64"/>
                <a:gd name="T8" fmla="*/ 26 w 67"/>
                <a:gd name="T9" fmla="*/ 36 h 64"/>
                <a:gd name="T10" fmla="*/ 32 w 67"/>
                <a:gd name="T11" fmla="*/ 42 h 64"/>
                <a:gd name="T12" fmla="*/ 26 w 67"/>
                <a:gd name="T13" fmla="*/ 48 h 64"/>
                <a:gd name="T14" fmla="*/ 42 w 67"/>
                <a:gd name="T15" fmla="*/ 48 h 64"/>
                <a:gd name="T16" fmla="*/ 36 w 67"/>
                <a:gd name="T17" fmla="*/ 42 h 64"/>
                <a:gd name="T18" fmla="*/ 42 w 67"/>
                <a:gd name="T19" fmla="*/ 36 h 64"/>
                <a:gd name="T20" fmla="*/ 51 w 67"/>
                <a:gd name="T21" fmla="*/ 30 h 64"/>
                <a:gd name="T22" fmla="*/ 19 w 67"/>
                <a:gd name="T23" fmla="*/ 30 h 64"/>
                <a:gd name="T24" fmla="*/ 24 w 67"/>
                <a:gd name="T25" fmla="*/ 31 h 64"/>
                <a:gd name="T26" fmla="*/ 48 w 67"/>
                <a:gd name="T27" fmla="*/ 30 h 64"/>
                <a:gd name="T28" fmla="*/ 44 w 67"/>
                <a:gd name="T29" fmla="*/ 31 h 64"/>
                <a:gd name="T30" fmla="*/ 48 w 67"/>
                <a:gd name="T31" fmla="*/ 30 h 64"/>
                <a:gd name="T32" fmla="*/ 61 w 67"/>
                <a:gd name="T33" fmla="*/ 20 h 64"/>
                <a:gd name="T34" fmla="*/ 51 w 67"/>
                <a:gd name="T35" fmla="*/ 9 h 64"/>
                <a:gd name="T36" fmla="*/ 43 w 67"/>
                <a:gd name="T37" fmla="*/ 0 h 64"/>
                <a:gd name="T38" fmla="*/ 30 w 67"/>
                <a:gd name="T39" fmla="*/ 2 h 64"/>
                <a:gd name="T40" fmla="*/ 19 w 67"/>
                <a:gd name="T41" fmla="*/ 6 h 64"/>
                <a:gd name="T42" fmla="*/ 7 w 67"/>
                <a:gd name="T43" fmla="*/ 13 h 64"/>
                <a:gd name="T44" fmla="*/ 4 w 67"/>
                <a:gd name="T45" fmla="*/ 26 h 64"/>
                <a:gd name="T46" fmla="*/ 7 w 67"/>
                <a:gd name="T47" fmla="*/ 41 h 64"/>
                <a:gd name="T48" fmla="*/ 13 w 67"/>
                <a:gd name="T49" fmla="*/ 55 h 64"/>
                <a:gd name="T50" fmla="*/ 24 w 67"/>
                <a:gd name="T51" fmla="*/ 64 h 64"/>
                <a:gd name="T52" fmla="*/ 34 w 67"/>
                <a:gd name="T53" fmla="*/ 61 h 64"/>
                <a:gd name="T54" fmla="*/ 44 w 67"/>
                <a:gd name="T55" fmla="*/ 64 h 64"/>
                <a:gd name="T56" fmla="*/ 54 w 67"/>
                <a:gd name="T57" fmla="*/ 55 h 64"/>
                <a:gd name="T58" fmla="*/ 61 w 67"/>
                <a:gd name="T59" fmla="*/ 41 h 64"/>
                <a:gd name="T60" fmla="*/ 63 w 67"/>
                <a:gd name="T61" fmla="*/ 26 h 64"/>
                <a:gd name="T62" fmla="*/ 58 w 67"/>
                <a:gd name="T63" fmla="*/ 19 h 64"/>
                <a:gd name="T64" fmla="*/ 54 w 67"/>
                <a:gd name="T65" fmla="*/ 13 h 64"/>
                <a:gd name="T66" fmla="*/ 46 w 67"/>
                <a:gd name="T67" fmla="*/ 7 h 64"/>
                <a:gd name="T68" fmla="*/ 39 w 67"/>
                <a:gd name="T69" fmla="*/ 5 h 64"/>
                <a:gd name="T70" fmla="*/ 29 w 67"/>
                <a:gd name="T71" fmla="*/ 5 h 64"/>
                <a:gd name="T72" fmla="*/ 22 w 67"/>
                <a:gd name="T73" fmla="*/ 7 h 64"/>
                <a:gd name="T74" fmla="*/ 18 w 67"/>
                <a:gd name="T75" fmla="*/ 12 h 64"/>
                <a:gd name="T76" fmla="*/ 9 w 67"/>
                <a:gd name="T77" fmla="*/ 14 h 64"/>
                <a:gd name="T78" fmla="*/ 6 w 67"/>
                <a:gd name="T79" fmla="*/ 28 h 64"/>
                <a:gd name="T80" fmla="*/ 9 w 67"/>
                <a:gd name="T81" fmla="*/ 40 h 64"/>
                <a:gd name="T82" fmla="*/ 9 w 67"/>
                <a:gd name="T83" fmla="*/ 50 h 64"/>
                <a:gd name="T84" fmla="*/ 18 w 67"/>
                <a:gd name="T85" fmla="*/ 53 h 64"/>
                <a:gd name="T86" fmla="*/ 24 w 67"/>
                <a:gd name="T87" fmla="*/ 61 h 64"/>
                <a:gd name="T88" fmla="*/ 33 w 67"/>
                <a:gd name="T89" fmla="*/ 58 h 64"/>
                <a:gd name="T90" fmla="*/ 43 w 67"/>
                <a:gd name="T91" fmla="*/ 61 h 64"/>
                <a:gd name="T92" fmla="*/ 48 w 67"/>
                <a:gd name="T93" fmla="*/ 53 h 64"/>
                <a:gd name="T94" fmla="*/ 10 w 67"/>
                <a:gd name="T95" fmla="*/ 32 h 64"/>
                <a:gd name="T96" fmla="*/ 34 w 67"/>
                <a:gd name="T97" fmla="*/ 56 h 64"/>
                <a:gd name="T98" fmla="*/ 49 w 67"/>
                <a:gd name="T99" fmla="*/ 53 h 64"/>
                <a:gd name="T100" fmla="*/ 58 w 67"/>
                <a:gd name="T101" fmla="*/ 50 h 64"/>
                <a:gd name="T102" fmla="*/ 60 w 67"/>
                <a:gd name="T103" fmla="*/ 32 h 64"/>
                <a:gd name="T104" fmla="*/ 64 w 67"/>
                <a:gd name="T10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 h="64">
                  <a:moveTo>
                    <a:pt x="51" y="23"/>
                  </a:moveTo>
                  <a:cubicBezTo>
                    <a:pt x="51" y="22"/>
                    <a:pt x="51" y="21"/>
                    <a:pt x="50" y="21"/>
                  </a:cubicBezTo>
                  <a:cubicBezTo>
                    <a:pt x="44" y="21"/>
                    <a:pt x="44" y="21"/>
                    <a:pt x="44" y="21"/>
                  </a:cubicBezTo>
                  <a:cubicBezTo>
                    <a:pt x="44" y="20"/>
                    <a:pt x="44" y="20"/>
                    <a:pt x="44" y="20"/>
                  </a:cubicBezTo>
                  <a:cubicBezTo>
                    <a:pt x="44" y="20"/>
                    <a:pt x="44" y="19"/>
                    <a:pt x="43" y="19"/>
                  </a:cubicBezTo>
                  <a:cubicBezTo>
                    <a:pt x="25" y="19"/>
                    <a:pt x="25" y="19"/>
                    <a:pt x="25" y="19"/>
                  </a:cubicBezTo>
                  <a:cubicBezTo>
                    <a:pt x="24" y="19"/>
                    <a:pt x="24" y="19"/>
                    <a:pt x="24" y="19"/>
                  </a:cubicBezTo>
                  <a:cubicBezTo>
                    <a:pt x="24" y="20"/>
                    <a:pt x="24" y="20"/>
                    <a:pt x="24" y="20"/>
                  </a:cubicBezTo>
                  <a:cubicBezTo>
                    <a:pt x="24" y="21"/>
                    <a:pt x="24" y="21"/>
                    <a:pt x="24" y="21"/>
                  </a:cubicBezTo>
                  <a:cubicBezTo>
                    <a:pt x="18" y="21"/>
                    <a:pt x="18" y="21"/>
                    <a:pt x="18" y="21"/>
                  </a:cubicBezTo>
                  <a:cubicBezTo>
                    <a:pt x="17" y="21"/>
                    <a:pt x="16" y="22"/>
                    <a:pt x="16" y="23"/>
                  </a:cubicBezTo>
                  <a:cubicBezTo>
                    <a:pt x="16" y="30"/>
                    <a:pt x="16" y="30"/>
                    <a:pt x="16" y="30"/>
                  </a:cubicBezTo>
                  <a:cubicBezTo>
                    <a:pt x="16" y="33"/>
                    <a:pt x="20" y="35"/>
                    <a:pt x="22" y="37"/>
                  </a:cubicBezTo>
                  <a:cubicBezTo>
                    <a:pt x="23" y="37"/>
                    <a:pt x="23" y="37"/>
                    <a:pt x="23" y="37"/>
                  </a:cubicBezTo>
                  <a:cubicBezTo>
                    <a:pt x="24" y="37"/>
                    <a:pt x="25" y="37"/>
                    <a:pt x="26" y="36"/>
                  </a:cubicBezTo>
                  <a:cubicBezTo>
                    <a:pt x="27" y="37"/>
                    <a:pt x="28" y="38"/>
                    <a:pt x="30" y="39"/>
                  </a:cubicBezTo>
                  <a:cubicBezTo>
                    <a:pt x="30" y="39"/>
                    <a:pt x="31" y="39"/>
                    <a:pt x="31" y="40"/>
                  </a:cubicBezTo>
                  <a:cubicBezTo>
                    <a:pt x="31" y="40"/>
                    <a:pt x="32" y="41"/>
                    <a:pt x="32" y="42"/>
                  </a:cubicBezTo>
                  <a:cubicBezTo>
                    <a:pt x="32" y="45"/>
                    <a:pt x="30" y="46"/>
                    <a:pt x="30" y="46"/>
                  </a:cubicBezTo>
                  <a:cubicBezTo>
                    <a:pt x="30" y="46"/>
                    <a:pt x="28" y="47"/>
                    <a:pt x="26" y="47"/>
                  </a:cubicBezTo>
                  <a:cubicBezTo>
                    <a:pt x="26" y="47"/>
                    <a:pt x="26" y="48"/>
                    <a:pt x="26" y="48"/>
                  </a:cubicBezTo>
                  <a:cubicBezTo>
                    <a:pt x="26" y="49"/>
                    <a:pt x="26" y="49"/>
                    <a:pt x="27" y="49"/>
                  </a:cubicBezTo>
                  <a:cubicBezTo>
                    <a:pt x="41" y="49"/>
                    <a:pt x="41" y="49"/>
                    <a:pt x="41" y="49"/>
                  </a:cubicBezTo>
                  <a:cubicBezTo>
                    <a:pt x="42" y="49"/>
                    <a:pt x="42" y="49"/>
                    <a:pt x="42" y="48"/>
                  </a:cubicBezTo>
                  <a:cubicBezTo>
                    <a:pt x="42" y="48"/>
                    <a:pt x="42" y="47"/>
                    <a:pt x="42" y="47"/>
                  </a:cubicBezTo>
                  <a:cubicBezTo>
                    <a:pt x="40" y="47"/>
                    <a:pt x="38" y="46"/>
                    <a:pt x="38" y="46"/>
                  </a:cubicBezTo>
                  <a:cubicBezTo>
                    <a:pt x="37" y="46"/>
                    <a:pt x="36" y="45"/>
                    <a:pt x="36" y="42"/>
                  </a:cubicBezTo>
                  <a:cubicBezTo>
                    <a:pt x="36" y="41"/>
                    <a:pt x="37" y="40"/>
                    <a:pt x="37" y="39"/>
                  </a:cubicBezTo>
                  <a:cubicBezTo>
                    <a:pt x="37" y="39"/>
                    <a:pt x="38" y="39"/>
                    <a:pt x="38" y="39"/>
                  </a:cubicBezTo>
                  <a:cubicBezTo>
                    <a:pt x="40" y="38"/>
                    <a:pt x="41" y="37"/>
                    <a:pt x="42" y="36"/>
                  </a:cubicBezTo>
                  <a:cubicBezTo>
                    <a:pt x="43" y="37"/>
                    <a:pt x="44" y="37"/>
                    <a:pt x="44" y="37"/>
                  </a:cubicBezTo>
                  <a:cubicBezTo>
                    <a:pt x="45" y="37"/>
                    <a:pt x="45" y="37"/>
                    <a:pt x="46" y="37"/>
                  </a:cubicBezTo>
                  <a:cubicBezTo>
                    <a:pt x="48" y="35"/>
                    <a:pt x="51" y="33"/>
                    <a:pt x="51" y="30"/>
                  </a:cubicBezTo>
                  <a:lnTo>
                    <a:pt x="51" y="23"/>
                  </a:lnTo>
                  <a:close/>
                  <a:moveTo>
                    <a:pt x="23" y="34"/>
                  </a:moveTo>
                  <a:cubicBezTo>
                    <a:pt x="19" y="31"/>
                    <a:pt x="19" y="30"/>
                    <a:pt x="19" y="30"/>
                  </a:cubicBezTo>
                  <a:cubicBezTo>
                    <a:pt x="19" y="24"/>
                    <a:pt x="19" y="24"/>
                    <a:pt x="19" y="24"/>
                  </a:cubicBezTo>
                  <a:cubicBezTo>
                    <a:pt x="24" y="24"/>
                    <a:pt x="24" y="24"/>
                    <a:pt x="24" y="24"/>
                  </a:cubicBezTo>
                  <a:cubicBezTo>
                    <a:pt x="24" y="31"/>
                    <a:pt x="24" y="31"/>
                    <a:pt x="24" y="31"/>
                  </a:cubicBezTo>
                  <a:cubicBezTo>
                    <a:pt x="24" y="32"/>
                    <a:pt x="24" y="33"/>
                    <a:pt x="24" y="33"/>
                  </a:cubicBezTo>
                  <a:cubicBezTo>
                    <a:pt x="24" y="34"/>
                    <a:pt x="24" y="34"/>
                    <a:pt x="23" y="34"/>
                  </a:cubicBezTo>
                  <a:close/>
                  <a:moveTo>
                    <a:pt x="48" y="30"/>
                  </a:moveTo>
                  <a:cubicBezTo>
                    <a:pt x="48" y="30"/>
                    <a:pt x="48" y="31"/>
                    <a:pt x="44" y="34"/>
                  </a:cubicBezTo>
                  <a:cubicBezTo>
                    <a:pt x="44" y="34"/>
                    <a:pt x="44" y="34"/>
                    <a:pt x="44" y="33"/>
                  </a:cubicBezTo>
                  <a:cubicBezTo>
                    <a:pt x="44" y="33"/>
                    <a:pt x="44" y="32"/>
                    <a:pt x="44" y="31"/>
                  </a:cubicBezTo>
                  <a:cubicBezTo>
                    <a:pt x="44" y="24"/>
                    <a:pt x="44" y="24"/>
                    <a:pt x="44" y="24"/>
                  </a:cubicBezTo>
                  <a:cubicBezTo>
                    <a:pt x="48" y="24"/>
                    <a:pt x="48" y="24"/>
                    <a:pt x="48" y="24"/>
                  </a:cubicBezTo>
                  <a:lnTo>
                    <a:pt x="48" y="30"/>
                  </a:lnTo>
                  <a:close/>
                  <a:moveTo>
                    <a:pt x="63" y="26"/>
                  </a:moveTo>
                  <a:cubicBezTo>
                    <a:pt x="62" y="25"/>
                    <a:pt x="61" y="24"/>
                    <a:pt x="61" y="24"/>
                  </a:cubicBezTo>
                  <a:cubicBezTo>
                    <a:pt x="61" y="23"/>
                    <a:pt x="61" y="21"/>
                    <a:pt x="61" y="20"/>
                  </a:cubicBezTo>
                  <a:cubicBezTo>
                    <a:pt x="62" y="17"/>
                    <a:pt x="62" y="15"/>
                    <a:pt x="61" y="13"/>
                  </a:cubicBezTo>
                  <a:cubicBezTo>
                    <a:pt x="59" y="11"/>
                    <a:pt x="57" y="10"/>
                    <a:pt x="54" y="10"/>
                  </a:cubicBezTo>
                  <a:cubicBezTo>
                    <a:pt x="53" y="10"/>
                    <a:pt x="51" y="10"/>
                    <a:pt x="51" y="9"/>
                  </a:cubicBezTo>
                  <a:cubicBezTo>
                    <a:pt x="50" y="9"/>
                    <a:pt x="49" y="7"/>
                    <a:pt x="49" y="6"/>
                  </a:cubicBezTo>
                  <a:cubicBezTo>
                    <a:pt x="48" y="4"/>
                    <a:pt x="47" y="1"/>
                    <a:pt x="44" y="1"/>
                  </a:cubicBezTo>
                  <a:cubicBezTo>
                    <a:pt x="44" y="0"/>
                    <a:pt x="43" y="0"/>
                    <a:pt x="43" y="0"/>
                  </a:cubicBezTo>
                  <a:cubicBezTo>
                    <a:pt x="41" y="0"/>
                    <a:pt x="39" y="1"/>
                    <a:pt x="37" y="2"/>
                  </a:cubicBezTo>
                  <a:cubicBezTo>
                    <a:pt x="36" y="3"/>
                    <a:pt x="35" y="4"/>
                    <a:pt x="34" y="4"/>
                  </a:cubicBezTo>
                  <a:cubicBezTo>
                    <a:pt x="33" y="4"/>
                    <a:pt x="32" y="3"/>
                    <a:pt x="30" y="2"/>
                  </a:cubicBezTo>
                  <a:cubicBezTo>
                    <a:pt x="29" y="1"/>
                    <a:pt x="27" y="0"/>
                    <a:pt x="25" y="0"/>
                  </a:cubicBezTo>
                  <a:cubicBezTo>
                    <a:pt x="25" y="0"/>
                    <a:pt x="24" y="0"/>
                    <a:pt x="24" y="1"/>
                  </a:cubicBezTo>
                  <a:cubicBezTo>
                    <a:pt x="21" y="1"/>
                    <a:pt x="20" y="4"/>
                    <a:pt x="19" y="6"/>
                  </a:cubicBezTo>
                  <a:cubicBezTo>
                    <a:pt x="18" y="7"/>
                    <a:pt x="18" y="9"/>
                    <a:pt x="17" y="9"/>
                  </a:cubicBezTo>
                  <a:cubicBezTo>
                    <a:pt x="16" y="10"/>
                    <a:pt x="15" y="10"/>
                    <a:pt x="13" y="10"/>
                  </a:cubicBezTo>
                  <a:cubicBezTo>
                    <a:pt x="11" y="10"/>
                    <a:pt x="8" y="11"/>
                    <a:pt x="7" y="13"/>
                  </a:cubicBezTo>
                  <a:cubicBezTo>
                    <a:pt x="5" y="15"/>
                    <a:pt x="6" y="17"/>
                    <a:pt x="6" y="20"/>
                  </a:cubicBezTo>
                  <a:cubicBezTo>
                    <a:pt x="7" y="21"/>
                    <a:pt x="7" y="23"/>
                    <a:pt x="7" y="24"/>
                  </a:cubicBezTo>
                  <a:cubicBezTo>
                    <a:pt x="7" y="24"/>
                    <a:pt x="5" y="25"/>
                    <a:pt x="4" y="26"/>
                  </a:cubicBezTo>
                  <a:cubicBezTo>
                    <a:pt x="3" y="28"/>
                    <a:pt x="0" y="30"/>
                    <a:pt x="0" y="32"/>
                  </a:cubicBezTo>
                  <a:cubicBezTo>
                    <a:pt x="0" y="35"/>
                    <a:pt x="3" y="37"/>
                    <a:pt x="4" y="38"/>
                  </a:cubicBezTo>
                  <a:cubicBezTo>
                    <a:pt x="5" y="39"/>
                    <a:pt x="7" y="40"/>
                    <a:pt x="7" y="41"/>
                  </a:cubicBezTo>
                  <a:cubicBezTo>
                    <a:pt x="7" y="42"/>
                    <a:pt x="7" y="44"/>
                    <a:pt x="6" y="45"/>
                  </a:cubicBezTo>
                  <a:cubicBezTo>
                    <a:pt x="6" y="47"/>
                    <a:pt x="5" y="50"/>
                    <a:pt x="7" y="52"/>
                  </a:cubicBezTo>
                  <a:cubicBezTo>
                    <a:pt x="8" y="54"/>
                    <a:pt x="11" y="54"/>
                    <a:pt x="13" y="55"/>
                  </a:cubicBezTo>
                  <a:cubicBezTo>
                    <a:pt x="15" y="55"/>
                    <a:pt x="16" y="55"/>
                    <a:pt x="17" y="55"/>
                  </a:cubicBezTo>
                  <a:cubicBezTo>
                    <a:pt x="18" y="56"/>
                    <a:pt x="18" y="57"/>
                    <a:pt x="19" y="59"/>
                  </a:cubicBezTo>
                  <a:cubicBezTo>
                    <a:pt x="20" y="61"/>
                    <a:pt x="21" y="63"/>
                    <a:pt x="24" y="64"/>
                  </a:cubicBezTo>
                  <a:cubicBezTo>
                    <a:pt x="24" y="64"/>
                    <a:pt x="25" y="64"/>
                    <a:pt x="25" y="64"/>
                  </a:cubicBezTo>
                  <a:cubicBezTo>
                    <a:pt x="27" y="64"/>
                    <a:pt x="29" y="63"/>
                    <a:pt x="30" y="62"/>
                  </a:cubicBezTo>
                  <a:cubicBezTo>
                    <a:pt x="32" y="62"/>
                    <a:pt x="33" y="61"/>
                    <a:pt x="34" y="61"/>
                  </a:cubicBezTo>
                  <a:cubicBezTo>
                    <a:pt x="35" y="61"/>
                    <a:pt x="36" y="62"/>
                    <a:pt x="37" y="62"/>
                  </a:cubicBezTo>
                  <a:cubicBezTo>
                    <a:pt x="39" y="63"/>
                    <a:pt x="41" y="64"/>
                    <a:pt x="43" y="64"/>
                  </a:cubicBezTo>
                  <a:cubicBezTo>
                    <a:pt x="43" y="64"/>
                    <a:pt x="44" y="64"/>
                    <a:pt x="44" y="64"/>
                  </a:cubicBezTo>
                  <a:cubicBezTo>
                    <a:pt x="47" y="63"/>
                    <a:pt x="48" y="61"/>
                    <a:pt x="49" y="59"/>
                  </a:cubicBezTo>
                  <a:cubicBezTo>
                    <a:pt x="49" y="57"/>
                    <a:pt x="50" y="56"/>
                    <a:pt x="51" y="55"/>
                  </a:cubicBezTo>
                  <a:cubicBezTo>
                    <a:pt x="51" y="55"/>
                    <a:pt x="53" y="55"/>
                    <a:pt x="54" y="55"/>
                  </a:cubicBezTo>
                  <a:cubicBezTo>
                    <a:pt x="57" y="54"/>
                    <a:pt x="59" y="54"/>
                    <a:pt x="61" y="52"/>
                  </a:cubicBezTo>
                  <a:cubicBezTo>
                    <a:pt x="62" y="50"/>
                    <a:pt x="62" y="47"/>
                    <a:pt x="61" y="45"/>
                  </a:cubicBezTo>
                  <a:cubicBezTo>
                    <a:pt x="61" y="44"/>
                    <a:pt x="61" y="42"/>
                    <a:pt x="61" y="41"/>
                  </a:cubicBezTo>
                  <a:cubicBezTo>
                    <a:pt x="61" y="40"/>
                    <a:pt x="62" y="39"/>
                    <a:pt x="63" y="38"/>
                  </a:cubicBezTo>
                  <a:cubicBezTo>
                    <a:pt x="65" y="37"/>
                    <a:pt x="67" y="35"/>
                    <a:pt x="67" y="32"/>
                  </a:cubicBezTo>
                  <a:cubicBezTo>
                    <a:pt x="67" y="30"/>
                    <a:pt x="65" y="28"/>
                    <a:pt x="63" y="26"/>
                  </a:cubicBezTo>
                  <a:close/>
                  <a:moveTo>
                    <a:pt x="54" y="13"/>
                  </a:moveTo>
                  <a:cubicBezTo>
                    <a:pt x="56" y="13"/>
                    <a:pt x="58" y="13"/>
                    <a:pt x="58" y="14"/>
                  </a:cubicBezTo>
                  <a:cubicBezTo>
                    <a:pt x="59" y="15"/>
                    <a:pt x="59" y="17"/>
                    <a:pt x="58" y="19"/>
                  </a:cubicBezTo>
                  <a:cubicBezTo>
                    <a:pt x="58" y="21"/>
                    <a:pt x="58" y="22"/>
                    <a:pt x="58" y="24"/>
                  </a:cubicBezTo>
                  <a:cubicBezTo>
                    <a:pt x="56" y="19"/>
                    <a:pt x="53" y="15"/>
                    <a:pt x="49" y="12"/>
                  </a:cubicBezTo>
                  <a:cubicBezTo>
                    <a:pt x="51" y="13"/>
                    <a:pt x="52" y="13"/>
                    <a:pt x="54" y="13"/>
                  </a:cubicBezTo>
                  <a:close/>
                  <a:moveTo>
                    <a:pt x="39" y="5"/>
                  </a:moveTo>
                  <a:cubicBezTo>
                    <a:pt x="41" y="4"/>
                    <a:pt x="42" y="3"/>
                    <a:pt x="43" y="3"/>
                  </a:cubicBezTo>
                  <a:cubicBezTo>
                    <a:pt x="44" y="4"/>
                    <a:pt x="45" y="6"/>
                    <a:pt x="46" y="7"/>
                  </a:cubicBezTo>
                  <a:cubicBezTo>
                    <a:pt x="47" y="9"/>
                    <a:pt x="47" y="10"/>
                    <a:pt x="48" y="11"/>
                  </a:cubicBezTo>
                  <a:cubicBezTo>
                    <a:pt x="44" y="8"/>
                    <a:pt x="40" y="7"/>
                    <a:pt x="35" y="7"/>
                  </a:cubicBezTo>
                  <a:cubicBezTo>
                    <a:pt x="36" y="6"/>
                    <a:pt x="38" y="6"/>
                    <a:pt x="39" y="5"/>
                  </a:cubicBezTo>
                  <a:close/>
                  <a:moveTo>
                    <a:pt x="22" y="7"/>
                  </a:moveTo>
                  <a:cubicBezTo>
                    <a:pt x="22" y="6"/>
                    <a:pt x="23" y="4"/>
                    <a:pt x="24" y="3"/>
                  </a:cubicBezTo>
                  <a:cubicBezTo>
                    <a:pt x="26" y="3"/>
                    <a:pt x="27" y="4"/>
                    <a:pt x="29" y="5"/>
                  </a:cubicBezTo>
                  <a:cubicBezTo>
                    <a:pt x="30" y="6"/>
                    <a:pt x="32" y="6"/>
                    <a:pt x="33" y="7"/>
                  </a:cubicBezTo>
                  <a:cubicBezTo>
                    <a:pt x="28" y="7"/>
                    <a:pt x="23" y="8"/>
                    <a:pt x="19" y="11"/>
                  </a:cubicBezTo>
                  <a:cubicBezTo>
                    <a:pt x="20" y="10"/>
                    <a:pt x="21" y="9"/>
                    <a:pt x="22" y="7"/>
                  </a:cubicBezTo>
                  <a:close/>
                  <a:moveTo>
                    <a:pt x="9" y="14"/>
                  </a:moveTo>
                  <a:cubicBezTo>
                    <a:pt x="10" y="13"/>
                    <a:pt x="12" y="13"/>
                    <a:pt x="14" y="13"/>
                  </a:cubicBezTo>
                  <a:cubicBezTo>
                    <a:pt x="15" y="13"/>
                    <a:pt x="17" y="13"/>
                    <a:pt x="18" y="12"/>
                  </a:cubicBezTo>
                  <a:cubicBezTo>
                    <a:pt x="14" y="15"/>
                    <a:pt x="11" y="19"/>
                    <a:pt x="10" y="24"/>
                  </a:cubicBezTo>
                  <a:cubicBezTo>
                    <a:pt x="10" y="22"/>
                    <a:pt x="10" y="21"/>
                    <a:pt x="9" y="19"/>
                  </a:cubicBezTo>
                  <a:cubicBezTo>
                    <a:pt x="9" y="17"/>
                    <a:pt x="9" y="15"/>
                    <a:pt x="9" y="14"/>
                  </a:cubicBezTo>
                  <a:close/>
                  <a:moveTo>
                    <a:pt x="6" y="36"/>
                  </a:moveTo>
                  <a:cubicBezTo>
                    <a:pt x="5" y="35"/>
                    <a:pt x="3" y="34"/>
                    <a:pt x="3" y="32"/>
                  </a:cubicBezTo>
                  <a:cubicBezTo>
                    <a:pt x="3" y="31"/>
                    <a:pt x="5" y="30"/>
                    <a:pt x="6" y="28"/>
                  </a:cubicBezTo>
                  <a:cubicBezTo>
                    <a:pt x="8" y="27"/>
                    <a:pt x="9" y="26"/>
                    <a:pt x="9" y="25"/>
                  </a:cubicBezTo>
                  <a:cubicBezTo>
                    <a:pt x="9" y="27"/>
                    <a:pt x="8" y="30"/>
                    <a:pt x="8" y="32"/>
                  </a:cubicBezTo>
                  <a:cubicBezTo>
                    <a:pt x="8" y="35"/>
                    <a:pt x="9" y="37"/>
                    <a:pt x="9" y="40"/>
                  </a:cubicBezTo>
                  <a:cubicBezTo>
                    <a:pt x="9" y="38"/>
                    <a:pt x="8" y="37"/>
                    <a:pt x="6" y="36"/>
                  </a:cubicBezTo>
                  <a:close/>
                  <a:moveTo>
                    <a:pt x="14" y="52"/>
                  </a:moveTo>
                  <a:cubicBezTo>
                    <a:pt x="12" y="51"/>
                    <a:pt x="10" y="51"/>
                    <a:pt x="9" y="50"/>
                  </a:cubicBezTo>
                  <a:cubicBezTo>
                    <a:pt x="9" y="49"/>
                    <a:pt x="9" y="47"/>
                    <a:pt x="9" y="46"/>
                  </a:cubicBezTo>
                  <a:cubicBezTo>
                    <a:pt x="10" y="44"/>
                    <a:pt x="10" y="42"/>
                    <a:pt x="10" y="41"/>
                  </a:cubicBezTo>
                  <a:cubicBezTo>
                    <a:pt x="11" y="46"/>
                    <a:pt x="14" y="50"/>
                    <a:pt x="18" y="53"/>
                  </a:cubicBezTo>
                  <a:cubicBezTo>
                    <a:pt x="17" y="52"/>
                    <a:pt x="15" y="52"/>
                    <a:pt x="14" y="52"/>
                  </a:cubicBezTo>
                  <a:close/>
                  <a:moveTo>
                    <a:pt x="29" y="60"/>
                  </a:moveTo>
                  <a:cubicBezTo>
                    <a:pt x="27" y="61"/>
                    <a:pt x="26" y="62"/>
                    <a:pt x="24" y="61"/>
                  </a:cubicBezTo>
                  <a:cubicBezTo>
                    <a:pt x="23" y="61"/>
                    <a:pt x="22" y="59"/>
                    <a:pt x="22" y="57"/>
                  </a:cubicBezTo>
                  <a:cubicBezTo>
                    <a:pt x="21" y="56"/>
                    <a:pt x="20" y="54"/>
                    <a:pt x="19" y="53"/>
                  </a:cubicBezTo>
                  <a:cubicBezTo>
                    <a:pt x="23" y="56"/>
                    <a:pt x="28" y="58"/>
                    <a:pt x="33" y="58"/>
                  </a:cubicBezTo>
                  <a:cubicBezTo>
                    <a:pt x="32" y="58"/>
                    <a:pt x="30" y="59"/>
                    <a:pt x="29" y="60"/>
                  </a:cubicBezTo>
                  <a:close/>
                  <a:moveTo>
                    <a:pt x="46" y="57"/>
                  </a:moveTo>
                  <a:cubicBezTo>
                    <a:pt x="45" y="59"/>
                    <a:pt x="44" y="61"/>
                    <a:pt x="43" y="61"/>
                  </a:cubicBezTo>
                  <a:cubicBezTo>
                    <a:pt x="42" y="62"/>
                    <a:pt x="41" y="61"/>
                    <a:pt x="39" y="60"/>
                  </a:cubicBezTo>
                  <a:cubicBezTo>
                    <a:pt x="37" y="59"/>
                    <a:pt x="36" y="58"/>
                    <a:pt x="35" y="58"/>
                  </a:cubicBezTo>
                  <a:cubicBezTo>
                    <a:pt x="40" y="58"/>
                    <a:pt x="44" y="56"/>
                    <a:pt x="48" y="53"/>
                  </a:cubicBezTo>
                  <a:cubicBezTo>
                    <a:pt x="47" y="54"/>
                    <a:pt x="47" y="56"/>
                    <a:pt x="46" y="57"/>
                  </a:cubicBezTo>
                  <a:close/>
                  <a:moveTo>
                    <a:pt x="34" y="56"/>
                  </a:moveTo>
                  <a:cubicBezTo>
                    <a:pt x="21" y="56"/>
                    <a:pt x="10" y="45"/>
                    <a:pt x="10" y="32"/>
                  </a:cubicBezTo>
                  <a:cubicBezTo>
                    <a:pt x="10" y="19"/>
                    <a:pt x="21" y="9"/>
                    <a:pt x="34" y="9"/>
                  </a:cubicBezTo>
                  <a:cubicBezTo>
                    <a:pt x="47" y="9"/>
                    <a:pt x="58" y="19"/>
                    <a:pt x="58" y="32"/>
                  </a:cubicBezTo>
                  <a:cubicBezTo>
                    <a:pt x="58" y="45"/>
                    <a:pt x="47" y="56"/>
                    <a:pt x="34" y="56"/>
                  </a:cubicBezTo>
                  <a:close/>
                  <a:moveTo>
                    <a:pt x="58" y="50"/>
                  </a:moveTo>
                  <a:cubicBezTo>
                    <a:pt x="58" y="51"/>
                    <a:pt x="56" y="51"/>
                    <a:pt x="54" y="52"/>
                  </a:cubicBezTo>
                  <a:cubicBezTo>
                    <a:pt x="52" y="52"/>
                    <a:pt x="51" y="52"/>
                    <a:pt x="49" y="53"/>
                  </a:cubicBezTo>
                  <a:cubicBezTo>
                    <a:pt x="53" y="50"/>
                    <a:pt x="56" y="46"/>
                    <a:pt x="58" y="41"/>
                  </a:cubicBezTo>
                  <a:cubicBezTo>
                    <a:pt x="58" y="42"/>
                    <a:pt x="58" y="44"/>
                    <a:pt x="58" y="46"/>
                  </a:cubicBezTo>
                  <a:cubicBezTo>
                    <a:pt x="59" y="47"/>
                    <a:pt x="59" y="49"/>
                    <a:pt x="58" y="50"/>
                  </a:cubicBezTo>
                  <a:close/>
                  <a:moveTo>
                    <a:pt x="61" y="36"/>
                  </a:moveTo>
                  <a:cubicBezTo>
                    <a:pt x="60" y="37"/>
                    <a:pt x="59" y="38"/>
                    <a:pt x="58" y="40"/>
                  </a:cubicBezTo>
                  <a:cubicBezTo>
                    <a:pt x="59" y="37"/>
                    <a:pt x="60" y="35"/>
                    <a:pt x="60" y="32"/>
                  </a:cubicBezTo>
                  <a:cubicBezTo>
                    <a:pt x="60" y="30"/>
                    <a:pt x="59" y="27"/>
                    <a:pt x="58" y="25"/>
                  </a:cubicBezTo>
                  <a:cubicBezTo>
                    <a:pt x="59" y="26"/>
                    <a:pt x="60" y="27"/>
                    <a:pt x="61" y="28"/>
                  </a:cubicBezTo>
                  <a:cubicBezTo>
                    <a:pt x="63" y="30"/>
                    <a:pt x="64" y="31"/>
                    <a:pt x="64" y="32"/>
                  </a:cubicBezTo>
                  <a:cubicBezTo>
                    <a:pt x="64" y="34"/>
                    <a:pt x="63" y="35"/>
                    <a:pt x="6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57" name="Freeform 36"/>
            <p:cNvSpPr>
              <a:spLocks noEditPoints="1"/>
            </p:cNvSpPr>
            <p:nvPr/>
          </p:nvSpPr>
          <p:spPr bwMode="auto">
            <a:xfrm>
              <a:off x="4417564" y="5064957"/>
              <a:ext cx="421885" cy="352397"/>
            </a:xfrm>
            <a:custGeom>
              <a:avLst/>
              <a:gdLst>
                <a:gd name="T0" fmla="*/ 71 w 72"/>
                <a:gd name="T1" fmla="*/ 15 h 60"/>
                <a:gd name="T2" fmla="*/ 57 w 72"/>
                <a:gd name="T3" fmla="*/ 17 h 60"/>
                <a:gd name="T4" fmla="*/ 44 w 72"/>
                <a:gd name="T5" fmla="*/ 45 h 60"/>
                <a:gd name="T6" fmla="*/ 12 w 72"/>
                <a:gd name="T7" fmla="*/ 45 h 60"/>
                <a:gd name="T8" fmla="*/ 14 w 72"/>
                <a:gd name="T9" fmla="*/ 48 h 60"/>
                <a:gd name="T10" fmla="*/ 48 w 72"/>
                <a:gd name="T11" fmla="*/ 50 h 60"/>
                <a:gd name="T12" fmla="*/ 14 w 72"/>
                <a:gd name="T13" fmla="*/ 51 h 60"/>
                <a:gd name="T14" fmla="*/ 9 w 72"/>
                <a:gd name="T15" fmla="*/ 44 h 60"/>
                <a:gd name="T16" fmla="*/ 8 w 72"/>
                <a:gd name="T17" fmla="*/ 41 h 60"/>
                <a:gd name="T18" fmla="*/ 1 w 72"/>
                <a:gd name="T19" fmla="*/ 22 h 60"/>
                <a:gd name="T20" fmla="*/ 11 w 72"/>
                <a:gd name="T21" fmla="*/ 40 h 60"/>
                <a:gd name="T22" fmla="*/ 44 w 72"/>
                <a:gd name="T23" fmla="*/ 42 h 60"/>
                <a:gd name="T24" fmla="*/ 54 w 72"/>
                <a:gd name="T25" fmla="*/ 16 h 60"/>
                <a:gd name="T26" fmla="*/ 71 w 72"/>
                <a:gd name="T27" fmla="*/ 12 h 60"/>
                <a:gd name="T28" fmla="*/ 18 w 72"/>
                <a:gd name="T29" fmla="*/ 56 h 60"/>
                <a:gd name="T30" fmla="*/ 11 w 72"/>
                <a:gd name="T31" fmla="*/ 56 h 60"/>
                <a:gd name="T32" fmla="*/ 18 w 72"/>
                <a:gd name="T33" fmla="*/ 56 h 60"/>
                <a:gd name="T34" fmla="*/ 15 w 72"/>
                <a:gd name="T35" fmla="*/ 54 h 60"/>
                <a:gd name="T36" fmla="*/ 15 w 72"/>
                <a:gd name="T37" fmla="*/ 58 h 60"/>
                <a:gd name="T38" fmla="*/ 45 w 72"/>
                <a:gd name="T39" fmla="*/ 56 h 60"/>
                <a:gd name="T40" fmla="*/ 38 w 72"/>
                <a:gd name="T41" fmla="*/ 56 h 60"/>
                <a:gd name="T42" fmla="*/ 45 w 72"/>
                <a:gd name="T43" fmla="*/ 56 h 60"/>
                <a:gd name="T44" fmla="*/ 42 w 72"/>
                <a:gd name="T45" fmla="*/ 54 h 60"/>
                <a:gd name="T46" fmla="*/ 42 w 72"/>
                <a:gd name="T47" fmla="*/ 58 h 60"/>
                <a:gd name="T48" fmla="*/ 46 w 72"/>
                <a:gd name="T49" fmla="*/ 35 h 60"/>
                <a:gd name="T50" fmla="*/ 12 w 72"/>
                <a:gd name="T51" fmla="*/ 34 h 60"/>
                <a:gd name="T52" fmla="*/ 12 w 72"/>
                <a:gd name="T53" fmla="*/ 36 h 60"/>
                <a:gd name="T54" fmla="*/ 46 w 72"/>
                <a:gd name="T55" fmla="*/ 35 h 60"/>
                <a:gd name="T56" fmla="*/ 12 w 72"/>
                <a:gd name="T57" fmla="*/ 39 h 60"/>
                <a:gd name="T58" fmla="*/ 43 w 72"/>
                <a:gd name="T59" fmla="*/ 40 h 60"/>
                <a:gd name="T60" fmla="*/ 43 w 72"/>
                <a:gd name="T61" fmla="*/ 38 h 60"/>
                <a:gd name="T62" fmla="*/ 13 w 72"/>
                <a:gd name="T63" fmla="*/ 28 h 60"/>
                <a:gd name="T64" fmla="*/ 16 w 72"/>
                <a:gd name="T65" fmla="*/ 23 h 60"/>
                <a:gd name="T66" fmla="*/ 28 w 72"/>
                <a:gd name="T67" fmla="*/ 14 h 60"/>
                <a:gd name="T68" fmla="*/ 33 w 72"/>
                <a:gd name="T69" fmla="*/ 17 h 60"/>
                <a:gd name="T70" fmla="*/ 36 w 72"/>
                <a:gd name="T71" fmla="*/ 22 h 60"/>
                <a:gd name="T72" fmla="*/ 39 w 72"/>
                <a:gd name="T73" fmla="*/ 17 h 60"/>
                <a:gd name="T74" fmla="*/ 51 w 72"/>
                <a:gd name="T75" fmla="*/ 7 h 60"/>
                <a:gd name="T76" fmla="*/ 51 w 72"/>
                <a:gd name="T77" fmla="*/ 0 h 60"/>
                <a:gd name="T78" fmla="*/ 49 w 72"/>
                <a:gd name="T79" fmla="*/ 5 h 60"/>
                <a:gd name="T80" fmla="*/ 36 w 72"/>
                <a:gd name="T81" fmla="*/ 15 h 60"/>
                <a:gd name="T82" fmla="*/ 31 w 72"/>
                <a:gd name="T83" fmla="*/ 12 h 60"/>
                <a:gd name="T84" fmla="*/ 28 w 72"/>
                <a:gd name="T85" fmla="*/ 7 h 60"/>
                <a:gd name="T86" fmla="*/ 25 w 72"/>
                <a:gd name="T87" fmla="*/ 11 h 60"/>
                <a:gd name="T88" fmla="*/ 13 w 72"/>
                <a:gd name="T89" fmla="*/ 22 h 60"/>
                <a:gd name="T90" fmla="*/ 13 w 72"/>
                <a:gd name="T91"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60">
                  <a:moveTo>
                    <a:pt x="72" y="13"/>
                  </a:moveTo>
                  <a:cubicBezTo>
                    <a:pt x="72" y="14"/>
                    <a:pt x="71" y="15"/>
                    <a:pt x="71" y="15"/>
                  </a:cubicBezTo>
                  <a:cubicBezTo>
                    <a:pt x="60" y="15"/>
                    <a:pt x="60" y="15"/>
                    <a:pt x="60" y="15"/>
                  </a:cubicBezTo>
                  <a:cubicBezTo>
                    <a:pt x="59" y="15"/>
                    <a:pt x="57" y="16"/>
                    <a:pt x="57" y="17"/>
                  </a:cubicBezTo>
                  <a:cubicBezTo>
                    <a:pt x="49" y="41"/>
                    <a:pt x="49" y="41"/>
                    <a:pt x="49" y="41"/>
                  </a:cubicBezTo>
                  <a:cubicBezTo>
                    <a:pt x="49" y="43"/>
                    <a:pt x="46" y="45"/>
                    <a:pt x="44" y="45"/>
                  </a:cubicBezTo>
                  <a:cubicBezTo>
                    <a:pt x="14" y="45"/>
                    <a:pt x="14" y="45"/>
                    <a:pt x="14" y="45"/>
                  </a:cubicBezTo>
                  <a:cubicBezTo>
                    <a:pt x="13" y="45"/>
                    <a:pt x="13" y="45"/>
                    <a:pt x="12" y="45"/>
                  </a:cubicBezTo>
                  <a:cubicBezTo>
                    <a:pt x="12" y="47"/>
                    <a:pt x="12" y="47"/>
                    <a:pt x="12" y="47"/>
                  </a:cubicBezTo>
                  <a:cubicBezTo>
                    <a:pt x="12" y="47"/>
                    <a:pt x="13" y="48"/>
                    <a:pt x="14" y="48"/>
                  </a:cubicBezTo>
                  <a:cubicBezTo>
                    <a:pt x="47" y="48"/>
                    <a:pt x="47" y="48"/>
                    <a:pt x="47" y="48"/>
                  </a:cubicBezTo>
                  <a:cubicBezTo>
                    <a:pt x="48" y="48"/>
                    <a:pt x="48" y="49"/>
                    <a:pt x="48" y="50"/>
                  </a:cubicBezTo>
                  <a:cubicBezTo>
                    <a:pt x="48" y="50"/>
                    <a:pt x="48" y="51"/>
                    <a:pt x="47" y="51"/>
                  </a:cubicBezTo>
                  <a:cubicBezTo>
                    <a:pt x="14" y="51"/>
                    <a:pt x="14" y="51"/>
                    <a:pt x="14" y="51"/>
                  </a:cubicBezTo>
                  <a:cubicBezTo>
                    <a:pt x="11" y="51"/>
                    <a:pt x="9" y="49"/>
                    <a:pt x="9" y="47"/>
                  </a:cubicBezTo>
                  <a:cubicBezTo>
                    <a:pt x="9" y="44"/>
                    <a:pt x="9" y="44"/>
                    <a:pt x="9" y="44"/>
                  </a:cubicBezTo>
                  <a:cubicBezTo>
                    <a:pt x="9" y="43"/>
                    <a:pt x="9" y="43"/>
                    <a:pt x="9" y="43"/>
                  </a:cubicBezTo>
                  <a:cubicBezTo>
                    <a:pt x="9" y="42"/>
                    <a:pt x="8" y="42"/>
                    <a:pt x="8" y="41"/>
                  </a:cubicBezTo>
                  <a:cubicBezTo>
                    <a:pt x="0" y="24"/>
                    <a:pt x="0" y="24"/>
                    <a:pt x="0" y="24"/>
                  </a:cubicBezTo>
                  <a:cubicBezTo>
                    <a:pt x="0" y="23"/>
                    <a:pt x="0" y="22"/>
                    <a:pt x="1" y="22"/>
                  </a:cubicBezTo>
                  <a:cubicBezTo>
                    <a:pt x="2" y="21"/>
                    <a:pt x="3" y="22"/>
                    <a:pt x="3" y="22"/>
                  </a:cubicBezTo>
                  <a:cubicBezTo>
                    <a:pt x="11" y="40"/>
                    <a:pt x="11" y="40"/>
                    <a:pt x="11" y="40"/>
                  </a:cubicBezTo>
                  <a:cubicBezTo>
                    <a:pt x="11" y="41"/>
                    <a:pt x="13" y="42"/>
                    <a:pt x="14" y="42"/>
                  </a:cubicBezTo>
                  <a:cubicBezTo>
                    <a:pt x="44" y="42"/>
                    <a:pt x="44" y="42"/>
                    <a:pt x="44" y="42"/>
                  </a:cubicBezTo>
                  <a:cubicBezTo>
                    <a:pt x="45" y="42"/>
                    <a:pt x="46" y="41"/>
                    <a:pt x="47" y="40"/>
                  </a:cubicBezTo>
                  <a:cubicBezTo>
                    <a:pt x="54" y="16"/>
                    <a:pt x="54" y="16"/>
                    <a:pt x="54" y="16"/>
                  </a:cubicBezTo>
                  <a:cubicBezTo>
                    <a:pt x="55" y="13"/>
                    <a:pt x="57" y="12"/>
                    <a:pt x="60" y="12"/>
                  </a:cubicBezTo>
                  <a:cubicBezTo>
                    <a:pt x="71" y="12"/>
                    <a:pt x="71" y="12"/>
                    <a:pt x="71" y="12"/>
                  </a:cubicBezTo>
                  <a:cubicBezTo>
                    <a:pt x="71" y="12"/>
                    <a:pt x="72" y="12"/>
                    <a:pt x="72" y="13"/>
                  </a:cubicBezTo>
                  <a:close/>
                  <a:moveTo>
                    <a:pt x="18" y="56"/>
                  </a:moveTo>
                  <a:cubicBezTo>
                    <a:pt x="18" y="58"/>
                    <a:pt x="17" y="60"/>
                    <a:pt x="15" y="60"/>
                  </a:cubicBezTo>
                  <a:cubicBezTo>
                    <a:pt x="13" y="60"/>
                    <a:pt x="11" y="58"/>
                    <a:pt x="11" y="56"/>
                  </a:cubicBezTo>
                  <a:cubicBezTo>
                    <a:pt x="11" y="54"/>
                    <a:pt x="13" y="52"/>
                    <a:pt x="15" y="52"/>
                  </a:cubicBezTo>
                  <a:cubicBezTo>
                    <a:pt x="17" y="52"/>
                    <a:pt x="18" y="54"/>
                    <a:pt x="18" y="56"/>
                  </a:cubicBezTo>
                  <a:close/>
                  <a:moveTo>
                    <a:pt x="16" y="56"/>
                  </a:moveTo>
                  <a:cubicBezTo>
                    <a:pt x="16" y="55"/>
                    <a:pt x="16" y="54"/>
                    <a:pt x="15" y="54"/>
                  </a:cubicBezTo>
                  <a:cubicBezTo>
                    <a:pt x="14" y="54"/>
                    <a:pt x="13" y="55"/>
                    <a:pt x="13" y="56"/>
                  </a:cubicBezTo>
                  <a:cubicBezTo>
                    <a:pt x="13" y="57"/>
                    <a:pt x="14" y="58"/>
                    <a:pt x="15" y="58"/>
                  </a:cubicBezTo>
                  <a:cubicBezTo>
                    <a:pt x="16" y="58"/>
                    <a:pt x="16" y="57"/>
                    <a:pt x="16" y="56"/>
                  </a:cubicBezTo>
                  <a:close/>
                  <a:moveTo>
                    <a:pt x="45" y="56"/>
                  </a:moveTo>
                  <a:cubicBezTo>
                    <a:pt x="45" y="58"/>
                    <a:pt x="44" y="60"/>
                    <a:pt x="42" y="60"/>
                  </a:cubicBezTo>
                  <a:cubicBezTo>
                    <a:pt x="40" y="60"/>
                    <a:pt x="38" y="58"/>
                    <a:pt x="38" y="56"/>
                  </a:cubicBezTo>
                  <a:cubicBezTo>
                    <a:pt x="38" y="54"/>
                    <a:pt x="40" y="52"/>
                    <a:pt x="42" y="52"/>
                  </a:cubicBezTo>
                  <a:cubicBezTo>
                    <a:pt x="44" y="52"/>
                    <a:pt x="45" y="54"/>
                    <a:pt x="45" y="56"/>
                  </a:cubicBezTo>
                  <a:close/>
                  <a:moveTo>
                    <a:pt x="43" y="56"/>
                  </a:moveTo>
                  <a:cubicBezTo>
                    <a:pt x="43" y="55"/>
                    <a:pt x="43" y="54"/>
                    <a:pt x="42" y="54"/>
                  </a:cubicBezTo>
                  <a:cubicBezTo>
                    <a:pt x="41" y="54"/>
                    <a:pt x="40" y="55"/>
                    <a:pt x="40" y="56"/>
                  </a:cubicBezTo>
                  <a:cubicBezTo>
                    <a:pt x="40" y="57"/>
                    <a:pt x="41" y="58"/>
                    <a:pt x="42" y="58"/>
                  </a:cubicBezTo>
                  <a:cubicBezTo>
                    <a:pt x="43" y="58"/>
                    <a:pt x="43" y="57"/>
                    <a:pt x="43" y="56"/>
                  </a:cubicBezTo>
                  <a:close/>
                  <a:moveTo>
                    <a:pt x="46" y="35"/>
                  </a:moveTo>
                  <a:cubicBezTo>
                    <a:pt x="46" y="34"/>
                    <a:pt x="45" y="34"/>
                    <a:pt x="45" y="34"/>
                  </a:cubicBezTo>
                  <a:cubicBezTo>
                    <a:pt x="12" y="34"/>
                    <a:pt x="12" y="34"/>
                    <a:pt x="12" y="34"/>
                  </a:cubicBezTo>
                  <a:cubicBezTo>
                    <a:pt x="11" y="34"/>
                    <a:pt x="11" y="34"/>
                    <a:pt x="11" y="35"/>
                  </a:cubicBezTo>
                  <a:cubicBezTo>
                    <a:pt x="11" y="35"/>
                    <a:pt x="11" y="36"/>
                    <a:pt x="12" y="36"/>
                  </a:cubicBezTo>
                  <a:cubicBezTo>
                    <a:pt x="45" y="36"/>
                    <a:pt x="45" y="36"/>
                    <a:pt x="45" y="36"/>
                  </a:cubicBezTo>
                  <a:cubicBezTo>
                    <a:pt x="45" y="36"/>
                    <a:pt x="46" y="35"/>
                    <a:pt x="46" y="35"/>
                  </a:cubicBezTo>
                  <a:close/>
                  <a:moveTo>
                    <a:pt x="13" y="38"/>
                  </a:moveTo>
                  <a:cubicBezTo>
                    <a:pt x="13" y="38"/>
                    <a:pt x="12" y="39"/>
                    <a:pt x="12" y="39"/>
                  </a:cubicBezTo>
                  <a:cubicBezTo>
                    <a:pt x="12" y="40"/>
                    <a:pt x="13" y="40"/>
                    <a:pt x="13" y="40"/>
                  </a:cubicBezTo>
                  <a:cubicBezTo>
                    <a:pt x="43" y="40"/>
                    <a:pt x="43" y="40"/>
                    <a:pt x="43" y="40"/>
                  </a:cubicBezTo>
                  <a:cubicBezTo>
                    <a:pt x="44" y="40"/>
                    <a:pt x="44" y="40"/>
                    <a:pt x="44" y="39"/>
                  </a:cubicBezTo>
                  <a:cubicBezTo>
                    <a:pt x="44" y="39"/>
                    <a:pt x="44" y="38"/>
                    <a:pt x="43" y="38"/>
                  </a:cubicBezTo>
                  <a:lnTo>
                    <a:pt x="13" y="38"/>
                  </a:lnTo>
                  <a:close/>
                  <a:moveTo>
                    <a:pt x="13" y="28"/>
                  </a:moveTo>
                  <a:cubicBezTo>
                    <a:pt x="14" y="28"/>
                    <a:pt x="16" y="27"/>
                    <a:pt x="16" y="25"/>
                  </a:cubicBezTo>
                  <a:cubicBezTo>
                    <a:pt x="16" y="24"/>
                    <a:pt x="16" y="24"/>
                    <a:pt x="16" y="23"/>
                  </a:cubicBezTo>
                  <a:cubicBezTo>
                    <a:pt x="26" y="13"/>
                    <a:pt x="26" y="13"/>
                    <a:pt x="26" y="13"/>
                  </a:cubicBezTo>
                  <a:cubicBezTo>
                    <a:pt x="27" y="13"/>
                    <a:pt x="27" y="14"/>
                    <a:pt x="28" y="14"/>
                  </a:cubicBezTo>
                  <a:cubicBezTo>
                    <a:pt x="28" y="14"/>
                    <a:pt x="29" y="13"/>
                    <a:pt x="29" y="13"/>
                  </a:cubicBezTo>
                  <a:cubicBezTo>
                    <a:pt x="33" y="17"/>
                    <a:pt x="33" y="17"/>
                    <a:pt x="33" y="17"/>
                  </a:cubicBezTo>
                  <a:cubicBezTo>
                    <a:pt x="33" y="18"/>
                    <a:pt x="33" y="18"/>
                    <a:pt x="33" y="19"/>
                  </a:cubicBezTo>
                  <a:cubicBezTo>
                    <a:pt x="33" y="20"/>
                    <a:pt x="34" y="22"/>
                    <a:pt x="36" y="22"/>
                  </a:cubicBezTo>
                  <a:cubicBezTo>
                    <a:pt x="38" y="22"/>
                    <a:pt x="39" y="20"/>
                    <a:pt x="39" y="19"/>
                  </a:cubicBezTo>
                  <a:cubicBezTo>
                    <a:pt x="39" y="18"/>
                    <a:pt x="39" y="18"/>
                    <a:pt x="39" y="17"/>
                  </a:cubicBezTo>
                  <a:cubicBezTo>
                    <a:pt x="50" y="6"/>
                    <a:pt x="50" y="6"/>
                    <a:pt x="50" y="6"/>
                  </a:cubicBezTo>
                  <a:cubicBezTo>
                    <a:pt x="50" y="7"/>
                    <a:pt x="51" y="7"/>
                    <a:pt x="51" y="7"/>
                  </a:cubicBezTo>
                  <a:cubicBezTo>
                    <a:pt x="53" y="7"/>
                    <a:pt x="54" y="5"/>
                    <a:pt x="54" y="4"/>
                  </a:cubicBezTo>
                  <a:cubicBezTo>
                    <a:pt x="54" y="2"/>
                    <a:pt x="53" y="0"/>
                    <a:pt x="51" y="0"/>
                  </a:cubicBezTo>
                  <a:cubicBezTo>
                    <a:pt x="50" y="0"/>
                    <a:pt x="48" y="2"/>
                    <a:pt x="48" y="4"/>
                  </a:cubicBezTo>
                  <a:cubicBezTo>
                    <a:pt x="48" y="4"/>
                    <a:pt x="48" y="5"/>
                    <a:pt x="49" y="5"/>
                  </a:cubicBezTo>
                  <a:cubicBezTo>
                    <a:pt x="38" y="16"/>
                    <a:pt x="38" y="16"/>
                    <a:pt x="38" y="16"/>
                  </a:cubicBezTo>
                  <a:cubicBezTo>
                    <a:pt x="37" y="16"/>
                    <a:pt x="37" y="15"/>
                    <a:pt x="36" y="15"/>
                  </a:cubicBezTo>
                  <a:cubicBezTo>
                    <a:pt x="36" y="15"/>
                    <a:pt x="35" y="16"/>
                    <a:pt x="35" y="16"/>
                  </a:cubicBezTo>
                  <a:cubicBezTo>
                    <a:pt x="31" y="12"/>
                    <a:pt x="31" y="12"/>
                    <a:pt x="31" y="12"/>
                  </a:cubicBezTo>
                  <a:cubicBezTo>
                    <a:pt x="31" y="11"/>
                    <a:pt x="31" y="11"/>
                    <a:pt x="31" y="10"/>
                  </a:cubicBezTo>
                  <a:cubicBezTo>
                    <a:pt x="31" y="9"/>
                    <a:pt x="30" y="7"/>
                    <a:pt x="28" y="7"/>
                  </a:cubicBezTo>
                  <a:cubicBezTo>
                    <a:pt x="26" y="7"/>
                    <a:pt x="25" y="9"/>
                    <a:pt x="25" y="10"/>
                  </a:cubicBezTo>
                  <a:cubicBezTo>
                    <a:pt x="25" y="11"/>
                    <a:pt x="25" y="11"/>
                    <a:pt x="25" y="11"/>
                  </a:cubicBezTo>
                  <a:cubicBezTo>
                    <a:pt x="14" y="22"/>
                    <a:pt x="14" y="22"/>
                    <a:pt x="14" y="22"/>
                  </a:cubicBezTo>
                  <a:cubicBezTo>
                    <a:pt x="14" y="22"/>
                    <a:pt x="13" y="22"/>
                    <a:pt x="13" y="22"/>
                  </a:cubicBezTo>
                  <a:cubicBezTo>
                    <a:pt x="11" y="22"/>
                    <a:pt x="10" y="23"/>
                    <a:pt x="10" y="25"/>
                  </a:cubicBezTo>
                  <a:cubicBezTo>
                    <a:pt x="10" y="27"/>
                    <a:pt x="11" y="28"/>
                    <a:pt x="1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58" name="Freeform 37"/>
            <p:cNvSpPr>
              <a:spLocks noEditPoints="1"/>
            </p:cNvSpPr>
            <p:nvPr/>
          </p:nvSpPr>
          <p:spPr bwMode="auto">
            <a:xfrm>
              <a:off x="6996050" y="2402795"/>
              <a:ext cx="375466" cy="361207"/>
            </a:xfrm>
            <a:custGeom>
              <a:avLst/>
              <a:gdLst>
                <a:gd name="T0" fmla="*/ 65 w 67"/>
                <a:gd name="T1" fmla="*/ 41 h 64"/>
                <a:gd name="T2" fmla="*/ 46 w 67"/>
                <a:gd name="T3" fmla="*/ 41 h 64"/>
                <a:gd name="T4" fmla="*/ 46 w 67"/>
                <a:gd name="T5" fmla="*/ 34 h 64"/>
                <a:gd name="T6" fmla="*/ 44 w 67"/>
                <a:gd name="T7" fmla="*/ 32 h 64"/>
                <a:gd name="T8" fmla="*/ 23 w 67"/>
                <a:gd name="T9" fmla="*/ 32 h 64"/>
                <a:gd name="T10" fmla="*/ 21 w 67"/>
                <a:gd name="T11" fmla="*/ 34 h 64"/>
                <a:gd name="T12" fmla="*/ 21 w 67"/>
                <a:gd name="T13" fmla="*/ 47 h 64"/>
                <a:gd name="T14" fmla="*/ 2 w 67"/>
                <a:gd name="T15" fmla="*/ 47 h 64"/>
                <a:gd name="T16" fmla="*/ 0 w 67"/>
                <a:gd name="T17" fmla="*/ 49 h 64"/>
                <a:gd name="T18" fmla="*/ 0 w 67"/>
                <a:gd name="T19" fmla="*/ 62 h 64"/>
                <a:gd name="T20" fmla="*/ 2 w 67"/>
                <a:gd name="T21" fmla="*/ 64 h 64"/>
                <a:gd name="T22" fmla="*/ 23 w 67"/>
                <a:gd name="T23" fmla="*/ 64 h 64"/>
                <a:gd name="T24" fmla="*/ 44 w 67"/>
                <a:gd name="T25" fmla="*/ 64 h 64"/>
                <a:gd name="T26" fmla="*/ 65 w 67"/>
                <a:gd name="T27" fmla="*/ 64 h 64"/>
                <a:gd name="T28" fmla="*/ 67 w 67"/>
                <a:gd name="T29" fmla="*/ 62 h 64"/>
                <a:gd name="T30" fmla="*/ 67 w 67"/>
                <a:gd name="T31" fmla="*/ 43 h 64"/>
                <a:gd name="T32" fmla="*/ 65 w 67"/>
                <a:gd name="T33" fmla="*/ 41 h 64"/>
                <a:gd name="T34" fmla="*/ 45 w 67"/>
                <a:gd name="T35" fmla="*/ 61 h 64"/>
                <a:gd name="T36" fmla="*/ 45 w 67"/>
                <a:gd name="T37" fmla="*/ 44 h 64"/>
                <a:gd name="T38" fmla="*/ 64 w 67"/>
                <a:gd name="T39" fmla="*/ 44 h 64"/>
                <a:gd name="T40" fmla="*/ 64 w 67"/>
                <a:gd name="T41" fmla="*/ 61 h 64"/>
                <a:gd name="T42" fmla="*/ 45 w 67"/>
                <a:gd name="T43" fmla="*/ 61 h 64"/>
                <a:gd name="T44" fmla="*/ 24 w 67"/>
                <a:gd name="T45" fmla="*/ 49 h 64"/>
                <a:gd name="T46" fmla="*/ 24 w 67"/>
                <a:gd name="T47" fmla="*/ 35 h 64"/>
                <a:gd name="T48" fmla="*/ 43 w 67"/>
                <a:gd name="T49" fmla="*/ 35 h 64"/>
                <a:gd name="T50" fmla="*/ 43 w 67"/>
                <a:gd name="T51" fmla="*/ 43 h 64"/>
                <a:gd name="T52" fmla="*/ 43 w 67"/>
                <a:gd name="T53" fmla="*/ 61 h 64"/>
                <a:gd name="T54" fmla="*/ 24 w 67"/>
                <a:gd name="T55" fmla="*/ 61 h 64"/>
                <a:gd name="T56" fmla="*/ 24 w 67"/>
                <a:gd name="T57" fmla="*/ 49 h 64"/>
                <a:gd name="T58" fmla="*/ 22 w 67"/>
                <a:gd name="T59" fmla="*/ 61 h 64"/>
                <a:gd name="T60" fmla="*/ 3 w 67"/>
                <a:gd name="T61" fmla="*/ 61 h 64"/>
                <a:gd name="T62" fmla="*/ 3 w 67"/>
                <a:gd name="T63" fmla="*/ 50 h 64"/>
                <a:gd name="T64" fmla="*/ 22 w 67"/>
                <a:gd name="T65" fmla="*/ 50 h 64"/>
                <a:gd name="T66" fmla="*/ 22 w 67"/>
                <a:gd name="T67" fmla="*/ 61 h 64"/>
                <a:gd name="T68" fmla="*/ 32 w 67"/>
                <a:gd name="T69" fmla="*/ 20 h 64"/>
                <a:gd name="T70" fmla="*/ 32 w 67"/>
                <a:gd name="T71" fmla="*/ 9 h 64"/>
                <a:gd name="T72" fmla="*/ 30 w 67"/>
                <a:gd name="T73" fmla="*/ 10 h 64"/>
                <a:gd name="T74" fmla="*/ 29 w 67"/>
                <a:gd name="T75" fmla="*/ 10 h 64"/>
                <a:gd name="T76" fmla="*/ 29 w 67"/>
                <a:gd name="T77" fmla="*/ 9 h 64"/>
                <a:gd name="T78" fmla="*/ 33 w 67"/>
                <a:gd name="T79" fmla="*/ 6 h 64"/>
                <a:gd name="T80" fmla="*/ 34 w 67"/>
                <a:gd name="T81" fmla="*/ 6 h 64"/>
                <a:gd name="T82" fmla="*/ 34 w 67"/>
                <a:gd name="T83" fmla="*/ 7 h 64"/>
                <a:gd name="T84" fmla="*/ 34 w 67"/>
                <a:gd name="T85" fmla="*/ 20 h 64"/>
                <a:gd name="T86" fmla="*/ 37 w 67"/>
                <a:gd name="T87" fmla="*/ 20 h 64"/>
                <a:gd name="T88" fmla="*/ 38 w 67"/>
                <a:gd name="T89" fmla="*/ 21 h 64"/>
                <a:gd name="T90" fmla="*/ 37 w 67"/>
                <a:gd name="T91" fmla="*/ 22 h 64"/>
                <a:gd name="T92" fmla="*/ 30 w 67"/>
                <a:gd name="T93" fmla="*/ 22 h 64"/>
                <a:gd name="T94" fmla="*/ 29 w 67"/>
                <a:gd name="T95" fmla="*/ 21 h 64"/>
                <a:gd name="T96" fmla="*/ 30 w 67"/>
                <a:gd name="T97" fmla="*/ 20 h 64"/>
                <a:gd name="T98" fmla="*/ 32 w 67"/>
                <a:gd name="T99" fmla="*/ 20 h 64"/>
                <a:gd name="T100" fmla="*/ 33 w 67"/>
                <a:gd name="T101" fmla="*/ 28 h 64"/>
                <a:gd name="T102" fmla="*/ 47 w 67"/>
                <a:gd name="T103" fmla="*/ 14 h 64"/>
                <a:gd name="T104" fmla="*/ 33 w 67"/>
                <a:gd name="T105" fmla="*/ 0 h 64"/>
                <a:gd name="T106" fmla="*/ 20 w 67"/>
                <a:gd name="T107" fmla="*/ 14 h 64"/>
                <a:gd name="T108" fmla="*/ 33 w 67"/>
                <a:gd name="T109" fmla="*/ 28 h 64"/>
                <a:gd name="T110" fmla="*/ 33 w 67"/>
                <a:gd name="T111" fmla="*/ 3 h 64"/>
                <a:gd name="T112" fmla="*/ 44 w 67"/>
                <a:gd name="T113" fmla="*/ 14 h 64"/>
                <a:gd name="T114" fmla="*/ 33 w 67"/>
                <a:gd name="T115" fmla="*/ 25 h 64"/>
                <a:gd name="T116" fmla="*/ 23 w 67"/>
                <a:gd name="T117" fmla="*/ 14 h 64"/>
                <a:gd name="T118" fmla="*/ 33 w 67"/>
                <a:gd name="T119"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 h="64">
                  <a:moveTo>
                    <a:pt x="65" y="41"/>
                  </a:moveTo>
                  <a:cubicBezTo>
                    <a:pt x="46" y="41"/>
                    <a:pt x="46" y="41"/>
                    <a:pt x="46" y="41"/>
                  </a:cubicBezTo>
                  <a:cubicBezTo>
                    <a:pt x="46" y="34"/>
                    <a:pt x="46" y="34"/>
                    <a:pt x="46" y="34"/>
                  </a:cubicBezTo>
                  <a:cubicBezTo>
                    <a:pt x="46" y="32"/>
                    <a:pt x="45" y="32"/>
                    <a:pt x="44" y="32"/>
                  </a:cubicBezTo>
                  <a:cubicBezTo>
                    <a:pt x="23" y="32"/>
                    <a:pt x="23" y="32"/>
                    <a:pt x="23" y="32"/>
                  </a:cubicBezTo>
                  <a:cubicBezTo>
                    <a:pt x="22" y="32"/>
                    <a:pt x="21" y="32"/>
                    <a:pt x="21" y="34"/>
                  </a:cubicBezTo>
                  <a:cubicBezTo>
                    <a:pt x="21" y="47"/>
                    <a:pt x="21" y="47"/>
                    <a:pt x="21" y="47"/>
                  </a:cubicBezTo>
                  <a:cubicBezTo>
                    <a:pt x="2" y="47"/>
                    <a:pt x="2" y="47"/>
                    <a:pt x="2" y="47"/>
                  </a:cubicBezTo>
                  <a:cubicBezTo>
                    <a:pt x="1" y="47"/>
                    <a:pt x="0" y="48"/>
                    <a:pt x="0" y="49"/>
                  </a:cubicBezTo>
                  <a:cubicBezTo>
                    <a:pt x="0" y="62"/>
                    <a:pt x="0" y="62"/>
                    <a:pt x="0" y="62"/>
                  </a:cubicBezTo>
                  <a:cubicBezTo>
                    <a:pt x="0" y="63"/>
                    <a:pt x="1" y="64"/>
                    <a:pt x="2" y="64"/>
                  </a:cubicBezTo>
                  <a:cubicBezTo>
                    <a:pt x="23" y="64"/>
                    <a:pt x="23" y="64"/>
                    <a:pt x="23" y="64"/>
                  </a:cubicBezTo>
                  <a:cubicBezTo>
                    <a:pt x="44" y="64"/>
                    <a:pt x="44" y="64"/>
                    <a:pt x="44" y="64"/>
                  </a:cubicBezTo>
                  <a:cubicBezTo>
                    <a:pt x="65" y="64"/>
                    <a:pt x="65" y="64"/>
                    <a:pt x="65" y="64"/>
                  </a:cubicBezTo>
                  <a:cubicBezTo>
                    <a:pt x="66" y="64"/>
                    <a:pt x="67" y="63"/>
                    <a:pt x="67" y="62"/>
                  </a:cubicBezTo>
                  <a:cubicBezTo>
                    <a:pt x="67" y="43"/>
                    <a:pt x="67" y="43"/>
                    <a:pt x="67" y="43"/>
                  </a:cubicBezTo>
                  <a:cubicBezTo>
                    <a:pt x="67" y="42"/>
                    <a:pt x="66" y="41"/>
                    <a:pt x="65" y="41"/>
                  </a:cubicBezTo>
                  <a:close/>
                  <a:moveTo>
                    <a:pt x="45" y="61"/>
                  </a:moveTo>
                  <a:cubicBezTo>
                    <a:pt x="45" y="44"/>
                    <a:pt x="45" y="44"/>
                    <a:pt x="45" y="44"/>
                  </a:cubicBezTo>
                  <a:cubicBezTo>
                    <a:pt x="64" y="44"/>
                    <a:pt x="64" y="44"/>
                    <a:pt x="64" y="44"/>
                  </a:cubicBezTo>
                  <a:cubicBezTo>
                    <a:pt x="64" y="61"/>
                    <a:pt x="64" y="61"/>
                    <a:pt x="64" y="61"/>
                  </a:cubicBezTo>
                  <a:lnTo>
                    <a:pt x="45" y="61"/>
                  </a:lnTo>
                  <a:close/>
                  <a:moveTo>
                    <a:pt x="24" y="49"/>
                  </a:moveTo>
                  <a:cubicBezTo>
                    <a:pt x="24" y="35"/>
                    <a:pt x="24" y="35"/>
                    <a:pt x="24" y="35"/>
                  </a:cubicBezTo>
                  <a:cubicBezTo>
                    <a:pt x="43" y="35"/>
                    <a:pt x="43" y="35"/>
                    <a:pt x="43" y="35"/>
                  </a:cubicBezTo>
                  <a:cubicBezTo>
                    <a:pt x="43" y="43"/>
                    <a:pt x="43" y="43"/>
                    <a:pt x="43" y="43"/>
                  </a:cubicBezTo>
                  <a:cubicBezTo>
                    <a:pt x="43" y="61"/>
                    <a:pt x="43" y="61"/>
                    <a:pt x="43" y="61"/>
                  </a:cubicBezTo>
                  <a:cubicBezTo>
                    <a:pt x="24" y="61"/>
                    <a:pt x="24" y="61"/>
                    <a:pt x="24" y="61"/>
                  </a:cubicBezTo>
                  <a:lnTo>
                    <a:pt x="24" y="49"/>
                  </a:lnTo>
                  <a:close/>
                  <a:moveTo>
                    <a:pt x="22" y="61"/>
                  </a:moveTo>
                  <a:cubicBezTo>
                    <a:pt x="3" y="61"/>
                    <a:pt x="3" y="61"/>
                    <a:pt x="3" y="61"/>
                  </a:cubicBezTo>
                  <a:cubicBezTo>
                    <a:pt x="3" y="50"/>
                    <a:pt x="3" y="50"/>
                    <a:pt x="3" y="50"/>
                  </a:cubicBezTo>
                  <a:cubicBezTo>
                    <a:pt x="22" y="50"/>
                    <a:pt x="22" y="50"/>
                    <a:pt x="22" y="50"/>
                  </a:cubicBezTo>
                  <a:lnTo>
                    <a:pt x="22" y="61"/>
                  </a:lnTo>
                  <a:close/>
                  <a:moveTo>
                    <a:pt x="32" y="20"/>
                  </a:moveTo>
                  <a:cubicBezTo>
                    <a:pt x="32" y="9"/>
                    <a:pt x="32" y="9"/>
                    <a:pt x="32" y="9"/>
                  </a:cubicBezTo>
                  <a:cubicBezTo>
                    <a:pt x="30" y="10"/>
                    <a:pt x="30" y="10"/>
                    <a:pt x="30" y="10"/>
                  </a:cubicBezTo>
                  <a:cubicBezTo>
                    <a:pt x="30" y="11"/>
                    <a:pt x="29" y="11"/>
                    <a:pt x="29" y="10"/>
                  </a:cubicBezTo>
                  <a:cubicBezTo>
                    <a:pt x="29" y="10"/>
                    <a:pt x="29" y="9"/>
                    <a:pt x="29" y="9"/>
                  </a:cubicBezTo>
                  <a:cubicBezTo>
                    <a:pt x="33" y="6"/>
                    <a:pt x="33" y="6"/>
                    <a:pt x="33" y="6"/>
                  </a:cubicBezTo>
                  <a:cubicBezTo>
                    <a:pt x="33" y="6"/>
                    <a:pt x="33" y="6"/>
                    <a:pt x="34" y="6"/>
                  </a:cubicBezTo>
                  <a:cubicBezTo>
                    <a:pt x="34" y="6"/>
                    <a:pt x="34" y="7"/>
                    <a:pt x="34" y="7"/>
                  </a:cubicBezTo>
                  <a:cubicBezTo>
                    <a:pt x="34" y="20"/>
                    <a:pt x="34" y="20"/>
                    <a:pt x="34" y="20"/>
                  </a:cubicBezTo>
                  <a:cubicBezTo>
                    <a:pt x="37" y="20"/>
                    <a:pt x="37" y="20"/>
                    <a:pt x="37" y="20"/>
                  </a:cubicBezTo>
                  <a:cubicBezTo>
                    <a:pt x="37" y="20"/>
                    <a:pt x="38" y="21"/>
                    <a:pt x="38" y="21"/>
                  </a:cubicBezTo>
                  <a:cubicBezTo>
                    <a:pt x="38" y="22"/>
                    <a:pt x="37" y="22"/>
                    <a:pt x="37" y="22"/>
                  </a:cubicBezTo>
                  <a:cubicBezTo>
                    <a:pt x="30" y="22"/>
                    <a:pt x="30" y="22"/>
                    <a:pt x="30" y="22"/>
                  </a:cubicBezTo>
                  <a:cubicBezTo>
                    <a:pt x="29" y="22"/>
                    <a:pt x="29" y="22"/>
                    <a:pt x="29" y="21"/>
                  </a:cubicBezTo>
                  <a:cubicBezTo>
                    <a:pt x="29" y="21"/>
                    <a:pt x="29" y="20"/>
                    <a:pt x="30" y="20"/>
                  </a:cubicBezTo>
                  <a:lnTo>
                    <a:pt x="32" y="20"/>
                  </a:lnTo>
                  <a:close/>
                  <a:moveTo>
                    <a:pt x="33" y="28"/>
                  </a:moveTo>
                  <a:cubicBezTo>
                    <a:pt x="41" y="28"/>
                    <a:pt x="47" y="22"/>
                    <a:pt x="47" y="14"/>
                  </a:cubicBezTo>
                  <a:cubicBezTo>
                    <a:pt x="47" y="7"/>
                    <a:pt x="41" y="0"/>
                    <a:pt x="33" y="0"/>
                  </a:cubicBezTo>
                  <a:cubicBezTo>
                    <a:pt x="26" y="0"/>
                    <a:pt x="20" y="7"/>
                    <a:pt x="20" y="14"/>
                  </a:cubicBezTo>
                  <a:cubicBezTo>
                    <a:pt x="20" y="22"/>
                    <a:pt x="26" y="28"/>
                    <a:pt x="33" y="28"/>
                  </a:cubicBezTo>
                  <a:close/>
                  <a:moveTo>
                    <a:pt x="33" y="3"/>
                  </a:moveTo>
                  <a:cubicBezTo>
                    <a:pt x="39" y="3"/>
                    <a:pt x="44" y="8"/>
                    <a:pt x="44" y="14"/>
                  </a:cubicBezTo>
                  <a:cubicBezTo>
                    <a:pt x="44" y="20"/>
                    <a:pt x="39" y="25"/>
                    <a:pt x="33" y="25"/>
                  </a:cubicBezTo>
                  <a:cubicBezTo>
                    <a:pt x="27" y="25"/>
                    <a:pt x="23" y="20"/>
                    <a:pt x="23" y="14"/>
                  </a:cubicBezTo>
                  <a:cubicBezTo>
                    <a:pt x="23" y="8"/>
                    <a:pt x="27" y="3"/>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59" name="Freeform 31"/>
            <p:cNvSpPr>
              <a:spLocks noEditPoints="1"/>
            </p:cNvSpPr>
            <p:nvPr/>
          </p:nvSpPr>
          <p:spPr bwMode="auto">
            <a:xfrm>
              <a:off x="4997763" y="2460443"/>
              <a:ext cx="424442" cy="461620"/>
            </a:xfrm>
            <a:custGeom>
              <a:avLst/>
              <a:gdLst>
                <a:gd name="T0" fmla="*/ 42 w 58"/>
                <a:gd name="T1" fmla="*/ 4 h 63"/>
                <a:gd name="T2" fmla="*/ 41 w 58"/>
                <a:gd name="T3" fmla="*/ 10 h 63"/>
                <a:gd name="T4" fmla="*/ 17 w 58"/>
                <a:gd name="T5" fmla="*/ 47 h 63"/>
                <a:gd name="T6" fmla="*/ 15 w 58"/>
                <a:gd name="T7" fmla="*/ 54 h 63"/>
                <a:gd name="T8" fmla="*/ 19 w 58"/>
                <a:gd name="T9" fmla="*/ 47 h 63"/>
                <a:gd name="T10" fmla="*/ 49 w 58"/>
                <a:gd name="T11" fmla="*/ 19 h 63"/>
                <a:gd name="T12" fmla="*/ 53 w 58"/>
                <a:gd name="T13" fmla="*/ 14 h 63"/>
                <a:gd name="T14" fmla="*/ 48 w 58"/>
                <a:gd name="T15" fmla="*/ 19 h 63"/>
                <a:gd name="T16" fmla="*/ 4 w 58"/>
                <a:gd name="T17" fmla="*/ 43 h 63"/>
                <a:gd name="T18" fmla="*/ 11 w 58"/>
                <a:gd name="T19" fmla="*/ 41 h 63"/>
                <a:gd name="T20" fmla="*/ 57 w 58"/>
                <a:gd name="T21" fmla="*/ 28 h 63"/>
                <a:gd name="T22" fmla="*/ 51 w 58"/>
                <a:gd name="T23" fmla="*/ 30 h 63"/>
                <a:gd name="T24" fmla="*/ 57 w 58"/>
                <a:gd name="T25" fmla="*/ 28 h 63"/>
                <a:gd name="T26" fmla="*/ 1 w 58"/>
                <a:gd name="T27" fmla="*/ 28 h 63"/>
                <a:gd name="T28" fmla="*/ 7 w 58"/>
                <a:gd name="T29" fmla="*/ 30 h 63"/>
                <a:gd name="T30" fmla="*/ 48 w 58"/>
                <a:gd name="T31" fmla="*/ 39 h 63"/>
                <a:gd name="T32" fmla="*/ 54 w 58"/>
                <a:gd name="T33" fmla="*/ 44 h 63"/>
                <a:gd name="T34" fmla="*/ 49 w 58"/>
                <a:gd name="T35" fmla="*/ 39 h 63"/>
                <a:gd name="T36" fmla="*/ 5 w 58"/>
                <a:gd name="T37" fmla="*/ 16 h 63"/>
                <a:gd name="T38" fmla="*/ 11 w 58"/>
                <a:gd name="T39" fmla="*/ 18 h 63"/>
                <a:gd name="T40" fmla="*/ 41 w 58"/>
                <a:gd name="T41" fmla="*/ 47 h 63"/>
                <a:gd name="T42" fmla="*/ 42 w 58"/>
                <a:gd name="T43" fmla="*/ 54 h 63"/>
                <a:gd name="T44" fmla="*/ 44 w 58"/>
                <a:gd name="T45" fmla="*/ 53 h 63"/>
                <a:gd name="T46" fmla="*/ 18 w 58"/>
                <a:gd name="T47" fmla="*/ 11 h 63"/>
                <a:gd name="T48" fmla="*/ 16 w 58"/>
                <a:gd name="T49" fmla="*/ 4 h 63"/>
                <a:gd name="T50" fmla="*/ 17 w 58"/>
                <a:gd name="T51" fmla="*/ 10 h 63"/>
                <a:gd name="T52" fmla="*/ 30 w 58"/>
                <a:gd name="T53" fmla="*/ 1 h 63"/>
                <a:gd name="T54" fmla="*/ 28 w 58"/>
                <a:gd name="T55" fmla="*/ 7 h 63"/>
                <a:gd name="T56" fmla="*/ 40 w 58"/>
                <a:gd name="T57" fmla="*/ 41 h 63"/>
                <a:gd name="T58" fmla="*/ 37 w 58"/>
                <a:gd name="T59" fmla="*/ 51 h 63"/>
                <a:gd name="T60" fmla="*/ 38 w 58"/>
                <a:gd name="T61" fmla="*/ 55 h 63"/>
                <a:gd name="T62" fmla="*/ 35 w 58"/>
                <a:gd name="T63" fmla="*/ 60 h 63"/>
                <a:gd name="T64" fmla="*/ 28 w 58"/>
                <a:gd name="T65" fmla="*/ 63 h 63"/>
                <a:gd name="T66" fmla="*/ 21 w 58"/>
                <a:gd name="T67" fmla="*/ 58 h 63"/>
                <a:gd name="T68" fmla="*/ 22 w 58"/>
                <a:gd name="T69" fmla="*/ 53 h 63"/>
                <a:gd name="T70" fmla="*/ 21 w 58"/>
                <a:gd name="T71" fmla="*/ 49 h 63"/>
                <a:gd name="T72" fmla="*/ 13 w 58"/>
                <a:gd name="T73" fmla="*/ 29 h 63"/>
                <a:gd name="T74" fmla="*/ 33 w 58"/>
                <a:gd name="T75" fmla="*/ 61 h 63"/>
                <a:gd name="T76" fmla="*/ 25 w 58"/>
                <a:gd name="T77" fmla="*/ 61 h 63"/>
                <a:gd name="T78" fmla="*/ 33 w 58"/>
                <a:gd name="T79" fmla="*/ 61 h 63"/>
                <a:gd name="T80" fmla="*/ 23 w 58"/>
                <a:gd name="T81" fmla="*/ 58 h 63"/>
                <a:gd name="T82" fmla="*/ 31 w 58"/>
                <a:gd name="T83" fmla="*/ 58 h 63"/>
                <a:gd name="T84" fmla="*/ 34 w 58"/>
                <a:gd name="T85" fmla="*/ 57 h 63"/>
                <a:gd name="T86" fmla="*/ 23 w 58"/>
                <a:gd name="T87" fmla="*/ 55 h 63"/>
                <a:gd name="T88" fmla="*/ 36 w 58"/>
                <a:gd name="T89" fmla="*/ 55 h 63"/>
                <a:gd name="T90" fmla="*/ 25 w 58"/>
                <a:gd name="T91" fmla="*/ 52 h 63"/>
                <a:gd name="T92" fmla="*/ 34 w 58"/>
                <a:gd name="T93" fmla="*/ 52 h 63"/>
                <a:gd name="T94" fmla="*/ 34 w 58"/>
                <a:gd name="T95" fmla="*/ 50 h 63"/>
                <a:gd name="T96" fmla="*/ 25 w 58"/>
                <a:gd name="T97" fmla="*/ 49 h 63"/>
                <a:gd name="T98" fmla="*/ 34 w 58"/>
                <a:gd name="T99" fmla="*/ 50 h 63"/>
                <a:gd name="T100" fmla="*/ 15 w 58"/>
                <a:gd name="T101" fmla="*/ 29 h 63"/>
                <a:gd name="T102" fmla="*/ 25 w 58"/>
                <a:gd name="T103" fmla="*/ 47 h 63"/>
                <a:gd name="T104" fmla="*/ 24 w 58"/>
                <a:gd name="T105" fmla="*/ 31 h 63"/>
                <a:gd name="T106" fmla="*/ 31 w 58"/>
                <a:gd name="T107" fmla="*/ 47 h 63"/>
                <a:gd name="T108" fmla="*/ 35 w 58"/>
                <a:gd name="T109" fmla="*/ 32 h 63"/>
                <a:gd name="T110" fmla="*/ 35 w 58"/>
                <a:gd name="T111"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 h="63">
                  <a:moveTo>
                    <a:pt x="40" y="11"/>
                  </a:moveTo>
                  <a:cubicBezTo>
                    <a:pt x="39" y="10"/>
                    <a:pt x="39" y="10"/>
                    <a:pt x="39" y="9"/>
                  </a:cubicBezTo>
                  <a:cubicBezTo>
                    <a:pt x="42" y="4"/>
                    <a:pt x="42" y="4"/>
                    <a:pt x="42" y="4"/>
                  </a:cubicBezTo>
                  <a:cubicBezTo>
                    <a:pt x="43" y="4"/>
                    <a:pt x="43" y="3"/>
                    <a:pt x="44" y="4"/>
                  </a:cubicBezTo>
                  <a:cubicBezTo>
                    <a:pt x="44" y="4"/>
                    <a:pt x="44" y="5"/>
                    <a:pt x="44" y="5"/>
                  </a:cubicBezTo>
                  <a:cubicBezTo>
                    <a:pt x="41" y="10"/>
                    <a:pt x="41" y="10"/>
                    <a:pt x="41" y="10"/>
                  </a:cubicBezTo>
                  <a:cubicBezTo>
                    <a:pt x="41" y="10"/>
                    <a:pt x="41" y="11"/>
                    <a:pt x="40" y="11"/>
                  </a:cubicBezTo>
                  <a:cubicBezTo>
                    <a:pt x="40" y="11"/>
                    <a:pt x="40" y="11"/>
                    <a:pt x="40" y="11"/>
                  </a:cubicBezTo>
                  <a:close/>
                  <a:moveTo>
                    <a:pt x="17" y="47"/>
                  </a:moveTo>
                  <a:cubicBezTo>
                    <a:pt x="14" y="53"/>
                    <a:pt x="14" y="53"/>
                    <a:pt x="14" y="53"/>
                  </a:cubicBezTo>
                  <a:cubicBezTo>
                    <a:pt x="14" y="53"/>
                    <a:pt x="14" y="54"/>
                    <a:pt x="15" y="54"/>
                  </a:cubicBezTo>
                  <a:cubicBezTo>
                    <a:pt x="15" y="54"/>
                    <a:pt x="15" y="54"/>
                    <a:pt x="15" y="54"/>
                  </a:cubicBezTo>
                  <a:cubicBezTo>
                    <a:pt x="16" y="54"/>
                    <a:pt x="16" y="54"/>
                    <a:pt x="16" y="54"/>
                  </a:cubicBezTo>
                  <a:cubicBezTo>
                    <a:pt x="19" y="48"/>
                    <a:pt x="19" y="48"/>
                    <a:pt x="19" y="48"/>
                  </a:cubicBezTo>
                  <a:cubicBezTo>
                    <a:pt x="19" y="48"/>
                    <a:pt x="19" y="47"/>
                    <a:pt x="19" y="47"/>
                  </a:cubicBezTo>
                  <a:cubicBezTo>
                    <a:pt x="18" y="47"/>
                    <a:pt x="18" y="47"/>
                    <a:pt x="17" y="47"/>
                  </a:cubicBezTo>
                  <a:close/>
                  <a:moveTo>
                    <a:pt x="48" y="19"/>
                  </a:moveTo>
                  <a:cubicBezTo>
                    <a:pt x="49" y="19"/>
                    <a:pt x="49" y="19"/>
                    <a:pt x="49" y="19"/>
                  </a:cubicBezTo>
                  <a:cubicBezTo>
                    <a:pt x="54" y="16"/>
                    <a:pt x="54" y="16"/>
                    <a:pt x="54" y="16"/>
                  </a:cubicBezTo>
                  <a:cubicBezTo>
                    <a:pt x="55" y="15"/>
                    <a:pt x="55" y="15"/>
                    <a:pt x="54" y="14"/>
                  </a:cubicBezTo>
                  <a:cubicBezTo>
                    <a:pt x="54" y="14"/>
                    <a:pt x="54" y="14"/>
                    <a:pt x="53" y="14"/>
                  </a:cubicBezTo>
                  <a:cubicBezTo>
                    <a:pt x="48" y="17"/>
                    <a:pt x="48" y="17"/>
                    <a:pt x="48" y="17"/>
                  </a:cubicBezTo>
                  <a:cubicBezTo>
                    <a:pt x="47" y="17"/>
                    <a:pt x="47" y="18"/>
                    <a:pt x="48" y="18"/>
                  </a:cubicBezTo>
                  <a:cubicBezTo>
                    <a:pt x="48" y="19"/>
                    <a:pt x="48" y="19"/>
                    <a:pt x="48" y="19"/>
                  </a:cubicBezTo>
                  <a:close/>
                  <a:moveTo>
                    <a:pt x="10" y="39"/>
                  </a:moveTo>
                  <a:cubicBezTo>
                    <a:pt x="5" y="42"/>
                    <a:pt x="5" y="42"/>
                    <a:pt x="5" y="42"/>
                  </a:cubicBezTo>
                  <a:cubicBezTo>
                    <a:pt x="4" y="42"/>
                    <a:pt x="4" y="43"/>
                    <a:pt x="4" y="43"/>
                  </a:cubicBezTo>
                  <a:cubicBezTo>
                    <a:pt x="4" y="44"/>
                    <a:pt x="5" y="44"/>
                    <a:pt x="5" y="44"/>
                  </a:cubicBezTo>
                  <a:cubicBezTo>
                    <a:pt x="5" y="44"/>
                    <a:pt x="5" y="44"/>
                    <a:pt x="6" y="44"/>
                  </a:cubicBezTo>
                  <a:cubicBezTo>
                    <a:pt x="11" y="41"/>
                    <a:pt x="11" y="41"/>
                    <a:pt x="11" y="41"/>
                  </a:cubicBezTo>
                  <a:cubicBezTo>
                    <a:pt x="11" y="40"/>
                    <a:pt x="11" y="40"/>
                    <a:pt x="11" y="39"/>
                  </a:cubicBezTo>
                  <a:cubicBezTo>
                    <a:pt x="11" y="39"/>
                    <a:pt x="10" y="39"/>
                    <a:pt x="10" y="39"/>
                  </a:cubicBezTo>
                  <a:close/>
                  <a:moveTo>
                    <a:pt x="57" y="28"/>
                  </a:moveTo>
                  <a:cubicBezTo>
                    <a:pt x="51" y="28"/>
                    <a:pt x="51" y="28"/>
                    <a:pt x="51" y="28"/>
                  </a:cubicBezTo>
                  <a:cubicBezTo>
                    <a:pt x="51" y="28"/>
                    <a:pt x="50" y="28"/>
                    <a:pt x="50" y="29"/>
                  </a:cubicBezTo>
                  <a:cubicBezTo>
                    <a:pt x="50" y="29"/>
                    <a:pt x="51" y="30"/>
                    <a:pt x="51" y="30"/>
                  </a:cubicBezTo>
                  <a:cubicBezTo>
                    <a:pt x="57" y="30"/>
                    <a:pt x="57" y="30"/>
                    <a:pt x="57" y="30"/>
                  </a:cubicBezTo>
                  <a:cubicBezTo>
                    <a:pt x="58" y="30"/>
                    <a:pt x="58" y="29"/>
                    <a:pt x="58" y="29"/>
                  </a:cubicBezTo>
                  <a:cubicBezTo>
                    <a:pt x="58" y="28"/>
                    <a:pt x="58" y="28"/>
                    <a:pt x="57" y="28"/>
                  </a:cubicBezTo>
                  <a:close/>
                  <a:moveTo>
                    <a:pt x="8" y="29"/>
                  </a:moveTo>
                  <a:cubicBezTo>
                    <a:pt x="8" y="28"/>
                    <a:pt x="8" y="28"/>
                    <a:pt x="7" y="28"/>
                  </a:cubicBezTo>
                  <a:cubicBezTo>
                    <a:pt x="1" y="28"/>
                    <a:pt x="1" y="28"/>
                    <a:pt x="1" y="28"/>
                  </a:cubicBezTo>
                  <a:cubicBezTo>
                    <a:pt x="1" y="28"/>
                    <a:pt x="0" y="28"/>
                    <a:pt x="0" y="29"/>
                  </a:cubicBezTo>
                  <a:cubicBezTo>
                    <a:pt x="0" y="29"/>
                    <a:pt x="1" y="30"/>
                    <a:pt x="1" y="30"/>
                  </a:cubicBezTo>
                  <a:cubicBezTo>
                    <a:pt x="7" y="30"/>
                    <a:pt x="7" y="30"/>
                    <a:pt x="7" y="30"/>
                  </a:cubicBezTo>
                  <a:cubicBezTo>
                    <a:pt x="8" y="30"/>
                    <a:pt x="8" y="29"/>
                    <a:pt x="8" y="29"/>
                  </a:cubicBezTo>
                  <a:close/>
                  <a:moveTo>
                    <a:pt x="49" y="39"/>
                  </a:moveTo>
                  <a:cubicBezTo>
                    <a:pt x="48" y="39"/>
                    <a:pt x="48" y="39"/>
                    <a:pt x="48" y="39"/>
                  </a:cubicBezTo>
                  <a:cubicBezTo>
                    <a:pt x="47" y="40"/>
                    <a:pt x="47" y="40"/>
                    <a:pt x="48" y="41"/>
                  </a:cubicBezTo>
                  <a:cubicBezTo>
                    <a:pt x="53" y="44"/>
                    <a:pt x="53" y="44"/>
                    <a:pt x="53" y="44"/>
                  </a:cubicBezTo>
                  <a:cubicBezTo>
                    <a:pt x="53" y="44"/>
                    <a:pt x="53" y="44"/>
                    <a:pt x="54" y="44"/>
                  </a:cubicBezTo>
                  <a:cubicBezTo>
                    <a:pt x="54" y="44"/>
                    <a:pt x="54" y="44"/>
                    <a:pt x="54" y="43"/>
                  </a:cubicBezTo>
                  <a:cubicBezTo>
                    <a:pt x="55" y="43"/>
                    <a:pt x="55" y="42"/>
                    <a:pt x="54" y="42"/>
                  </a:cubicBezTo>
                  <a:lnTo>
                    <a:pt x="49" y="39"/>
                  </a:lnTo>
                  <a:close/>
                  <a:moveTo>
                    <a:pt x="6" y="14"/>
                  </a:moveTo>
                  <a:cubicBezTo>
                    <a:pt x="5" y="14"/>
                    <a:pt x="4" y="14"/>
                    <a:pt x="4" y="14"/>
                  </a:cubicBezTo>
                  <a:cubicBezTo>
                    <a:pt x="4" y="15"/>
                    <a:pt x="4" y="15"/>
                    <a:pt x="5" y="16"/>
                  </a:cubicBezTo>
                  <a:cubicBezTo>
                    <a:pt x="10" y="19"/>
                    <a:pt x="10" y="19"/>
                    <a:pt x="10" y="19"/>
                  </a:cubicBezTo>
                  <a:cubicBezTo>
                    <a:pt x="10" y="19"/>
                    <a:pt x="10" y="19"/>
                    <a:pt x="10" y="19"/>
                  </a:cubicBezTo>
                  <a:cubicBezTo>
                    <a:pt x="11" y="19"/>
                    <a:pt x="11" y="19"/>
                    <a:pt x="11" y="18"/>
                  </a:cubicBezTo>
                  <a:cubicBezTo>
                    <a:pt x="11" y="18"/>
                    <a:pt x="11" y="17"/>
                    <a:pt x="11" y="17"/>
                  </a:cubicBezTo>
                  <a:lnTo>
                    <a:pt x="6" y="14"/>
                  </a:lnTo>
                  <a:close/>
                  <a:moveTo>
                    <a:pt x="41" y="47"/>
                  </a:moveTo>
                  <a:cubicBezTo>
                    <a:pt x="41" y="47"/>
                    <a:pt x="40" y="47"/>
                    <a:pt x="40" y="47"/>
                  </a:cubicBezTo>
                  <a:cubicBezTo>
                    <a:pt x="39" y="47"/>
                    <a:pt x="39" y="48"/>
                    <a:pt x="39" y="48"/>
                  </a:cubicBezTo>
                  <a:cubicBezTo>
                    <a:pt x="42" y="54"/>
                    <a:pt x="42" y="54"/>
                    <a:pt x="42" y="54"/>
                  </a:cubicBezTo>
                  <a:cubicBezTo>
                    <a:pt x="43" y="54"/>
                    <a:pt x="43" y="54"/>
                    <a:pt x="43" y="54"/>
                  </a:cubicBezTo>
                  <a:cubicBezTo>
                    <a:pt x="43" y="54"/>
                    <a:pt x="44" y="54"/>
                    <a:pt x="44" y="54"/>
                  </a:cubicBezTo>
                  <a:cubicBezTo>
                    <a:pt x="44" y="54"/>
                    <a:pt x="44" y="53"/>
                    <a:pt x="44" y="53"/>
                  </a:cubicBezTo>
                  <a:lnTo>
                    <a:pt x="41" y="47"/>
                  </a:lnTo>
                  <a:close/>
                  <a:moveTo>
                    <a:pt x="17" y="10"/>
                  </a:moveTo>
                  <a:cubicBezTo>
                    <a:pt x="18" y="10"/>
                    <a:pt x="18" y="11"/>
                    <a:pt x="18" y="11"/>
                  </a:cubicBezTo>
                  <a:cubicBezTo>
                    <a:pt x="18" y="11"/>
                    <a:pt x="19" y="11"/>
                    <a:pt x="19" y="11"/>
                  </a:cubicBezTo>
                  <a:cubicBezTo>
                    <a:pt x="19" y="10"/>
                    <a:pt x="19" y="10"/>
                    <a:pt x="19" y="9"/>
                  </a:cubicBezTo>
                  <a:cubicBezTo>
                    <a:pt x="16" y="4"/>
                    <a:pt x="16" y="4"/>
                    <a:pt x="16" y="4"/>
                  </a:cubicBezTo>
                  <a:cubicBezTo>
                    <a:pt x="16" y="4"/>
                    <a:pt x="15" y="3"/>
                    <a:pt x="15" y="4"/>
                  </a:cubicBezTo>
                  <a:cubicBezTo>
                    <a:pt x="14" y="4"/>
                    <a:pt x="14" y="5"/>
                    <a:pt x="14" y="5"/>
                  </a:cubicBezTo>
                  <a:lnTo>
                    <a:pt x="17" y="10"/>
                  </a:lnTo>
                  <a:close/>
                  <a:moveTo>
                    <a:pt x="29" y="8"/>
                  </a:moveTo>
                  <a:cubicBezTo>
                    <a:pt x="30" y="8"/>
                    <a:pt x="30" y="7"/>
                    <a:pt x="30" y="7"/>
                  </a:cubicBezTo>
                  <a:cubicBezTo>
                    <a:pt x="30" y="1"/>
                    <a:pt x="30" y="1"/>
                    <a:pt x="30" y="1"/>
                  </a:cubicBezTo>
                  <a:cubicBezTo>
                    <a:pt x="30" y="0"/>
                    <a:pt x="30" y="0"/>
                    <a:pt x="29" y="0"/>
                  </a:cubicBezTo>
                  <a:cubicBezTo>
                    <a:pt x="29" y="0"/>
                    <a:pt x="28" y="0"/>
                    <a:pt x="28" y="1"/>
                  </a:cubicBezTo>
                  <a:cubicBezTo>
                    <a:pt x="28" y="7"/>
                    <a:pt x="28" y="7"/>
                    <a:pt x="28" y="7"/>
                  </a:cubicBezTo>
                  <a:cubicBezTo>
                    <a:pt x="28" y="7"/>
                    <a:pt x="29" y="8"/>
                    <a:pt x="29" y="8"/>
                  </a:cubicBezTo>
                  <a:close/>
                  <a:moveTo>
                    <a:pt x="45" y="29"/>
                  </a:moveTo>
                  <a:cubicBezTo>
                    <a:pt x="45" y="33"/>
                    <a:pt x="44" y="38"/>
                    <a:pt x="40" y="41"/>
                  </a:cubicBezTo>
                  <a:cubicBezTo>
                    <a:pt x="38" y="43"/>
                    <a:pt x="37" y="46"/>
                    <a:pt x="37" y="47"/>
                  </a:cubicBezTo>
                  <a:cubicBezTo>
                    <a:pt x="38" y="48"/>
                    <a:pt x="38" y="48"/>
                    <a:pt x="38" y="49"/>
                  </a:cubicBezTo>
                  <a:cubicBezTo>
                    <a:pt x="38" y="50"/>
                    <a:pt x="38" y="50"/>
                    <a:pt x="37" y="51"/>
                  </a:cubicBezTo>
                  <a:cubicBezTo>
                    <a:pt x="38" y="51"/>
                    <a:pt x="38" y="51"/>
                    <a:pt x="38" y="52"/>
                  </a:cubicBezTo>
                  <a:cubicBezTo>
                    <a:pt x="38" y="53"/>
                    <a:pt x="38" y="53"/>
                    <a:pt x="37" y="53"/>
                  </a:cubicBezTo>
                  <a:cubicBezTo>
                    <a:pt x="38" y="54"/>
                    <a:pt x="38" y="54"/>
                    <a:pt x="38" y="55"/>
                  </a:cubicBezTo>
                  <a:cubicBezTo>
                    <a:pt x="38" y="56"/>
                    <a:pt x="38" y="56"/>
                    <a:pt x="37" y="56"/>
                  </a:cubicBezTo>
                  <a:cubicBezTo>
                    <a:pt x="38" y="57"/>
                    <a:pt x="38" y="57"/>
                    <a:pt x="38" y="58"/>
                  </a:cubicBezTo>
                  <a:cubicBezTo>
                    <a:pt x="38" y="59"/>
                    <a:pt x="37" y="60"/>
                    <a:pt x="35" y="60"/>
                  </a:cubicBezTo>
                  <a:cubicBezTo>
                    <a:pt x="35" y="60"/>
                    <a:pt x="35" y="61"/>
                    <a:pt x="35" y="61"/>
                  </a:cubicBezTo>
                  <a:cubicBezTo>
                    <a:pt x="35" y="63"/>
                    <a:pt x="33" y="63"/>
                    <a:pt x="31" y="63"/>
                  </a:cubicBezTo>
                  <a:cubicBezTo>
                    <a:pt x="28" y="63"/>
                    <a:pt x="28" y="63"/>
                    <a:pt x="28" y="63"/>
                  </a:cubicBezTo>
                  <a:cubicBezTo>
                    <a:pt x="26" y="63"/>
                    <a:pt x="23" y="63"/>
                    <a:pt x="23" y="61"/>
                  </a:cubicBezTo>
                  <a:cubicBezTo>
                    <a:pt x="23" y="61"/>
                    <a:pt x="23" y="60"/>
                    <a:pt x="23" y="60"/>
                  </a:cubicBezTo>
                  <a:cubicBezTo>
                    <a:pt x="22" y="60"/>
                    <a:pt x="21" y="59"/>
                    <a:pt x="21" y="58"/>
                  </a:cubicBezTo>
                  <a:cubicBezTo>
                    <a:pt x="21" y="57"/>
                    <a:pt x="21" y="57"/>
                    <a:pt x="22" y="56"/>
                  </a:cubicBezTo>
                  <a:cubicBezTo>
                    <a:pt x="21" y="56"/>
                    <a:pt x="21" y="56"/>
                    <a:pt x="21" y="55"/>
                  </a:cubicBezTo>
                  <a:cubicBezTo>
                    <a:pt x="21" y="54"/>
                    <a:pt x="21" y="54"/>
                    <a:pt x="22" y="53"/>
                  </a:cubicBezTo>
                  <a:cubicBezTo>
                    <a:pt x="21" y="53"/>
                    <a:pt x="21" y="53"/>
                    <a:pt x="21" y="52"/>
                  </a:cubicBezTo>
                  <a:cubicBezTo>
                    <a:pt x="21" y="51"/>
                    <a:pt x="21" y="51"/>
                    <a:pt x="22" y="51"/>
                  </a:cubicBezTo>
                  <a:cubicBezTo>
                    <a:pt x="21" y="50"/>
                    <a:pt x="21" y="50"/>
                    <a:pt x="21" y="49"/>
                  </a:cubicBezTo>
                  <a:cubicBezTo>
                    <a:pt x="21" y="48"/>
                    <a:pt x="21" y="48"/>
                    <a:pt x="22" y="47"/>
                  </a:cubicBezTo>
                  <a:cubicBezTo>
                    <a:pt x="22" y="46"/>
                    <a:pt x="21" y="43"/>
                    <a:pt x="18" y="41"/>
                  </a:cubicBezTo>
                  <a:cubicBezTo>
                    <a:pt x="15" y="38"/>
                    <a:pt x="13" y="33"/>
                    <a:pt x="13" y="29"/>
                  </a:cubicBezTo>
                  <a:cubicBezTo>
                    <a:pt x="13" y="20"/>
                    <a:pt x="20" y="13"/>
                    <a:pt x="29" y="13"/>
                  </a:cubicBezTo>
                  <a:cubicBezTo>
                    <a:pt x="38" y="13"/>
                    <a:pt x="45" y="20"/>
                    <a:pt x="45" y="29"/>
                  </a:cubicBezTo>
                  <a:close/>
                  <a:moveTo>
                    <a:pt x="33" y="61"/>
                  </a:moveTo>
                  <a:cubicBezTo>
                    <a:pt x="33" y="61"/>
                    <a:pt x="32" y="60"/>
                    <a:pt x="31" y="60"/>
                  </a:cubicBezTo>
                  <a:cubicBezTo>
                    <a:pt x="28" y="60"/>
                    <a:pt x="28" y="60"/>
                    <a:pt x="28" y="60"/>
                  </a:cubicBezTo>
                  <a:cubicBezTo>
                    <a:pt x="26" y="60"/>
                    <a:pt x="26" y="61"/>
                    <a:pt x="25" y="61"/>
                  </a:cubicBezTo>
                  <a:cubicBezTo>
                    <a:pt x="26" y="61"/>
                    <a:pt x="26" y="61"/>
                    <a:pt x="28" y="61"/>
                  </a:cubicBezTo>
                  <a:cubicBezTo>
                    <a:pt x="31" y="61"/>
                    <a:pt x="31" y="61"/>
                    <a:pt x="31" y="61"/>
                  </a:cubicBezTo>
                  <a:cubicBezTo>
                    <a:pt x="32" y="61"/>
                    <a:pt x="33" y="61"/>
                    <a:pt x="33" y="61"/>
                  </a:cubicBezTo>
                  <a:close/>
                  <a:moveTo>
                    <a:pt x="34" y="57"/>
                  </a:moveTo>
                  <a:cubicBezTo>
                    <a:pt x="25" y="57"/>
                    <a:pt x="25" y="57"/>
                    <a:pt x="25" y="57"/>
                  </a:cubicBezTo>
                  <a:cubicBezTo>
                    <a:pt x="24" y="57"/>
                    <a:pt x="23" y="58"/>
                    <a:pt x="23" y="58"/>
                  </a:cubicBezTo>
                  <a:cubicBezTo>
                    <a:pt x="23" y="58"/>
                    <a:pt x="24" y="58"/>
                    <a:pt x="25" y="58"/>
                  </a:cubicBezTo>
                  <a:cubicBezTo>
                    <a:pt x="28" y="58"/>
                    <a:pt x="28" y="58"/>
                    <a:pt x="28" y="58"/>
                  </a:cubicBezTo>
                  <a:cubicBezTo>
                    <a:pt x="31" y="58"/>
                    <a:pt x="31" y="58"/>
                    <a:pt x="31" y="58"/>
                  </a:cubicBezTo>
                  <a:cubicBezTo>
                    <a:pt x="34" y="58"/>
                    <a:pt x="34" y="58"/>
                    <a:pt x="34" y="58"/>
                  </a:cubicBezTo>
                  <a:cubicBezTo>
                    <a:pt x="35" y="58"/>
                    <a:pt x="35" y="58"/>
                    <a:pt x="36" y="58"/>
                  </a:cubicBezTo>
                  <a:cubicBezTo>
                    <a:pt x="35" y="58"/>
                    <a:pt x="35" y="57"/>
                    <a:pt x="34" y="57"/>
                  </a:cubicBezTo>
                  <a:close/>
                  <a:moveTo>
                    <a:pt x="34" y="54"/>
                  </a:moveTo>
                  <a:cubicBezTo>
                    <a:pt x="25" y="54"/>
                    <a:pt x="25" y="54"/>
                    <a:pt x="25" y="54"/>
                  </a:cubicBezTo>
                  <a:cubicBezTo>
                    <a:pt x="24" y="54"/>
                    <a:pt x="23" y="55"/>
                    <a:pt x="23" y="55"/>
                  </a:cubicBezTo>
                  <a:cubicBezTo>
                    <a:pt x="23" y="55"/>
                    <a:pt x="24" y="55"/>
                    <a:pt x="25" y="55"/>
                  </a:cubicBezTo>
                  <a:cubicBezTo>
                    <a:pt x="34" y="55"/>
                    <a:pt x="34" y="55"/>
                    <a:pt x="34" y="55"/>
                  </a:cubicBezTo>
                  <a:cubicBezTo>
                    <a:pt x="35" y="55"/>
                    <a:pt x="35" y="55"/>
                    <a:pt x="36" y="55"/>
                  </a:cubicBezTo>
                  <a:cubicBezTo>
                    <a:pt x="35" y="55"/>
                    <a:pt x="35" y="54"/>
                    <a:pt x="34" y="54"/>
                  </a:cubicBezTo>
                  <a:close/>
                  <a:moveTo>
                    <a:pt x="34" y="52"/>
                  </a:moveTo>
                  <a:cubicBezTo>
                    <a:pt x="25" y="52"/>
                    <a:pt x="25" y="52"/>
                    <a:pt x="25" y="52"/>
                  </a:cubicBezTo>
                  <a:cubicBezTo>
                    <a:pt x="24" y="52"/>
                    <a:pt x="23" y="52"/>
                    <a:pt x="23" y="52"/>
                  </a:cubicBezTo>
                  <a:cubicBezTo>
                    <a:pt x="23" y="52"/>
                    <a:pt x="24" y="52"/>
                    <a:pt x="25" y="52"/>
                  </a:cubicBezTo>
                  <a:cubicBezTo>
                    <a:pt x="34" y="52"/>
                    <a:pt x="34" y="52"/>
                    <a:pt x="34" y="52"/>
                  </a:cubicBezTo>
                  <a:cubicBezTo>
                    <a:pt x="35" y="52"/>
                    <a:pt x="35" y="52"/>
                    <a:pt x="36" y="52"/>
                  </a:cubicBezTo>
                  <a:cubicBezTo>
                    <a:pt x="35" y="52"/>
                    <a:pt x="35" y="52"/>
                    <a:pt x="34" y="52"/>
                  </a:cubicBezTo>
                  <a:close/>
                  <a:moveTo>
                    <a:pt x="34" y="50"/>
                  </a:moveTo>
                  <a:cubicBezTo>
                    <a:pt x="35" y="50"/>
                    <a:pt x="35" y="49"/>
                    <a:pt x="36" y="49"/>
                  </a:cubicBezTo>
                  <a:cubicBezTo>
                    <a:pt x="35" y="49"/>
                    <a:pt x="35" y="49"/>
                    <a:pt x="34" y="49"/>
                  </a:cubicBezTo>
                  <a:cubicBezTo>
                    <a:pt x="25" y="49"/>
                    <a:pt x="25" y="49"/>
                    <a:pt x="25" y="49"/>
                  </a:cubicBezTo>
                  <a:cubicBezTo>
                    <a:pt x="24" y="49"/>
                    <a:pt x="23" y="49"/>
                    <a:pt x="23" y="49"/>
                  </a:cubicBezTo>
                  <a:cubicBezTo>
                    <a:pt x="23" y="49"/>
                    <a:pt x="24" y="50"/>
                    <a:pt x="25" y="50"/>
                  </a:cubicBezTo>
                  <a:lnTo>
                    <a:pt x="34" y="50"/>
                  </a:lnTo>
                  <a:close/>
                  <a:moveTo>
                    <a:pt x="43" y="29"/>
                  </a:moveTo>
                  <a:cubicBezTo>
                    <a:pt x="43" y="21"/>
                    <a:pt x="37" y="15"/>
                    <a:pt x="29" y="15"/>
                  </a:cubicBezTo>
                  <a:cubicBezTo>
                    <a:pt x="22" y="15"/>
                    <a:pt x="15" y="21"/>
                    <a:pt x="15" y="29"/>
                  </a:cubicBezTo>
                  <a:cubicBezTo>
                    <a:pt x="15" y="33"/>
                    <a:pt x="17" y="36"/>
                    <a:pt x="20" y="39"/>
                  </a:cubicBezTo>
                  <a:cubicBezTo>
                    <a:pt x="22" y="42"/>
                    <a:pt x="23" y="44"/>
                    <a:pt x="24" y="47"/>
                  </a:cubicBezTo>
                  <a:cubicBezTo>
                    <a:pt x="25" y="47"/>
                    <a:pt x="25" y="47"/>
                    <a:pt x="25" y="47"/>
                  </a:cubicBezTo>
                  <a:cubicBezTo>
                    <a:pt x="26" y="47"/>
                    <a:pt x="26" y="47"/>
                    <a:pt x="26" y="47"/>
                  </a:cubicBezTo>
                  <a:cubicBezTo>
                    <a:pt x="23" y="32"/>
                    <a:pt x="23" y="32"/>
                    <a:pt x="23" y="32"/>
                  </a:cubicBezTo>
                  <a:cubicBezTo>
                    <a:pt x="23" y="32"/>
                    <a:pt x="24" y="31"/>
                    <a:pt x="24" y="31"/>
                  </a:cubicBezTo>
                  <a:cubicBezTo>
                    <a:pt x="25" y="31"/>
                    <a:pt x="25" y="31"/>
                    <a:pt x="25" y="32"/>
                  </a:cubicBezTo>
                  <a:cubicBezTo>
                    <a:pt x="28" y="47"/>
                    <a:pt x="28" y="47"/>
                    <a:pt x="28" y="47"/>
                  </a:cubicBezTo>
                  <a:cubicBezTo>
                    <a:pt x="31" y="47"/>
                    <a:pt x="31" y="47"/>
                    <a:pt x="31" y="47"/>
                  </a:cubicBezTo>
                  <a:cubicBezTo>
                    <a:pt x="33" y="32"/>
                    <a:pt x="33" y="32"/>
                    <a:pt x="33" y="32"/>
                  </a:cubicBezTo>
                  <a:cubicBezTo>
                    <a:pt x="33" y="31"/>
                    <a:pt x="34" y="31"/>
                    <a:pt x="35" y="31"/>
                  </a:cubicBezTo>
                  <a:cubicBezTo>
                    <a:pt x="35" y="31"/>
                    <a:pt x="35" y="32"/>
                    <a:pt x="35" y="32"/>
                  </a:cubicBezTo>
                  <a:cubicBezTo>
                    <a:pt x="33" y="47"/>
                    <a:pt x="33" y="47"/>
                    <a:pt x="33" y="47"/>
                  </a:cubicBezTo>
                  <a:cubicBezTo>
                    <a:pt x="34" y="47"/>
                    <a:pt x="34" y="47"/>
                    <a:pt x="34" y="47"/>
                  </a:cubicBezTo>
                  <a:cubicBezTo>
                    <a:pt x="35" y="47"/>
                    <a:pt x="35" y="47"/>
                    <a:pt x="35" y="47"/>
                  </a:cubicBezTo>
                  <a:cubicBezTo>
                    <a:pt x="35" y="44"/>
                    <a:pt x="37" y="42"/>
                    <a:pt x="39" y="39"/>
                  </a:cubicBezTo>
                  <a:cubicBezTo>
                    <a:pt x="42" y="36"/>
                    <a:pt x="43" y="33"/>
                    <a:pt x="4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60" name="Freeform 14"/>
            <p:cNvSpPr>
              <a:spLocks noEditPoints="1"/>
            </p:cNvSpPr>
            <p:nvPr/>
          </p:nvSpPr>
          <p:spPr bwMode="auto">
            <a:xfrm>
              <a:off x="6663686" y="3178272"/>
              <a:ext cx="274883" cy="320698"/>
            </a:xfrm>
            <a:custGeom>
              <a:avLst/>
              <a:gdLst>
                <a:gd name="T0" fmla="*/ 36 w 56"/>
                <a:gd name="T1" fmla="*/ 14 h 65"/>
                <a:gd name="T2" fmla="*/ 43 w 56"/>
                <a:gd name="T3" fmla="*/ 2 h 65"/>
                <a:gd name="T4" fmla="*/ 41 w 56"/>
                <a:gd name="T5" fmla="*/ 0 h 65"/>
                <a:gd name="T6" fmla="*/ 13 w 56"/>
                <a:gd name="T7" fmla="*/ 1 h 65"/>
                <a:gd name="T8" fmla="*/ 20 w 56"/>
                <a:gd name="T9" fmla="*/ 14 h 65"/>
                <a:gd name="T10" fmla="*/ 0 w 56"/>
                <a:gd name="T11" fmla="*/ 37 h 65"/>
                <a:gd name="T12" fmla="*/ 7 w 56"/>
                <a:gd name="T13" fmla="*/ 65 h 65"/>
                <a:gd name="T14" fmla="*/ 56 w 56"/>
                <a:gd name="T15" fmla="*/ 58 h 65"/>
                <a:gd name="T16" fmla="*/ 36 w 56"/>
                <a:gd name="T17" fmla="*/ 15 h 65"/>
                <a:gd name="T18" fmla="*/ 23 w 56"/>
                <a:gd name="T19" fmla="*/ 4 h 65"/>
                <a:gd name="T20" fmla="*/ 21 w 56"/>
                <a:gd name="T21" fmla="*/ 5 h 65"/>
                <a:gd name="T22" fmla="*/ 22 w 56"/>
                <a:gd name="T23" fmla="*/ 13 h 65"/>
                <a:gd name="T24" fmla="*/ 39 w 56"/>
                <a:gd name="T25" fmla="*/ 3 h 65"/>
                <a:gd name="T26" fmla="*/ 26 w 56"/>
                <a:gd name="T27" fmla="*/ 13 h 65"/>
                <a:gd name="T28" fmla="*/ 33 w 56"/>
                <a:gd name="T29" fmla="*/ 15 h 65"/>
                <a:gd name="T30" fmla="*/ 23 w 56"/>
                <a:gd name="T31" fmla="*/ 16 h 65"/>
                <a:gd name="T32" fmla="*/ 53 w 56"/>
                <a:gd name="T33" fmla="*/ 58 h 65"/>
                <a:gd name="T34" fmla="*/ 7 w 56"/>
                <a:gd name="T35" fmla="*/ 62 h 65"/>
                <a:gd name="T36" fmla="*/ 3 w 56"/>
                <a:gd name="T37" fmla="*/ 37 h 65"/>
                <a:gd name="T38" fmla="*/ 34 w 56"/>
                <a:gd name="T39" fmla="*/ 18 h 65"/>
                <a:gd name="T40" fmla="*/ 53 w 56"/>
                <a:gd name="T41" fmla="*/ 58 h 65"/>
                <a:gd name="T42" fmla="*/ 8 w 56"/>
                <a:gd name="T43" fmla="*/ 54 h 65"/>
                <a:gd name="T44" fmla="*/ 12 w 56"/>
                <a:gd name="T45" fmla="*/ 58 h 65"/>
                <a:gd name="T46" fmla="*/ 6 w 56"/>
                <a:gd name="T47" fmla="*/ 54 h 65"/>
                <a:gd name="T48" fmla="*/ 23 w 56"/>
                <a:gd name="T49" fmla="*/ 21 h 65"/>
                <a:gd name="T50" fmla="*/ 23 w 56"/>
                <a:gd name="T51" fmla="*/ 23 h 65"/>
                <a:gd name="T52" fmla="*/ 28 w 56"/>
                <a:gd name="T53" fmla="*/ 28 h 65"/>
                <a:gd name="T54" fmla="*/ 28 w 56"/>
                <a:gd name="T55" fmla="*/ 53 h 65"/>
                <a:gd name="T56" fmla="*/ 28 w 56"/>
                <a:gd name="T57" fmla="*/ 28 h 65"/>
                <a:gd name="T58" fmla="*/ 17 w 56"/>
                <a:gd name="T59" fmla="*/ 41 h 65"/>
                <a:gd name="T60" fmla="*/ 38 w 56"/>
                <a:gd name="T61" fmla="*/ 41 h 65"/>
                <a:gd name="T62" fmla="*/ 26 w 56"/>
                <a:gd name="T63" fmla="*/ 37 h 65"/>
                <a:gd name="T64" fmla="*/ 32 w 56"/>
                <a:gd name="T65" fmla="*/ 44 h 65"/>
                <a:gd name="T66" fmla="*/ 29 w 56"/>
                <a:gd name="T67" fmla="*/ 49 h 65"/>
                <a:gd name="T68" fmla="*/ 27 w 56"/>
                <a:gd name="T69" fmla="*/ 49 h 65"/>
                <a:gd name="T70" fmla="*/ 24 w 56"/>
                <a:gd name="T71" fmla="*/ 44 h 65"/>
                <a:gd name="T72" fmla="*/ 26 w 56"/>
                <a:gd name="T73" fmla="*/ 44 h 65"/>
                <a:gd name="T74" fmla="*/ 30 w 56"/>
                <a:gd name="T75" fmla="*/ 44 h 65"/>
                <a:gd name="T76" fmla="*/ 24 w 56"/>
                <a:gd name="T77" fmla="*/ 37 h 65"/>
                <a:gd name="T78" fmla="*/ 27 w 56"/>
                <a:gd name="T79" fmla="*/ 32 h 65"/>
                <a:gd name="T80" fmla="*/ 29 w 56"/>
                <a:gd name="T81" fmla="*/ 32 h 65"/>
                <a:gd name="T82" fmla="*/ 32 w 56"/>
                <a:gd name="T83" fmla="*/ 37 h 65"/>
                <a:gd name="T84" fmla="*/ 30 w 56"/>
                <a:gd name="T85" fmla="*/ 37 h 65"/>
                <a:gd name="T86" fmla="*/ 26 w 56"/>
                <a:gd name="T87"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65">
                  <a:moveTo>
                    <a:pt x="36" y="15"/>
                  </a:moveTo>
                  <a:cubicBezTo>
                    <a:pt x="36" y="14"/>
                    <a:pt x="36" y="14"/>
                    <a:pt x="36" y="14"/>
                  </a:cubicBezTo>
                  <a:cubicBezTo>
                    <a:pt x="43" y="3"/>
                    <a:pt x="43" y="3"/>
                    <a:pt x="43" y="3"/>
                  </a:cubicBezTo>
                  <a:cubicBezTo>
                    <a:pt x="43" y="3"/>
                    <a:pt x="43" y="3"/>
                    <a:pt x="43" y="2"/>
                  </a:cubicBezTo>
                  <a:cubicBezTo>
                    <a:pt x="43" y="1"/>
                    <a:pt x="42" y="0"/>
                    <a:pt x="41" y="0"/>
                  </a:cubicBezTo>
                  <a:cubicBezTo>
                    <a:pt x="41" y="0"/>
                    <a:pt x="41" y="0"/>
                    <a:pt x="41" y="0"/>
                  </a:cubicBezTo>
                  <a:cubicBezTo>
                    <a:pt x="14" y="0"/>
                    <a:pt x="14" y="0"/>
                    <a:pt x="14" y="0"/>
                  </a:cubicBezTo>
                  <a:cubicBezTo>
                    <a:pt x="14" y="0"/>
                    <a:pt x="13" y="0"/>
                    <a:pt x="13" y="1"/>
                  </a:cubicBezTo>
                  <a:cubicBezTo>
                    <a:pt x="12" y="2"/>
                    <a:pt x="12" y="3"/>
                    <a:pt x="13" y="3"/>
                  </a:cubicBezTo>
                  <a:cubicBezTo>
                    <a:pt x="20" y="14"/>
                    <a:pt x="20" y="14"/>
                    <a:pt x="20" y="14"/>
                  </a:cubicBezTo>
                  <a:cubicBezTo>
                    <a:pt x="20" y="15"/>
                    <a:pt x="20" y="15"/>
                    <a:pt x="20" y="15"/>
                  </a:cubicBezTo>
                  <a:cubicBezTo>
                    <a:pt x="9" y="16"/>
                    <a:pt x="0" y="26"/>
                    <a:pt x="0" y="37"/>
                  </a:cubicBezTo>
                  <a:cubicBezTo>
                    <a:pt x="0" y="58"/>
                    <a:pt x="0" y="58"/>
                    <a:pt x="0" y="58"/>
                  </a:cubicBezTo>
                  <a:cubicBezTo>
                    <a:pt x="0" y="61"/>
                    <a:pt x="3" y="65"/>
                    <a:pt x="7" y="65"/>
                  </a:cubicBezTo>
                  <a:cubicBezTo>
                    <a:pt x="49" y="65"/>
                    <a:pt x="49" y="65"/>
                    <a:pt x="49" y="65"/>
                  </a:cubicBezTo>
                  <a:cubicBezTo>
                    <a:pt x="53" y="65"/>
                    <a:pt x="56" y="61"/>
                    <a:pt x="56" y="58"/>
                  </a:cubicBezTo>
                  <a:cubicBezTo>
                    <a:pt x="56" y="37"/>
                    <a:pt x="56" y="37"/>
                    <a:pt x="56" y="37"/>
                  </a:cubicBezTo>
                  <a:cubicBezTo>
                    <a:pt x="56" y="26"/>
                    <a:pt x="47" y="16"/>
                    <a:pt x="36" y="15"/>
                  </a:cubicBezTo>
                  <a:close/>
                  <a:moveTo>
                    <a:pt x="26" y="13"/>
                  </a:moveTo>
                  <a:cubicBezTo>
                    <a:pt x="23" y="4"/>
                    <a:pt x="23" y="4"/>
                    <a:pt x="23" y="4"/>
                  </a:cubicBezTo>
                  <a:cubicBezTo>
                    <a:pt x="22" y="3"/>
                    <a:pt x="22" y="3"/>
                    <a:pt x="21" y="3"/>
                  </a:cubicBezTo>
                  <a:cubicBezTo>
                    <a:pt x="21" y="4"/>
                    <a:pt x="21" y="4"/>
                    <a:pt x="21" y="5"/>
                  </a:cubicBezTo>
                  <a:cubicBezTo>
                    <a:pt x="24" y="13"/>
                    <a:pt x="24" y="13"/>
                    <a:pt x="24" y="13"/>
                  </a:cubicBezTo>
                  <a:cubicBezTo>
                    <a:pt x="22" y="13"/>
                    <a:pt x="22" y="13"/>
                    <a:pt x="22" y="13"/>
                  </a:cubicBezTo>
                  <a:cubicBezTo>
                    <a:pt x="16" y="3"/>
                    <a:pt x="16" y="3"/>
                    <a:pt x="16" y="3"/>
                  </a:cubicBezTo>
                  <a:cubicBezTo>
                    <a:pt x="39" y="3"/>
                    <a:pt x="39" y="3"/>
                    <a:pt x="39" y="3"/>
                  </a:cubicBezTo>
                  <a:cubicBezTo>
                    <a:pt x="33" y="13"/>
                    <a:pt x="33" y="13"/>
                    <a:pt x="33" y="13"/>
                  </a:cubicBezTo>
                  <a:lnTo>
                    <a:pt x="26" y="13"/>
                  </a:lnTo>
                  <a:close/>
                  <a:moveTo>
                    <a:pt x="23" y="15"/>
                  </a:moveTo>
                  <a:cubicBezTo>
                    <a:pt x="33" y="15"/>
                    <a:pt x="33" y="15"/>
                    <a:pt x="33" y="15"/>
                  </a:cubicBezTo>
                  <a:cubicBezTo>
                    <a:pt x="33" y="16"/>
                    <a:pt x="33" y="16"/>
                    <a:pt x="33" y="16"/>
                  </a:cubicBezTo>
                  <a:cubicBezTo>
                    <a:pt x="23" y="16"/>
                    <a:pt x="23" y="16"/>
                    <a:pt x="23" y="16"/>
                  </a:cubicBezTo>
                  <a:lnTo>
                    <a:pt x="23" y="15"/>
                  </a:lnTo>
                  <a:close/>
                  <a:moveTo>
                    <a:pt x="53" y="58"/>
                  </a:moveTo>
                  <a:cubicBezTo>
                    <a:pt x="53" y="60"/>
                    <a:pt x="51" y="62"/>
                    <a:pt x="49" y="62"/>
                  </a:cubicBezTo>
                  <a:cubicBezTo>
                    <a:pt x="7" y="62"/>
                    <a:pt x="7" y="62"/>
                    <a:pt x="7" y="62"/>
                  </a:cubicBezTo>
                  <a:cubicBezTo>
                    <a:pt x="5" y="62"/>
                    <a:pt x="3" y="60"/>
                    <a:pt x="3" y="58"/>
                  </a:cubicBezTo>
                  <a:cubicBezTo>
                    <a:pt x="3" y="37"/>
                    <a:pt x="3" y="37"/>
                    <a:pt x="3" y="37"/>
                  </a:cubicBezTo>
                  <a:cubicBezTo>
                    <a:pt x="3" y="26"/>
                    <a:pt x="11" y="18"/>
                    <a:pt x="22" y="18"/>
                  </a:cubicBezTo>
                  <a:cubicBezTo>
                    <a:pt x="34" y="18"/>
                    <a:pt x="34" y="18"/>
                    <a:pt x="34" y="18"/>
                  </a:cubicBezTo>
                  <a:cubicBezTo>
                    <a:pt x="44" y="18"/>
                    <a:pt x="53" y="26"/>
                    <a:pt x="53" y="37"/>
                  </a:cubicBezTo>
                  <a:lnTo>
                    <a:pt x="53" y="58"/>
                  </a:lnTo>
                  <a:close/>
                  <a:moveTo>
                    <a:pt x="8" y="38"/>
                  </a:moveTo>
                  <a:cubicBezTo>
                    <a:pt x="8" y="54"/>
                    <a:pt x="8" y="54"/>
                    <a:pt x="8" y="54"/>
                  </a:cubicBezTo>
                  <a:cubicBezTo>
                    <a:pt x="8" y="55"/>
                    <a:pt x="9" y="57"/>
                    <a:pt x="11" y="57"/>
                  </a:cubicBezTo>
                  <a:cubicBezTo>
                    <a:pt x="11" y="57"/>
                    <a:pt x="12" y="57"/>
                    <a:pt x="12" y="58"/>
                  </a:cubicBezTo>
                  <a:cubicBezTo>
                    <a:pt x="12" y="58"/>
                    <a:pt x="11" y="59"/>
                    <a:pt x="11" y="59"/>
                  </a:cubicBezTo>
                  <a:cubicBezTo>
                    <a:pt x="8" y="59"/>
                    <a:pt x="6" y="56"/>
                    <a:pt x="6" y="54"/>
                  </a:cubicBezTo>
                  <a:cubicBezTo>
                    <a:pt x="6" y="38"/>
                    <a:pt x="6" y="38"/>
                    <a:pt x="6" y="38"/>
                  </a:cubicBezTo>
                  <a:cubicBezTo>
                    <a:pt x="6" y="28"/>
                    <a:pt x="14" y="21"/>
                    <a:pt x="23" y="21"/>
                  </a:cubicBezTo>
                  <a:cubicBezTo>
                    <a:pt x="24" y="21"/>
                    <a:pt x="24" y="21"/>
                    <a:pt x="24" y="22"/>
                  </a:cubicBezTo>
                  <a:cubicBezTo>
                    <a:pt x="24" y="22"/>
                    <a:pt x="24" y="23"/>
                    <a:pt x="23" y="23"/>
                  </a:cubicBezTo>
                  <a:cubicBezTo>
                    <a:pt x="15" y="23"/>
                    <a:pt x="8" y="29"/>
                    <a:pt x="8" y="38"/>
                  </a:cubicBezTo>
                  <a:close/>
                  <a:moveTo>
                    <a:pt x="28" y="28"/>
                  </a:moveTo>
                  <a:cubicBezTo>
                    <a:pt x="21" y="28"/>
                    <a:pt x="15" y="34"/>
                    <a:pt x="15" y="41"/>
                  </a:cubicBezTo>
                  <a:cubicBezTo>
                    <a:pt x="15" y="47"/>
                    <a:pt x="21" y="53"/>
                    <a:pt x="28" y="53"/>
                  </a:cubicBezTo>
                  <a:cubicBezTo>
                    <a:pt x="35" y="53"/>
                    <a:pt x="40" y="47"/>
                    <a:pt x="40" y="41"/>
                  </a:cubicBezTo>
                  <a:cubicBezTo>
                    <a:pt x="40" y="34"/>
                    <a:pt x="35" y="28"/>
                    <a:pt x="28" y="28"/>
                  </a:cubicBezTo>
                  <a:close/>
                  <a:moveTo>
                    <a:pt x="28" y="51"/>
                  </a:moveTo>
                  <a:cubicBezTo>
                    <a:pt x="22" y="51"/>
                    <a:pt x="17" y="46"/>
                    <a:pt x="17" y="41"/>
                  </a:cubicBezTo>
                  <a:cubicBezTo>
                    <a:pt x="17" y="35"/>
                    <a:pt x="22" y="30"/>
                    <a:pt x="28" y="30"/>
                  </a:cubicBezTo>
                  <a:cubicBezTo>
                    <a:pt x="33" y="30"/>
                    <a:pt x="38" y="35"/>
                    <a:pt x="38" y="41"/>
                  </a:cubicBezTo>
                  <a:cubicBezTo>
                    <a:pt x="38" y="46"/>
                    <a:pt x="33" y="51"/>
                    <a:pt x="28" y="51"/>
                  </a:cubicBezTo>
                  <a:close/>
                  <a:moveTo>
                    <a:pt x="26" y="37"/>
                  </a:moveTo>
                  <a:cubicBezTo>
                    <a:pt x="26" y="39"/>
                    <a:pt x="27" y="40"/>
                    <a:pt x="28" y="40"/>
                  </a:cubicBezTo>
                  <a:cubicBezTo>
                    <a:pt x="30" y="40"/>
                    <a:pt x="32" y="41"/>
                    <a:pt x="32" y="44"/>
                  </a:cubicBezTo>
                  <a:cubicBezTo>
                    <a:pt x="32" y="46"/>
                    <a:pt x="31" y="47"/>
                    <a:pt x="29" y="48"/>
                  </a:cubicBezTo>
                  <a:cubicBezTo>
                    <a:pt x="29" y="49"/>
                    <a:pt x="29" y="49"/>
                    <a:pt x="29" y="49"/>
                  </a:cubicBezTo>
                  <a:cubicBezTo>
                    <a:pt x="29" y="49"/>
                    <a:pt x="28" y="50"/>
                    <a:pt x="28" y="50"/>
                  </a:cubicBezTo>
                  <a:cubicBezTo>
                    <a:pt x="27" y="50"/>
                    <a:pt x="27" y="49"/>
                    <a:pt x="27" y="49"/>
                  </a:cubicBezTo>
                  <a:cubicBezTo>
                    <a:pt x="27" y="48"/>
                    <a:pt x="27" y="48"/>
                    <a:pt x="27" y="48"/>
                  </a:cubicBezTo>
                  <a:cubicBezTo>
                    <a:pt x="25" y="47"/>
                    <a:pt x="24" y="46"/>
                    <a:pt x="24" y="44"/>
                  </a:cubicBezTo>
                  <a:cubicBezTo>
                    <a:pt x="24" y="43"/>
                    <a:pt x="24" y="43"/>
                    <a:pt x="25" y="43"/>
                  </a:cubicBezTo>
                  <a:cubicBezTo>
                    <a:pt x="25" y="43"/>
                    <a:pt x="26" y="43"/>
                    <a:pt x="26" y="44"/>
                  </a:cubicBezTo>
                  <a:cubicBezTo>
                    <a:pt x="26" y="45"/>
                    <a:pt x="27" y="46"/>
                    <a:pt x="28" y="46"/>
                  </a:cubicBezTo>
                  <a:cubicBezTo>
                    <a:pt x="29" y="46"/>
                    <a:pt x="30" y="45"/>
                    <a:pt x="30" y="44"/>
                  </a:cubicBezTo>
                  <a:cubicBezTo>
                    <a:pt x="30" y="42"/>
                    <a:pt x="29" y="42"/>
                    <a:pt x="28" y="42"/>
                  </a:cubicBezTo>
                  <a:cubicBezTo>
                    <a:pt x="25" y="42"/>
                    <a:pt x="24" y="40"/>
                    <a:pt x="24" y="37"/>
                  </a:cubicBezTo>
                  <a:cubicBezTo>
                    <a:pt x="24" y="36"/>
                    <a:pt x="25" y="34"/>
                    <a:pt x="27" y="34"/>
                  </a:cubicBezTo>
                  <a:cubicBezTo>
                    <a:pt x="27" y="32"/>
                    <a:pt x="27" y="32"/>
                    <a:pt x="27" y="32"/>
                  </a:cubicBezTo>
                  <a:cubicBezTo>
                    <a:pt x="27" y="32"/>
                    <a:pt x="27" y="31"/>
                    <a:pt x="28" y="31"/>
                  </a:cubicBezTo>
                  <a:cubicBezTo>
                    <a:pt x="28" y="31"/>
                    <a:pt x="29" y="32"/>
                    <a:pt x="29" y="32"/>
                  </a:cubicBezTo>
                  <a:cubicBezTo>
                    <a:pt x="29" y="33"/>
                    <a:pt x="29" y="33"/>
                    <a:pt x="29" y="33"/>
                  </a:cubicBezTo>
                  <a:cubicBezTo>
                    <a:pt x="30" y="34"/>
                    <a:pt x="32" y="35"/>
                    <a:pt x="32" y="37"/>
                  </a:cubicBezTo>
                  <a:cubicBezTo>
                    <a:pt x="32" y="38"/>
                    <a:pt x="31" y="38"/>
                    <a:pt x="31" y="38"/>
                  </a:cubicBezTo>
                  <a:cubicBezTo>
                    <a:pt x="30" y="38"/>
                    <a:pt x="30" y="38"/>
                    <a:pt x="30" y="37"/>
                  </a:cubicBezTo>
                  <a:cubicBezTo>
                    <a:pt x="30" y="36"/>
                    <a:pt x="29" y="35"/>
                    <a:pt x="28" y="35"/>
                  </a:cubicBezTo>
                  <a:cubicBezTo>
                    <a:pt x="27" y="35"/>
                    <a:pt x="26" y="36"/>
                    <a:pt x="26" y="37"/>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61" name="Freeform 37"/>
            <p:cNvSpPr>
              <a:spLocks noEditPoints="1"/>
            </p:cNvSpPr>
            <p:nvPr/>
          </p:nvSpPr>
          <p:spPr bwMode="auto">
            <a:xfrm>
              <a:off x="5514022" y="3600012"/>
              <a:ext cx="191882" cy="191884"/>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4 w 35"/>
                <a:gd name="T21" fmla="*/ 12 h 35"/>
                <a:gd name="T22" fmla="*/ 19 w 35"/>
                <a:gd name="T23" fmla="*/ 18 h 35"/>
                <a:gd name="T24" fmla="*/ 24 w 35"/>
                <a:gd name="T25" fmla="*/ 23 h 35"/>
                <a:gd name="T26" fmla="*/ 24 w 35"/>
                <a:gd name="T27" fmla="*/ 24 h 35"/>
                <a:gd name="T28" fmla="*/ 24 w 35"/>
                <a:gd name="T29" fmla="*/ 25 h 35"/>
                <a:gd name="T30" fmla="*/ 23 w 35"/>
                <a:gd name="T31" fmla="*/ 24 h 35"/>
                <a:gd name="T32" fmla="*/ 18 w 35"/>
                <a:gd name="T33" fmla="*/ 19 h 35"/>
                <a:gd name="T34" fmla="*/ 12 w 35"/>
                <a:gd name="T35" fmla="*/ 24 h 35"/>
                <a:gd name="T36" fmla="*/ 12 w 35"/>
                <a:gd name="T37" fmla="*/ 25 h 35"/>
                <a:gd name="T38" fmla="*/ 11 w 35"/>
                <a:gd name="T39" fmla="*/ 24 h 35"/>
                <a:gd name="T40" fmla="*/ 11 w 35"/>
                <a:gd name="T41" fmla="*/ 23 h 35"/>
                <a:gd name="T42" fmla="*/ 16 w 35"/>
                <a:gd name="T43" fmla="*/ 18 h 35"/>
                <a:gd name="T44" fmla="*/ 11 w 35"/>
                <a:gd name="T45" fmla="*/ 12 h 35"/>
                <a:gd name="T46" fmla="*/ 11 w 35"/>
                <a:gd name="T47" fmla="*/ 11 h 35"/>
                <a:gd name="T48" fmla="*/ 12 w 35"/>
                <a:gd name="T49" fmla="*/ 11 h 35"/>
                <a:gd name="T50" fmla="*/ 18 w 35"/>
                <a:gd name="T51" fmla="*/ 16 h 35"/>
                <a:gd name="T52" fmla="*/ 23 w 35"/>
                <a:gd name="T53" fmla="*/ 11 h 35"/>
                <a:gd name="T54" fmla="*/ 24 w 35"/>
                <a:gd name="T55" fmla="*/ 11 h 35"/>
                <a:gd name="T56" fmla="*/ 24 w 35"/>
                <a:gd name="T5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5">
                  <a:moveTo>
                    <a:pt x="18" y="0"/>
                  </a:moveTo>
                  <a:cubicBezTo>
                    <a:pt x="8" y="0"/>
                    <a:pt x="0" y="8"/>
                    <a:pt x="0" y="18"/>
                  </a:cubicBezTo>
                  <a:cubicBezTo>
                    <a:pt x="0" y="27"/>
                    <a:pt x="8" y="35"/>
                    <a:pt x="18" y="35"/>
                  </a:cubicBezTo>
                  <a:cubicBezTo>
                    <a:pt x="27" y="35"/>
                    <a:pt x="35" y="27"/>
                    <a:pt x="35" y="18"/>
                  </a:cubicBezTo>
                  <a:cubicBezTo>
                    <a:pt x="35" y="8"/>
                    <a:pt x="27"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4" y="12"/>
                  </a:moveTo>
                  <a:cubicBezTo>
                    <a:pt x="19" y="18"/>
                    <a:pt x="19" y="18"/>
                    <a:pt x="19" y="18"/>
                  </a:cubicBezTo>
                  <a:cubicBezTo>
                    <a:pt x="24" y="23"/>
                    <a:pt x="24" y="23"/>
                    <a:pt x="24" y="23"/>
                  </a:cubicBezTo>
                  <a:cubicBezTo>
                    <a:pt x="25" y="23"/>
                    <a:pt x="25" y="24"/>
                    <a:pt x="24" y="24"/>
                  </a:cubicBezTo>
                  <a:cubicBezTo>
                    <a:pt x="24" y="24"/>
                    <a:pt x="24" y="25"/>
                    <a:pt x="24" y="25"/>
                  </a:cubicBezTo>
                  <a:cubicBezTo>
                    <a:pt x="23" y="25"/>
                    <a:pt x="23" y="24"/>
                    <a:pt x="23" y="24"/>
                  </a:cubicBezTo>
                  <a:cubicBezTo>
                    <a:pt x="18" y="19"/>
                    <a:pt x="18" y="19"/>
                    <a:pt x="18" y="19"/>
                  </a:cubicBezTo>
                  <a:cubicBezTo>
                    <a:pt x="12" y="24"/>
                    <a:pt x="12" y="24"/>
                    <a:pt x="12" y="24"/>
                  </a:cubicBezTo>
                  <a:cubicBezTo>
                    <a:pt x="12" y="24"/>
                    <a:pt x="12" y="25"/>
                    <a:pt x="12" y="25"/>
                  </a:cubicBezTo>
                  <a:cubicBezTo>
                    <a:pt x="11" y="25"/>
                    <a:pt x="11" y="24"/>
                    <a:pt x="11" y="24"/>
                  </a:cubicBezTo>
                  <a:cubicBezTo>
                    <a:pt x="11" y="24"/>
                    <a:pt x="11" y="23"/>
                    <a:pt x="11" y="23"/>
                  </a:cubicBezTo>
                  <a:cubicBezTo>
                    <a:pt x="16" y="18"/>
                    <a:pt x="16" y="18"/>
                    <a:pt x="16" y="18"/>
                  </a:cubicBezTo>
                  <a:cubicBezTo>
                    <a:pt x="11" y="12"/>
                    <a:pt x="11" y="12"/>
                    <a:pt x="11" y="12"/>
                  </a:cubicBezTo>
                  <a:cubicBezTo>
                    <a:pt x="11" y="12"/>
                    <a:pt x="11" y="11"/>
                    <a:pt x="11" y="11"/>
                  </a:cubicBezTo>
                  <a:cubicBezTo>
                    <a:pt x="11" y="10"/>
                    <a:pt x="12" y="10"/>
                    <a:pt x="12" y="11"/>
                  </a:cubicBezTo>
                  <a:cubicBezTo>
                    <a:pt x="18" y="16"/>
                    <a:pt x="18" y="16"/>
                    <a:pt x="18" y="16"/>
                  </a:cubicBezTo>
                  <a:cubicBezTo>
                    <a:pt x="23" y="11"/>
                    <a:pt x="23" y="11"/>
                    <a:pt x="23" y="11"/>
                  </a:cubicBezTo>
                  <a:cubicBezTo>
                    <a:pt x="23" y="10"/>
                    <a:pt x="24" y="10"/>
                    <a:pt x="24" y="11"/>
                  </a:cubicBezTo>
                  <a:cubicBezTo>
                    <a:pt x="25" y="11"/>
                    <a:pt x="25" y="12"/>
                    <a:pt x="24" y="12"/>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62" name="Freeform 36"/>
            <p:cNvSpPr>
              <a:spLocks noEditPoints="1"/>
            </p:cNvSpPr>
            <p:nvPr/>
          </p:nvSpPr>
          <p:spPr bwMode="auto">
            <a:xfrm>
              <a:off x="6318623" y="3816332"/>
              <a:ext cx="329120" cy="329123"/>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7 w 35"/>
                <a:gd name="T21" fmla="*/ 12 h 35"/>
                <a:gd name="T22" fmla="*/ 27 w 35"/>
                <a:gd name="T23" fmla="*/ 14 h 35"/>
                <a:gd name="T24" fmla="*/ 16 w 35"/>
                <a:gd name="T25" fmla="*/ 23 h 35"/>
                <a:gd name="T26" fmla="*/ 16 w 35"/>
                <a:gd name="T27" fmla="*/ 23 h 35"/>
                <a:gd name="T28" fmla="*/ 15 w 35"/>
                <a:gd name="T29" fmla="*/ 23 h 35"/>
                <a:gd name="T30" fmla="*/ 9 w 35"/>
                <a:gd name="T31" fmla="*/ 18 h 35"/>
                <a:gd name="T32" fmla="*/ 9 w 35"/>
                <a:gd name="T33" fmla="*/ 16 h 35"/>
                <a:gd name="T34" fmla="*/ 10 w 35"/>
                <a:gd name="T35" fmla="*/ 16 h 35"/>
                <a:gd name="T36" fmla="*/ 16 w 35"/>
                <a:gd name="T37" fmla="*/ 21 h 35"/>
                <a:gd name="T38" fmla="*/ 26 w 35"/>
                <a:gd name="T39" fmla="*/ 12 h 35"/>
                <a:gd name="T40" fmla="*/ 27 w 35"/>
                <a:gd name="T4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5">
                  <a:moveTo>
                    <a:pt x="18" y="0"/>
                  </a:moveTo>
                  <a:cubicBezTo>
                    <a:pt x="8" y="0"/>
                    <a:pt x="0" y="8"/>
                    <a:pt x="0" y="18"/>
                  </a:cubicBezTo>
                  <a:cubicBezTo>
                    <a:pt x="0" y="27"/>
                    <a:pt x="8" y="35"/>
                    <a:pt x="18" y="35"/>
                  </a:cubicBezTo>
                  <a:cubicBezTo>
                    <a:pt x="28" y="35"/>
                    <a:pt x="35" y="27"/>
                    <a:pt x="35" y="18"/>
                  </a:cubicBezTo>
                  <a:cubicBezTo>
                    <a:pt x="35" y="8"/>
                    <a:pt x="28"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7" y="12"/>
                  </a:moveTo>
                  <a:cubicBezTo>
                    <a:pt x="28" y="13"/>
                    <a:pt x="28" y="13"/>
                    <a:pt x="27" y="14"/>
                  </a:cubicBezTo>
                  <a:cubicBezTo>
                    <a:pt x="16" y="23"/>
                    <a:pt x="16" y="23"/>
                    <a:pt x="16" y="23"/>
                  </a:cubicBezTo>
                  <a:cubicBezTo>
                    <a:pt x="16" y="23"/>
                    <a:pt x="16" y="23"/>
                    <a:pt x="16" y="23"/>
                  </a:cubicBezTo>
                  <a:cubicBezTo>
                    <a:pt x="15" y="23"/>
                    <a:pt x="15" y="23"/>
                    <a:pt x="15" y="23"/>
                  </a:cubicBezTo>
                  <a:cubicBezTo>
                    <a:pt x="9" y="18"/>
                    <a:pt x="9" y="18"/>
                    <a:pt x="9" y="18"/>
                  </a:cubicBezTo>
                  <a:cubicBezTo>
                    <a:pt x="8" y="18"/>
                    <a:pt x="8" y="17"/>
                    <a:pt x="9" y="16"/>
                  </a:cubicBezTo>
                  <a:cubicBezTo>
                    <a:pt x="9" y="16"/>
                    <a:pt x="10" y="16"/>
                    <a:pt x="10" y="16"/>
                  </a:cubicBezTo>
                  <a:cubicBezTo>
                    <a:pt x="16" y="21"/>
                    <a:pt x="16" y="21"/>
                    <a:pt x="16" y="21"/>
                  </a:cubicBezTo>
                  <a:cubicBezTo>
                    <a:pt x="26" y="12"/>
                    <a:pt x="26" y="12"/>
                    <a:pt x="26" y="12"/>
                  </a:cubicBezTo>
                  <a:cubicBezTo>
                    <a:pt x="26" y="12"/>
                    <a:pt x="27" y="12"/>
                    <a:pt x="27" y="12"/>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63" name="Freeform 36"/>
            <p:cNvSpPr>
              <a:spLocks noEditPoints="1"/>
            </p:cNvSpPr>
            <p:nvPr/>
          </p:nvSpPr>
          <p:spPr bwMode="auto">
            <a:xfrm>
              <a:off x="7931962" y="2574897"/>
              <a:ext cx="232130" cy="232131"/>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7 w 35"/>
                <a:gd name="T21" fmla="*/ 12 h 35"/>
                <a:gd name="T22" fmla="*/ 27 w 35"/>
                <a:gd name="T23" fmla="*/ 14 h 35"/>
                <a:gd name="T24" fmla="*/ 16 w 35"/>
                <a:gd name="T25" fmla="*/ 23 h 35"/>
                <a:gd name="T26" fmla="*/ 16 w 35"/>
                <a:gd name="T27" fmla="*/ 23 h 35"/>
                <a:gd name="T28" fmla="*/ 15 w 35"/>
                <a:gd name="T29" fmla="*/ 23 h 35"/>
                <a:gd name="T30" fmla="*/ 9 w 35"/>
                <a:gd name="T31" fmla="*/ 18 h 35"/>
                <a:gd name="T32" fmla="*/ 9 w 35"/>
                <a:gd name="T33" fmla="*/ 16 h 35"/>
                <a:gd name="T34" fmla="*/ 10 w 35"/>
                <a:gd name="T35" fmla="*/ 16 h 35"/>
                <a:gd name="T36" fmla="*/ 16 w 35"/>
                <a:gd name="T37" fmla="*/ 21 h 35"/>
                <a:gd name="T38" fmla="*/ 26 w 35"/>
                <a:gd name="T39" fmla="*/ 12 h 35"/>
                <a:gd name="T40" fmla="*/ 27 w 35"/>
                <a:gd name="T4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5">
                  <a:moveTo>
                    <a:pt x="18" y="0"/>
                  </a:moveTo>
                  <a:cubicBezTo>
                    <a:pt x="8" y="0"/>
                    <a:pt x="0" y="8"/>
                    <a:pt x="0" y="18"/>
                  </a:cubicBezTo>
                  <a:cubicBezTo>
                    <a:pt x="0" y="27"/>
                    <a:pt x="8" y="35"/>
                    <a:pt x="18" y="35"/>
                  </a:cubicBezTo>
                  <a:cubicBezTo>
                    <a:pt x="28" y="35"/>
                    <a:pt x="35" y="27"/>
                    <a:pt x="35" y="18"/>
                  </a:cubicBezTo>
                  <a:cubicBezTo>
                    <a:pt x="35" y="8"/>
                    <a:pt x="28"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7" y="12"/>
                  </a:moveTo>
                  <a:cubicBezTo>
                    <a:pt x="28" y="13"/>
                    <a:pt x="28" y="13"/>
                    <a:pt x="27" y="14"/>
                  </a:cubicBezTo>
                  <a:cubicBezTo>
                    <a:pt x="16" y="23"/>
                    <a:pt x="16" y="23"/>
                    <a:pt x="16" y="23"/>
                  </a:cubicBezTo>
                  <a:cubicBezTo>
                    <a:pt x="16" y="23"/>
                    <a:pt x="16" y="23"/>
                    <a:pt x="16" y="23"/>
                  </a:cubicBezTo>
                  <a:cubicBezTo>
                    <a:pt x="15" y="23"/>
                    <a:pt x="15" y="23"/>
                    <a:pt x="15" y="23"/>
                  </a:cubicBezTo>
                  <a:cubicBezTo>
                    <a:pt x="9" y="18"/>
                    <a:pt x="9" y="18"/>
                    <a:pt x="9" y="18"/>
                  </a:cubicBezTo>
                  <a:cubicBezTo>
                    <a:pt x="8" y="18"/>
                    <a:pt x="8" y="17"/>
                    <a:pt x="9" y="16"/>
                  </a:cubicBezTo>
                  <a:cubicBezTo>
                    <a:pt x="9" y="16"/>
                    <a:pt x="10" y="16"/>
                    <a:pt x="10" y="16"/>
                  </a:cubicBezTo>
                  <a:cubicBezTo>
                    <a:pt x="16" y="21"/>
                    <a:pt x="16" y="21"/>
                    <a:pt x="16" y="21"/>
                  </a:cubicBezTo>
                  <a:cubicBezTo>
                    <a:pt x="26" y="12"/>
                    <a:pt x="26" y="12"/>
                    <a:pt x="26" y="12"/>
                  </a:cubicBezTo>
                  <a:cubicBezTo>
                    <a:pt x="26" y="12"/>
                    <a:pt x="27" y="12"/>
                    <a:pt x="27" y="12"/>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64" name="Freeform 36"/>
            <p:cNvSpPr>
              <a:spLocks noEditPoints="1"/>
            </p:cNvSpPr>
            <p:nvPr/>
          </p:nvSpPr>
          <p:spPr bwMode="auto">
            <a:xfrm>
              <a:off x="3996266" y="2020116"/>
              <a:ext cx="421885" cy="352397"/>
            </a:xfrm>
            <a:custGeom>
              <a:avLst/>
              <a:gdLst>
                <a:gd name="T0" fmla="*/ 71 w 72"/>
                <a:gd name="T1" fmla="*/ 15 h 60"/>
                <a:gd name="T2" fmla="*/ 57 w 72"/>
                <a:gd name="T3" fmla="*/ 17 h 60"/>
                <a:gd name="T4" fmla="*/ 44 w 72"/>
                <a:gd name="T5" fmla="*/ 45 h 60"/>
                <a:gd name="T6" fmla="*/ 12 w 72"/>
                <a:gd name="T7" fmla="*/ 45 h 60"/>
                <a:gd name="T8" fmla="*/ 14 w 72"/>
                <a:gd name="T9" fmla="*/ 48 h 60"/>
                <a:gd name="T10" fmla="*/ 48 w 72"/>
                <a:gd name="T11" fmla="*/ 50 h 60"/>
                <a:gd name="T12" fmla="*/ 14 w 72"/>
                <a:gd name="T13" fmla="*/ 51 h 60"/>
                <a:gd name="T14" fmla="*/ 9 w 72"/>
                <a:gd name="T15" fmla="*/ 44 h 60"/>
                <a:gd name="T16" fmla="*/ 8 w 72"/>
                <a:gd name="T17" fmla="*/ 41 h 60"/>
                <a:gd name="T18" fmla="*/ 1 w 72"/>
                <a:gd name="T19" fmla="*/ 22 h 60"/>
                <a:gd name="T20" fmla="*/ 11 w 72"/>
                <a:gd name="T21" fmla="*/ 40 h 60"/>
                <a:gd name="T22" fmla="*/ 44 w 72"/>
                <a:gd name="T23" fmla="*/ 42 h 60"/>
                <a:gd name="T24" fmla="*/ 54 w 72"/>
                <a:gd name="T25" fmla="*/ 16 h 60"/>
                <a:gd name="T26" fmla="*/ 71 w 72"/>
                <a:gd name="T27" fmla="*/ 12 h 60"/>
                <a:gd name="T28" fmla="*/ 18 w 72"/>
                <a:gd name="T29" fmla="*/ 56 h 60"/>
                <a:gd name="T30" fmla="*/ 11 w 72"/>
                <a:gd name="T31" fmla="*/ 56 h 60"/>
                <a:gd name="T32" fmla="*/ 18 w 72"/>
                <a:gd name="T33" fmla="*/ 56 h 60"/>
                <a:gd name="T34" fmla="*/ 15 w 72"/>
                <a:gd name="T35" fmla="*/ 54 h 60"/>
                <a:gd name="T36" fmla="*/ 15 w 72"/>
                <a:gd name="T37" fmla="*/ 58 h 60"/>
                <a:gd name="T38" fmla="*/ 45 w 72"/>
                <a:gd name="T39" fmla="*/ 56 h 60"/>
                <a:gd name="T40" fmla="*/ 38 w 72"/>
                <a:gd name="T41" fmla="*/ 56 h 60"/>
                <a:gd name="T42" fmla="*/ 45 w 72"/>
                <a:gd name="T43" fmla="*/ 56 h 60"/>
                <a:gd name="T44" fmla="*/ 42 w 72"/>
                <a:gd name="T45" fmla="*/ 54 h 60"/>
                <a:gd name="T46" fmla="*/ 42 w 72"/>
                <a:gd name="T47" fmla="*/ 58 h 60"/>
                <a:gd name="T48" fmla="*/ 46 w 72"/>
                <a:gd name="T49" fmla="*/ 35 h 60"/>
                <a:gd name="T50" fmla="*/ 12 w 72"/>
                <a:gd name="T51" fmla="*/ 34 h 60"/>
                <a:gd name="T52" fmla="*/ 12 w 72"/>
                <a:gd name="T53" fmla="*/ 36 h 60"/>
                <a:gd name="T54" fmla="*/ 46 w 72"/>
                <a:gd name="T55" fmla="*/ 35 h 60"/>
                <a:gd name="T56" fmla="*/ 12 w 72"/>
                <a:gd name="T57" fmla="*/ 39 h 60"/>
                <a:gd name="T58" fmla="*/ 43 w 72"/>
                <a:gd name="T59" fmla="*/ 40 h 60"/>
                <a:gd name="T60" fmla="*/ 43 w 72"/>
                <a:gd name="T61" fmla="*/ 38 h 60"/>
                <a:gd name="T62" fmla="*/ 13 w 72"/>
                <a:gd name="T63" fmla="*/ 28 h 60"/>
                <a:gd name="T64" fmla="*/ 16 w 72"/>
                <a:gd name="T65" fmla="*/ 23 h 60"/>
                <a:gd name="T66" fmla="*/ 28 w 72"/>
                <a:gd name="T67" fmla="*/ 14 h 60"/>
                <a:gd name="T68" fmla="*/ 33 w 72"/>
                <a:gd name="T69" fmla="*/ 17 h 60"/>
                <a:gd name="T70" fmla="*/ 36 w 72"/>
                <a:gd name="T71" fmla="*/ 22 h 60"/>
                <a:gd name="T72" fmla="*/ 39 w 72"/>
                <a:gd name="T73" fmla="*/ 17 h 60"/>
                <a:gd name="T74" fmla="*/ 51 w 72"/>
                <a:gd name="T75" fmla="*/ 7 h 60"/>
                <a:gd name="T76" fmla="*/ 51 w 72"/>
                <a:gd name="T77" fmla="*/ 0 h 60"/>
                <a:gd name="T78" fmla="*/ 49 w 72"/>
                <a:gd name="T79" fmla="*/ 5 h 60"/>
                <a:gd name="T80" fmla="*/ 36 w 72"/>
                <a:gd name="T81" fmla="*/ 15 h 60"/>
                <a:gd name="T82" fmla="*/ 31 w 72"/>
                <a:gd name="T83" fmla="*/ 12 h 60"/>
                <a:gd name="T84" fmla="*/ 28 w 72"/>
                <a:gd name="T85" fmla="*/ 7 h 60"/>
                <a:gd name="T86" fmla="*/ 25 w 72"/>
                <a:gd name="T87" fmla="*/ 11 h 60"/>
                <a:gd name="T88" fmla="*/ 13 w 72"/>
                <a:gd name="T89" fmla="*/ 22 h 60"/>
                <a:gd name="T90" fmla="*/ 13 w 72"/>
                <a:gd name="T91"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60">
                  <a:moveTo>
                    <a:pt x="72" y="13"/>
                  </a:moveTo>
                  <a:cubicBezTo>
                    <a:pt x="72" y="14"/>
                    <a:pt x="71" y="15"/>
                    <a:pt x="71" y="15"/>
                  </a:cubicBezTo>
                  <a:cubicBezTo>
                    <a:pt x="60" y="15"/>
                    <a:pt x="60" y="15"/>
                    <a:pt x="60" y="15"/>
                  </a:cubicBezTo>
                  <a:cubicBezTo>
                    <a:pt x="59" y="15"/>
                    <a:pt x="57" y="16"/>
                    <a:pt x="57" y="17"/>
                  </a:cubicBezTo>
                  <a:cubicBezTo>
                    <a:pt x="49" y="41"/>
                    <a:pt x="49" y="41"/>
                    <a:pt x="49" y="41"/>
                  </a:cubicBezTo>
                  <a:cubicBezTo>
                    <a:pt x="49" y="43"/>
                    <a:pt x="46" y="45"/>
                    <a:pt x="44" y="45"/>
                  </a:cubicBezTo>
                  <a:cubicBezTo>
                    <a:pt x="14" y="45"/>
                    <a:pt x="14" y="45"/>
                    <a:pt x="14" y="45"/>
                  </a:cubicBezTo>
                  <a:cubicBezTo>
                    <a:pt x="13" y="45"/>
                    <a:pt x="13" y="45"/>
                    <a:pt x="12" y="45"/>
                  </a:cubicBezTo>
                  <a:cubicBezTo>
                    <a:pt x="12" y="47"/>
                    <a:pt x="12" y="47"/>
                    <a:pt x="12" y="47"/>
                  </a:cubicBezTo>
                  <a:cubicBezTo>
                    <a:pt x="12" y="47"/>
                    <a:pt x="13" y="48"/>
                    <a:pt x="14" y="48"/>
                  </a:cubicBezTo>
                  <a:cubicBezTo>
                    <a:pt x="47" y="48"/>
                    <a:pt x="47" y="48"/>
                    <a:pt x="47" y="48"/>
                  </a:cubicBezTo>
                  <a:cubicBezTo>
                    <a:pt x="48" y="48"/>
                    <a:pt x="48" y="49"/>
                    <a:pt x="48" y="50"/>
                  </a:cubicBezTo>
                  <a:cubicBezTo>
                    <a:pt x="48" y="50"/>
                    <a:pt x="48" y="51"/>
                    <a:pt x="47" y="51"/>
                  </a:cubicBezTo>
                  <a:cubicBezTo>
                    <a:pt x="14" y="51"/>
                    <a:pt x="14" y="51"/>
                    <a:pt x="14" y="51"/>
                  </a:cubicBezTo>
                  <a:cubicBezTo>
                    <a:pt x="11" y="51"/>
                    <a:pt x="9" y="49"/>
                    <a:pt x="9" y="47"/>
                  </a:cubicBezTo>
                  <a:cubicBezTo>
                    <a:pt x="9" y="44"/>
                    <a:pt x="9" y="44"/>
                    <a:pt x="9" y="44"/>
                  </a:cubicBezTo>
                  <a:cubicBezTo>
                    <a:pt x="9" y="43"/>
                    <a:pt x="9" y="43"/>
                    <a:pt x="9" y="43"/>
                  </a:cubicBezTo>
                  <a:cubicBezTo>
                    <a:pt x="9" y="42"/>
                    <a:pt x="8" y="42"/>
                    <a:pt x="8" y="41"/>
                  </a:cubicBezTo>
                  <a:cubicBezTo>
                    <a:pt x="0" y="24"/>
                    <a:pt x="0" y="24"/>
                    <a:pt x="0" y="24"/>
                  </a:cubicBezTo>
                  <a:cubicBezTo>
                    <a:pt x="0" y="23"/>
                    <a:pt x="0" y="22"/>
                    <a:pt x="1" y="22"/>
                  </a:cubicBezTo>
                  <a:cubicBezTo>
                    <a:pt x="2" y="21"/>
                    <a:pt x="3" y="22"/>
                    <a:pt x="3" y="22"/>
                  </a:cubicBezTo>
                  <a:cubicBezTo>
                    <a:pt x="11" y="40"/>
                    <a:pt x="11" y="40"/>
                    <a:pt x="11" y="40"/>
                  </a:cubicBezTo>
                  <a:cubicBezTo>
                    <a:pt x="11" y="41"/>
                    <a:pt x="13" y="42"/>
                    <a:pt x="14" y="42"/>
                  </a:cubicBezTo>
                  <a:cubicBezTo>
                    <a:pt x="44" y="42"/>
                    <a:pt x="44" y="42"/>
                    <a:pt x="44" y="42"/>
                  </a:cubicBezTo>
                  <a:cubicBezTo>
                    <a:pt x="45" y="42"/>
                    <a:pt x="46" y="41"/>
                    <a:pt x="47" y="40"/>
                  </a:cubicBezTo>
                  <a:cubicBezTo>
                    <a:pt x="54" y="16"/>
                    <a:pt x="54" y="16"/>
                    <a:pt x="54" y="16"/>
                  </a:cubicBezTo>
                  <a:cubicBezTo>
                    <a:pt x="55" y="13"/>
                    <a:pt x="57" y="12"/>
                    <a:pt x="60" y="12"/>
                  </a:cubicBezTo>
                  <a:cubicBezTo>
                    <a:pt x="71" y="12"/>
                    <a:pt x="71" y="12"/>
                    <a:pt x="71" y="12"/>
                  </a:cubicBezTo>
                  <a:cubicBezTo>
                    <a:pt x="71" y="12"/>
                    <a:pt x="72" y="12"/>
                    <a:pt x="72" y="13"/>
                  </a:cubicBezTo>
                  <a:close/>
                  <a:moveTo>
                    <a:pt x="18" y="56"/>
                  </a:moveTo>
                  <a:cubicBezTo>
                    <a:pt x="18" y="58"/>
                    <a:pt x="17" y="60"/>
                    <a:pt x="15" y="60"/>
                  </a:cubicBezTo>
                  <a:cubicBezTo>
                    <a:pt x="13" y="60"/>
                    <a:pt x="11" y="58"/>
                    <a:pt x="11" y="56"/>
                  </a:cubicBezTo>
                  <a:cubicBezTo>
                    <a:pt x="11" y="54"/>
                    <a:pt x="13" y="52"/>
                    <a:pt x="15" y="52"/>
                  </a:cubicBezTo>
                  <a:cubicBezTo>
                    <a:pt x="17" y="52"/>
                    <a:pt x="18" y="54"/>
                    <a:pt x="18" y="56"/>
                  </a:cubicBezTo>
                  <a:close/>
                  <a:moveTo>
                    <a:pt x="16" y="56"/>
                  </a:moveTo>
                  <a:cubicBezTo>
                    <a:pt x="16" y="55"/>
                    <a:pt x="16" y="54"/>
                    <a:pt x="15" y="54"/>
                  </a:cubicBezTo>
                  <a:cubicBezTo>
                    <a:pt x="14" y="54"/>
                    <a:pt x="13" y="55"/>
                    <a:pt x="13" y="56"/>
                  </a:cubicBezTo>
                  <a:cubicBezTo>
                    <a:pt x="13" y="57"/>
                    <a:pt x="14" y="58"/>
                    <a:pt x="15" y="58"/>
                  </a:cubicBezTo>
                  <a:cubicBezTo>
                    <a:pt x="16" y="58"/>
                    <a:pt x="16" y="57"/>
                    <a:pt x="16" y="56"/>
                  </a:cubicBezTo>
                  <a:close/>
                  <a:moveTo>
                    <a:pt x="45" y="56"/>
                  </a:moveTo>
                  <a:cubicBezTo>
                    <a:pt x="45" y="58"/>
                    <a:pt x="44" y="60"/>
                    <a:pt x="42" y="60"/>
                  </a:cubicBezTo>
                  <a:cubicBezTo>
                    <a:pt x="40" y="60"/>
                    <a:pt x="38" y="58"/>
                    <a:pt x="38" y="56"/>
                  </a:cubicBezTo>
                  <a:cubicBezTo>
                    <a:pt x="38" y="54"/>
                    <a:pt x="40" y="52"/>
                    <a:pt x="42" y="52"/>
                  </a:cubicBezTo>
                  <a:cubicBezTo>
                    <a:pt x="44" y="52"/>
                    <a:pt x="45" y="54"/>
                    <a:pt x="45" y="56"/>
                  </a:cubicBezTo>
                  <a:close/>
                  <a:moveTo>
                    <a:pt x="43" y="56"/>
                  </a:moveTo>
                  <a:cubicBezTo>
                    <a:pt x="43" y="55"/>
                    <a:pt x="43" y="54"/>
                    <a:pt x="42" y="54"/>
                  </a:cubicBezTo>
                  <a:cubicBezTo>
                    <a:pt x="41" y="54"/>
                    <a:pt x="40" y="55"/>
                    <a:pt x="40" y="56"/>
                  </a:cubicBezTo>
                  <a:cubicBezTo>
                    <a:pt x="40" y="57"/>
                    <a:pt x="41" y="58"/>
                    <a:pt x="42" y="58"/>
                  </a:cubicBezTo>
                  <a:cubicBezTo>
                    <a:pt x="43" y="58"/>
                    <a:pt x="43" y="57"/>
                    <a:pt x="43" y="56"/>
                  </a:cubicBezTo>
                  <a:close/>
                  <a:moveTo>
                    <a:pt x="46" y="35"/>
                  </a:moveTo>
                  <a:cubicBezTo>
                    <a:pt x="46" y="34"/>
                    <a:pt x="45" y="34"/>
                    <a:pt x="45" y="34"/>
                  </a:cubicBezTo>
                  <a:cubicBezTo>
                    <a:pt x="12" y="34"/>
                    <a:pt x="12" y="34"/>
                    <a:pt x="12" y="34"/>
                  </a:cubicBezTo>
                  <a:cubicBezTo>
                    <a:pt x="11" y="34"/>
                    <a:pt x="11" y="34"/>
                    <a:pt x="11" y="35"/>
                  </a:cubicBezTo>
                  <a:cubicBezTo>
                    <a:pt x="11" y="35"/>
                    <a:pt x="11" y="36"/>
                    <a:pt x="12" y="36"/>
                  </a:cubicBezTo>
                  <a:cubicBezTo>
                    <a:pt x="45" y="36"/>
                    <a:pt x="45" y="36"/>
                    <a:pt x="45" y="36"/>
                  </a:cubicBezTo>
                  <a:cubicBezTo>
                    <a:pt x="45" y="36"/>
                    <a:pt x="46" y="35"/>
                    <a:pt x="46" y="35"/>
                  </a:cubicBezTo>
                  <a:close/>
                  <a:moveTo>
                    <a:pt x="13" y="38"/>
                  </a:moveTo>
                  <a:cubicBezTo>
                    <a:pt x="13" y="38"/>
                    <a:pt x="12" y="39"/>
                    <a:pt x="12" y="39"/>
                  </a:cubicBezTo>
                  <a:cubicBezTo>
                    <a:pt x="12" y="40"/>
                    <a:pt x="13" y="40"/>
                    <a:pt x="13" y="40"/>
                  </a:cubicBezTo>
                  <a:cubicBezTo>
                    <a:pt x="43" y="40"/>
                    <a:pt x="43" y="40"/>
                    <a:pt x="43" y="40"/>
                  </a:cubicBezTo>
                  <a:cubicBezTo>
                    <a:pt x="44" y="40"/>
                    <a:pt x="44" y="40"/>
                    <a:pt x="44" y="39"/>
                  </a:cubicBezTo>
                  <a:cubicBezTo>
                    <a:pt x="44" y="39"/>
                    <a:pt x="44" y="38"/>
                    <a:pt x="43" y="38"/>
                  </a:cubicBezTo>
                  <a:lnTo>
                    <a:pt x="13" y="38"/>
                  </a:lnTo>
                  <a:close/>
                  <a:moveTo>
                    <a:pt x="13" y="28"/>
                  </a:moveTo>
                  <a:cubicBezTo>
                    <a:pt x="14" y="28"/>
                    <a:pt x="16" y="27"/>
                    <a:pt x="16" y="25"/>
                  </a:cubicBezTo>
                  <a:cubicBezTo>
                    <a:pt x="16" y="24"/>
                    <a:pt x="16" y="24"/>
                    <a:pt x="16" y="23"/>
                  </a:cubicBezTo>
                  <a:cubicBezTo>
                    <a:pt x="26" y="13"/>
                    <a:pt x="26" y="13"/>
                    <a:pt x="26" y="13"/>
                  </a:cubicBezTo>
                  <a:cubicBezTo>
                    <a:pt x="27" y="13"/>
                    <a:pt x="27" y="14"/>
                    <a:pt x="28" y="14"/>
                  </a:cubicBezTo>
                  <a:cubicBezTo>
                    <a:pt x="28" y="14"/>
                    <a:pt x="29" y="13"/>
                    <a:pt x="29" y="13"/>
                  </a:cubicBezTo>
                  <a:cubicBezTo>
                    <a:pt x="33" y="17"/>
                    <a:pt x="33" y="17"/>
                    <a:pt x="33" y="17"/>
                  </a:cubicBezTo>
                  <a:cubicBezTo>
                    <a:pt x="33" y="18"/>
                    <a:pt x="33" y="18"/>
                    <a:pt x="33" y="19"/>
                  </a:cubicBezTo>
                  <a:cubicBezTo>
                    <a:pt x="33" y="20"/>
                    <a:pt x="34" y="22"/>
                    <a:pt x="36" y="22"/>
                  </a:cubicBezTo>
                  <a:cubicBezTo>
                    <a:pt x="38" y="22"/>
                    <a:pt x="39" y="20"/>
                    <a:pt x="39" y="19"/>
                  </a:cubicBezTo>
                  <a:cubicBezTo>
                    <a:pt x="39" y="18"/>
                    <a:pt x="39" y="18"/>
                    <a:pt x="39" y="17"/>
                  </a:cubicBezTo>
                  <a:cubicBezTo>
                    <a:pt x="50" y="6"/>
                    <a:pt x="50" y="6"/>
                    <a:pt x="50" y="6"/>
                  </a:cubicBezTo>
                  <a:cubicBezTo>
                    <a:pt x="50" y="7"/>
                    <a:pt x="51" y="7"/>
                    <a:pt x="51" y="7"/>
                  </a:cubicBezTo>
                  <a:cubicBezTo>
                    <a:pt x="53" y="7"/>
                    <a:pt x="54" y="5"/>
                    <a:pt x="54" y="4"/>
                  </a:cubicBezTo>
                  <a:cubicBezTo>
                    <a:pt x="54" y="2"/>
                    <a:pt x="53" y="0"/>
                    <a:pt x="51" y="0"/>
                  </a:cubicBezTo>
                  <a:cubicBezTo>
                    <a:pt x="50" y="0"/>
                    <a:pt x="48" y="2"/>
                    <a:pt x="48" y="4"/>
                  </a:cubicBezTo>
                  <a:cubicBezTo>
                    <a:pt x="48" y="4"/>
                    <a:pt x="48" y="5"/>
                    <a:pt x="49" y="5"/>
                  </a:cubicBezTo>
                  <a:cubicBezTo>
                    <a:pt x="38" y="16"/>
                    <a:pt x="38" y="16"/>
                    <a:pt x="38" y="16"/>
                  </a:cubicBezTo>
                  <a:cubicBezTo>
                    <a:pt x="37" y="16"/>
                    <a:pt x="37" y="15"/>
                    <a:pt x="36" y="15"/>
                  </a:cubicBezTo>
                  <a:cubicBezTo>
                    <a:pt x="36" y="15"/>
                    <a:pt x="35" y="16"/>
                    <a:pt x="35" y="16"/>
                  </a:cubicBezTo>
                  <a:cubicBezTo>
                    <a:pt x="31" y="12"/>
                    <a:pt x="31" y="12"/>
                    <a:pt x="31" y="12"/>
                  </a:cubicBezTo>
                  <a:cubicBezTo>
                    <a:pt x="31" y="11"/>
                    <a:pt x="31" y="11"/>
                    <a:pt x="31" y="10"/>
                  </a:cubicBezTo>
                  <a:cubicBezTo>
                    <a:pt x="31" y="9"/>
                    <a:pt x="30" y="7"/>
                    <a:pt x="28" y="7"/>
                  </a:cubicBezTo>
                  <a:cubicBezTo>
                    <a:pt x="26" y="7"/>
                    <a:pt x="25" y="9"/>
                    <a:pt x="25" y="10"/>
                  </a:cubicBezTo>
                  <a:cubicBezTo>
                    <a:pt x="25" y="11"/>
                    <a:pt x="25" y="11"/>
                    <a:pt x="25" y="11"/>
                  </a:cubicBezTo>
                  <a:cubicBezTo>
                    <a:pt x="14" y="22"/>
                    <a:pt x="14" y="22"/>
                    <a:pt x="14" y="22"/>
                  </a:cubicBezTo>
                  <a:cubicBezTo>
                    <a:pt x="14" y="22"/>
                    <a:pt x="13" y="22"/>
                    <a:pt x="13" y="22"/>
                  </a:cubicBezTo>
                  <a:cubicBezTo>
                    <a:pt x="11" y="22"/>
                    <a:pt x="10" y="23"/>
                    <a:pt x="10" y="25"/>
                  </a:cubicBezTo>
                  <a:cubicBezTo>
                    <a:pt x="10" y="27"/>
                    <a:pt x="11" y="28"/>
                    <a:pt x="1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65" name="Freeform 24"/>
            <p:cNvSpPr>
              <a:spLocks noEditPoints="1"/>
            </p:cNvSpPr>
            <p:nvPr/>
          </p:nvSpPr>
          <p:spPr bwMode="auto">
            <a:xfrm>
              <a:off x="7815448" y="5058781"/>
              <a:ext cx="357647" cy="377244"/>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66" name="Freeform 34"/>
            <p:cNvSpPr>
              <a:spLocks noEditPoints="1"/>
            </p:cNvSpPr>
            <p:nvPr/>
          </p:nvSpPr>
          <p:spPr bwMode="auto">
            <a:xfrm>
              <a:off x="7522185" y="2726666"/>
              <a:ext cx="270999" cy="363536"/>
            </a:xfrm>
            <a:custGeom>
              <a:avLst/>
              <a:gdLst>
                <a:gd name="T0" fmla="*/ 13 w 52"/>
                <a:gd name="T1" fmla="*/ 18 h 70"/>
                <a:gd name="T2" fmla="*/ 12 w 52"/>
                <a:gd name="T3" fmla="*/ 17 h 70"/>
                <a:gd name="T4" fmla="*/ 11 w 52"/>
                <a:gd name="T5" fmla="*/ 15 h 70"/>
                <a:gd name="T6" fmla="*/ 51 w 52"/>
                <a:gd name="T7" fmla="*/ 50 h 70"/>
                <a:gd name="T8" fmla="*/ 49 w 52"/>
                <a:gd name="T9" fmla="*/ 60 h 70"/>
                <a:gd name="T10" fmla="*/ 51 w 52"/>
                <a:gd name="T11" fmla="*/ 69 h 70"/>
                <a:gd name="T12" fmla="*/ 0 w 52"/>
                <a:gd name="T13" fmla="*/ 69 h 70"/>
                <a:gd name="T14" fmla="*/ 1 w 52"/>
                <a:gd name="T15" fmla="*/ 60 h 70"/>
                <a:gd name="T16" fmla="*/ 4 w 52"/>
                <a:gd name="T17" fmla="*/ 45 h 70"/>
                <a:gd name="T18" fmla="*/ 19 w 52"/>
                <a:gd name="T19" fmla="*/ 27 h 70"/>
                <a:gd name="T20" fmla="*/ 15 w 52"/>
                <a:gd name="T21" fmla="*/ 30 h 70"/>
                <a:gd name="T22" fmla="*/ 10 w 52"/>
                <a:gd name="T23" fmla="*/ 34 h 70"/>
                <a:gd name="T24" fmla="*/ 2 w 52"/>
                <a:gd name="T25" fmla="*/ 28 h 70"/>
                <a:gd name="T26" fmla="*/ 8 w 52"/>
                <a:gd name="T27" fmla="*/ 14 h 70"/>
                <a:gd name="T28" fmla="*/ 13 w 52"/>
                <a:gd name="T29" fmla="*/ 5 h 70"/>
                <a:gd name="T30" fmla="*/ 12 w 52"/>
                <a:gd name="T31" fmla="*/ 0 h 70"/>
                <a:gd name="T32" fmla="*/ 12 w 52"/>
                <a:gd name="T33" fmla="*/ 0 h 70"/>
                <a:gd name="T34" fmla="*/ 14 w 52"/>
                <a:gd name="T35" fmla="*/ 0 h 70"/>
                <a:gd name="T36" fmla="*/ 43 w 52"/>
                <a:gd name="T37" fmla="*/ 13 h 70"/>
                <a:gd name="T38" fmla="*/ 51 w 52"/>
                <a:gd name="T39" fmla="*/ 47 h 70"/>
                <a:gd name="T40" fmla="*/ 2 w 52"/>
                <a:gd name="T41" fmla="*/ 62 h 70"/>
                <a:gd name="T42" fmla="*/ 48 w 52"/>
                <a:gd name="T43" fmla="*/ 62 h 70"/>
                <a:gd name="T44" fmla="*/ 2 w 52"/>
                <a:gd name="T45" fmla="*/ 62 h 70"/>
                <a:gd name="T46" fmla="*/ 6 w 52"/>
                <a:gd name="T47" fmla="*/ 56 h 70"/>
                <a:gd name="T48" fmla="*/ 44 w 52"/>
                <a:gd name="T49" fmla="*/ 60 h 70"/>
                <a:gd name="T50" fmla="*/ 12 w 52"/>
                <a:gd name="T51" fmla="*/ 41 h 70"/>
                <a:gd name="T52" fmla="*/ 6 w 52"/>
                <a:gd name="T53" fmla="*/ 54 h 70"/>
                <a:gd name="T54" fmla="*/ 15 w 52"/>
                <a:gd name="T55" fmla="*/ 42 h 70"/>
                <a:gd name="T56" fmla="*/ 12 w 52"/>
                <a:gd name="T57" fmla="*/ 48 h 70"/>
                <a:gd name="T58" fmla="*/ 41 w 52"/>
                <a:gd name="T59" fmla="*/ 54 h 70"/>
                <a:gd name="T60" fmla="*/ 39 w 52"/>
                <a:gd name="T61" fmla="*/ 17 h 70"/>
                <a:gd name="T62" fmla="*/ 22 w 52"/>
                <a:gd name="T63" fmla="*/ 6 h 70"/>
                <a:gd name="T64" fmla="*/ 20 w 52"/>
                <a:gd name="T65" fmla="*/ 5 h 70"/>
                <a:gd name="T66" fmla="*/ 18 w 52"/>
                <a:gd name="T67" fmla="*/ 4 h 70"/>
                <a:gd name="T68" fmla="*/ 19 w 52"/>
                <a:gd name="T69" fmla="*/ 7 h 70"/>
                <a:gd name="T70" fmla="*/ 17 w 52"/>
                <a:gd name="T71" fmla="*/ 8 h 70"/>
                <a:gd name="T72" fmla="*/ 11 w 52"/>
                <a:gd name="T73" fmla="*/ 14 h 70"/>
                <a:gd name="T74" fmla="*/ 4 w 52"/>
                <a:gd name="T75" fmla="*/ 28 h 70"/>
                <a:gd name="T76" fmla="*/ 10 w 52"/>
                <a:gd name="T77" fmla="*/ 31 h 70"/>
                <a:gd name="T78" fmla="*/ 16 w 52"/>
                <a:gd name="T79" fmla="*/ 25 h 70"/>
                <a:gd name="T80" fmla="*/ 21 w 52"/>
                <a:gd name="T81" fmla="*/ 25 h 70"/>
                <a:gd name="T82" fmla="*/ 30 w 52"/>
                <a:gd name="T83" fmla="*/ 19 h 70"/>
                <a:gd name="T84" fmla="*/ 44 w 52"/>
                <a:gd name="T85" fmla="*/ 36 h 70"/>
                <a:gd name="T86" fmla="*/ 40 w 52"/>
                <a:gd name="T87" fmla="*/ 16 h 70"/>
                <a:gd name="T88" fmla="*/ 43 w 52"/>
                <a:gd name="T89" fmla="*/ 53 h 70"/>
                <a:gd name="T90" fmla="*/ 44 w 52"/>
                <a:gd name="T91"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70">
                  <a:moveTo>
                    <a:pt x="16" y="14"/>
                  </a:moveTo>
                  <a:cubicBezTo>
                    <a:pt x="16" y="15"/>
                    <a:pt x="16" y="15"/>
                    <a:pt x="16" y="15"/>
                  </a:cubicBezTo>
                  <a:cubicBezTo>
                    <a:pt x="13" y="18"/>
                    <a:pt x="13" y="18"/>
                    <a:pt x="13" y="18"/>
                  </a:cubicBezTo>
                  <a:cubicBezTo>
                    <a:pt x="13" y="19"/>
                    <a:pt x="13" y="19"/>
                    <a:pt x="12" y="19"/>
                  </a:cubicBezTo>
                  <a:cubicBezTo>
                    <a:pt x="12" y="19"/>
                    <a:pt x="12" y="19"/>
                    <a:pt x="12" y="19"/>
                  </a:cubicBezTo>
                  <a:cubicBezTo>
                    <a:pt x="11" y="18"/>
                    <a:pt x="11" y="18"/>
                    <a:pt x="12" y="17"/>
                  </a:cubicBezTo>
                  <a:cubicBezTo>
                    <a:pt x="11" y="17"/>
                    <a:pt x="11" y="17"/>
                    <a:pt x="11" y="17"/>
                  </a:cubicBezTo>
                  <a:cubicBezTo>
                    <a:pt x="11" y="17"/>
                    <a:pt x="10" y="17"/>
                    <a:pt x="10" y="16"/>
                  </a:cubicBezTo>
                  <a:cubicBezTo>
                    <a:pt x="10" y="16"/>
                    <a:pt x="10" y="15"/>
                    <a:pt x="11" y="15"/>
                  </a:cubicBezTo>
                  <a:cubicBezTo>
                    <a:pt x="15" y="14"/>
                    <a:pt x="15" y="14"/>
                    <a:pt x="15" y="14"/>
                  </a:cubicBezTo>
                  <a:cubicBezTo>
                    <a:pt x="15" y="14"/>
                    <a:pt x="16" y="14"/>
                    <a:pt x="16" y="14"/>
                  </a:cubicBezTo>
                  <a:close/>
                  <a:moveTo>
                    <a:pt x="51" y="50"/>
                  </a:moveTo>
                  <a:cubicBezTo>
                    <a:pt x="46" y="54"/>
                    <a:pt x="46" y="54"/>
                    <a:pt x="46" y="54"/>
                  </a:cubicBezTo>
                  <a:cubicBezTo>
                    <a:pt x="48" y="55"/>
                    <a:pt x="49" y="56"/>
                    <a:pt x="49" y="58"/>
                  </a:cubicBezTo>
                  <a:cubicBezTo>
                    <a:pt x="49" y="59"/>
                    <a:pt x="49" y="59"/>
                    <a:pt x="49" y="60"/>
                  </a:cubicBezTo>
                  <a:cubicBezTo>
                    <a:pt x="49" y="60"/>
                    <a:pt x="49" y="60"/>
                    <a:pt x="49" y="60"/>
                  </a:cubicBezTo>
                  <a:cubicBezTo>
                    <a:pt x="50" y="60"/>
                    <a:pt x="51" y="60"/>
                    <a:pt x="51" y="61"/>
                  </a:cubicBezTo>
                  <a:cubicBezTo>
                    <a:pt x="51" y="69"/>
                    <a:pt x="51" y="69"/>
                    <a:pt x="51" y="69"/>
                  </a:cubicBezTo>
                  <a:cubicBezTo>
                    <a:pt x="51" y="69"/>
                    <a:pt x="50" y="70"/>
                    <a:pt x="49" y="70"/>
                  </a:cubicBezTo>
                  <a:cubicBezTo>
                    <a:pt x="1" y="70"/>
                    <a:pt x="1" y="70"/>
                    <a:pt x="1" y="70"/>
                  </a:cubicBezTo>
                  <a:cubicBezTo>
                    <a:pt x="0" y="70"/>
                    <a:pt x="0" y="69"/>
                    <a:pt x="0" y="69"/>
                  </a:cubicBezTo>
                  <a:cubicBezTo>
                    <a:pt x="0" y="61"/>
                    <a:pt x="0" y="61"/>
                    <a:pt x="0" y="61"/>
                  </a:cubicBezTo>
                  <a:cubicBezTo>
                    <a:pt x="0" y="60"/>
                    <a:pt x="0" y="60"/>
                    <a:pt x="1" y="60"/>
                  </a:cubicBezTo>
                  <a:cubicBezTo>
                    <a:pt x="1" y="60"/>
                    <a:pt x="1" y="60"/>
                    <a:pt x="1" y="60"/>
                  </a:cubicBezTo>
                  <a:cubicBezTo>
                    <a:pt x="1" y="59"/>
                    <a:pt x="1" y="59"/>
                    <a:pt x="1" y="58"/>
                  </a:cubicBezTo>
                  <a:cubicBezTo>
                    <a:pt x="1" y="57"/>
                    <a:pt x="2" y="55"/>
                    <a:pt x="3" y="54"/>
                  </a:cubicBezTo>
                  <a:cubicBezTo>
                    <a:pt x="3" y="53"/>
                    <a:pt x="2" y="49"/>
                    <a:pt x="4" y="45"/>
                  </a:cubicBezTo>
                  <a:cubicBezTo>
                    <a:pt x="5" y="43"/>
                    <a:pt x="8" y="41"/>
                    <a:pt x="11" y="39"/>
                  </a:cubicBezTo>
                  <a:cubicBezTo>
                    <a:pt x="13" y="37"/>
                    <a:pt x="16" y="35"/>
                    <a:pt x="18" y="33"/>
                  </a:cubicBezTo>
                  <a:cubicBezTo>
                    <a:pt x="19" y="31"/>
                    <a:pt x="19" y="29"/>
                    <a:pt x="19" y="27"/>
                  </a:cubicBezTo>
                  <a:cubicBezTo>
                    <a:pt x="19" y="27"/>
                    <a:pt x="19" y="27"/>
                    <a:pt x="19" y="27"/>
                  </a:cubicBezTo>
                  <a:cubicBezTo>
                    <a:pt x="18" y="27"/>
                    <a:pt x="17" y="27"/>
                    <a:pt x="16" y="27"/>
                  </a:cubicBezTo>
                  <a:cubicBezTo>
                    <a:pt x="16" y="27"/>
                    <a:pt x="15" y="28"/>
                    <a:pt x="15" y="30"/>
                  </a:cubicBezTo>
                  <a:cubicBezTo>
                    <a:pt x="14" y="31"/>
                    <a:pt x="14" y="32"/>
                    <a:pt x="13" y="32"/>
                  </a:cubicBezTo>
                  <a:cubicBezTo>
                    <a:pt x="13" y="33"/>
                    <a:pt x="12" y="34"/>
                    <a:pt x="10" y="34"/>
                  </a:cubicBezTo>
                  <a:cubicBezTo>
                    <a:pt x="10" y="34"/>
                    <a:pt x="10" y="34"/>
                    <a:pt x="10" y="34"/>
                  </a:cubicBezTo>
                  <a:cubicBezTo>
                    <a:pt x="9" y="34"/>
                    <a:pt x="8" y="33"/>
                    <a:pt x="7" y="32"/>
                  </a:cubicBezTo>
                  <a:cubicBezTo>
                    <a:pt x="6" y="32"/>
                    <a:pt x="6" y="32"/>
                    <a:pt x="5" y="31"/>
                  </a:cubicBezTo>
                  <a:cubicBezTo>
                    <a:pt x="4" y="31"/>
                    <a:pt x="2" y="30"/>
                    <a:pt x="2" y="28"/>
                  </a:cubicBezTo>
                  <a:cubicBezTo>
                    <a:pt x="2" y="27"/>
                    <a:pt x="2" y="27"/>
                    <a:pt x="2" y="27"/>
                  </a:cubicBezTo>
                  <a:cubicBezTo>
                    <a:pt x="2" y="25"/>
                    <a:pt x="2" y="23"/>
                    <a:pt x="4" y="20"/>
                  </a:cubicBezTo>
                  <a:cubicBezTo>
                    <a:pt x="7" y="17"/>
                    <a:pt x="8" y="15"/>
                    <a:pt x="8" y="14"/>
                  </a:cubicBezTo>
                  <a:cubicBezTo>
                    <a:pt x="8" y="13"/>
                    <a:pt x="8" y="13"/>
                    <a:pt x="8" y="13"/>
                  </a:cubicBezTo>
                  <a:cubicBezTo>
                    <a:pt x="8" y="13"/>
                    <a:pt x="9" y="12"/>
                    <a:pt x="14" y="6"/>
                  </a:cubicBezTo>
                  <a:cubicBezTo>
                    <a:pt x="14" y="6"/>
                    <a:pt x="14" y="5"/>
                    <a:pt x="13" y="5"/>
                  </a:cubicBezTo>
                  <a:cubicBezTo>
                    <a:pt x="13" y="4"/>
                    <a:pt x="12" y="2"/>
                    <a:pt x="12" y="2"/>
                  </a:cubicBezTo>
                  <a:cubicBezTo>
                    <a:pt x="12" y="1"/>
                    <a:pt x="12" y="1"/>
                    <a:pt x="12" y="1"/>
                  </a:cubicBezTo>
                  <a:cubicBezTo>
                    <a:pt x="12" y="0"/>
                    <a:pt x="12" y="0"/>
                    <a:pt x="12" y="0"/>
                  </a:cubicBezTo>
                  <a:cubicBezTo>
                    <a:pt x="12" y="0"/>
                    <a:pt x="12" y="0"/>
                    <a:pt x="12" y="0"/>
                  </a:cubicBezTo>
                  <a:cubicBezTo>
                    <a:pt x="12" y="0"/>
                    <a:pt x="12" y="0"/>
                    <a:pt x="12" y="0"/>
                  </a:cubicBezTo>
                  <a:cubicBezTo>
                    <a:pt x="12" y="0"/>
                    <a:pt x="12" y="0"/>
                    <a:pt x="12" y="0"/>
                  </a:cubicBezTo>
                  <a:cubicBezTo>
                    <a:pt x="13" y="0"/>
                    <a:pt x="13" y="0"/>
                    <a:pt x="13" y="0"/>
                  </a:cubicBezTo>
                  <a:cubicBezTo>
                    <a:pt x="13" y="0"/>
                    <a:pt x="13" y="0"/>
                    <a:pt x="13" y="0"/>
                  </a:cubicBezTo>
                  <a:cubicBezTo>
                    <a:pt x="14" y="0"/>
                    <a:pt x="14" y="0"/>
                    <a:pt x="14" y="0"/>
                  </a:cubicBezTo>
                  <a:cubicBezTo>
                    <a:pt x="15" y="0"/>
                    <a:pt x="18" y="1"/>
                    <a:pt x="20" y="2"/>
                  </a:cubicBezTo>
                  <a:cubicBezTo>
                    <a:pt x="21" y="2"/>
                    <a:pt x="23" y="2"/>
                    <a:pt x="24" y="2"/>
                  </a:cubicBezTo>
                  <a:cubicBezTo>
                    <a:pt x="30" y="2"/>
                    <a:pt x="37" y="4"/>
                    <a:pt x="43" y="13"/>
                  </a:cubicBezTo>
                  <a:cubicBezTo>
                    <a:pt x="48" y="22"/>
                    <a:pt x="47" y="30"/>
                    <a:pt x="47" y="36"/>
                  </a:cubicBezTo>
                  <a:cubicBezTo>
                    <a:pt x="47" y="39"/>
                    <a:pt x="46" y="41"/>
                    <a:pt x="47" y="42"/>
                  </a:cubicBezTo>
                  <a:cubicBezTo>
                    <a:pt x="48" y="45"/>
                    <a:pt x="51" y="47"/>
                    <a:pt x="51" y="47"/>
                  </a:cubicBezTo>
                  <a:cubicBezTo>
                    <a:pt x="52" y="48"/>
                    <a:pt x="52" y="48"/>
                    <a:pt x="52" y="48"/>
                  </a:cubicBezTo>
                  <a:cubicBezTo>
                    <a:pt x="52" y="49"/>
                    <a:pt x="52" y="49"/>
                    <a:pt x="51" y="50"/>
                  </a:cubicBezTo>
                  <a:close/>
                  <a:moveTo>
                    <a:pt x="2" y="62"/>
                  </a:moveTo>
                  <a:cubicBezTo>
                    <a:pt x="2" y="68"/>
                    <a:pt x="2" y="68"/>
                    <a:pt x="2" y="68"/>
                  </a:cubicBezTo>
                  <a:cubicBezTo>
                    <a:pt x="48" y="68"/>
                    <a:pt x="48" y="68"/>
                    <a:pt x="48" y="68"/>
                  </a:cubicBezTo>
                  <a:cubicBezTo>
                    <a:pt x="48" y="62"/>
                    <a:pt x="48" y="62"/>
                    <a:pt x="48" y="62"/>
                  </a:cubicBezTo>
                  <a:cubicBezTo>
                    <a:pt x="44" y="62"/>
                    <a:pt x="44" y="62"/>
                    <a:pt x="44" y="62"/>
                  </a:cubicBezTo>
                  <a:cubicBezTo>
                    <a:pt x="6" y="62"/>
                    <a:pt x="6" y="62"/>
                    <a:pt x="6" y="62"/>
                  </a:cubicBezTo>
                  <a:lnTo>
                    <a:pt x="2" y="62"/>
                  </a:lnTo>
                  <a:close/>
                  <a:moveTo>
                    <a:pt x="47" y="58"/>
                  </a:moveTo>
                  <a:cubicBezTo>
                    <a:pt x="47" y="57"/>
                    <a:pt x="46" y="56"/>
                    <a:pt x="44" y="56"/>
                  </a:cubicBezTo>
                  <a:cubicBezTo>
                    <a:pt x="6" y="56"/>
                    <a:pt x="6" y="56"/>
                    <a:pt x="6" y="56"/>
                  </a:cubicBezTo>
                  <a:cubicBezTo>
                    <a:pt x="4" y="56"/>
                    <a:pt x="3" y="57"/>
                    <a:pt x="3" y="58"/>
                  </a:cubicBezTo>
                  <a:cubicBezTo>
                    <a:pt x="3" y="59"/>
                    <a:pt x="4" y="60"/>
                    <a:pt x="6" y="60"/>
                  </a:cubicBezTo>
                  <a:cubicBezTo>
                    <a:pt x="44" y="60"/>
                    <a:pt x="44" y="60"/>
                    <a:pt x="44" y="60"/>
                  </a:cubicBezTo>
                  <a:cubicBezTo>
                    <a:pt x="46" y="60"/>
                    <a:pt x="47" y="59"/>
                    <a:pt x="47" y="58"/>
                  </a:cubicBezTo>
                  <a:close/>
                  <a:moveTo>
                    <a:pt x="20" y="34"/>
                  </a:moveTo>
                  <a:cubicBezTo>
                    <a:pt x="18" y="36"/>
                    <a:pt x="15" y="39"/>
                    <a:pt x="12" y="41"/>
                  </a:cubicBezTo>
                  <a:cubicBezTo>
                    <a:pt x="10" y="43"/>
                    <a:pt x="7" y="45"/>
                    <a:pt x="7" y="46"/>
                  </a:cubicBezTo>
                  <a:cubicBezTo>
                    <a:pt x="4" y="50"/>
                    <a:pt x="6" y="54"/>
                    <a:pt x="6" y="54"/>
                  </a:cubicBezTo>
                  <a:cubicBezTo>
                    <a:pt x="6" y="54"/>
                    <a:pt x="6" y="54"/>
                    <a:pt x="6" y="54"/>
                  </a:cubicBezTo>
                  <a:cubicBezTo>
                    <a:pt x="8" y="54"/>
                    <a:pt x="8" y="54"/>
                    <a:pt x="8" y="54"/>
                  </a:cubicBezTo>
                  <a:cubicBezTo>
                    <a:pt x="8" y="53"/>
                    <a:pt x="8" y="49"/>
                    <a:pt x="10" y="46"/>
                  </a:cubicBezTo>
                  <a:cubicBezTo>
                    <a:pt x="13" y="44"/>
                    <a:pt x="15" y="42"/>
                    <a:pt x="15" y="42"/>
                  </a:cubicBezTo>
                  <a:cubicBezTo>
                    <a:pt x="16" y="42"/>
                    <a:pt x="16" y="42"/>
                    <a:pt x="17" y="43"/>
                  </a:cubicBezTo>
                  <a:cubicBezTo>
                    <a:pt x="17" y="43"/>
                    <a:pt x="17" y="44"/>
                    <a:pt x="16" y="44"/>
                  </a:cubicBezTo>
                  <a:cubicBezTo>
                    <a:pt x="16" y="44"/>
                    <a:pt x="14" y="46"/>
                    <a:pt x="12" y="48"/>
                  </a:cubicBezTo>
                  <a:cubicBezTo>
                    <a:pt x="10" y="50"/>
                    <a:pt x="10" y="54"/>
                    <a:pt x="10" y="54"/>
                  </a:cubicBezTo>
                  <a:cubicBezTo>
                    <a:pt x="10" y="54"/>
                    <a:pt x="10" y="54"/>
                    <a:pt x="10" y="54"/>
                  </a:cubicBezTo>
                  <a:cubicBezTo>
                    <a:pt x="41" y="54"/>
                    <a:pt x="41" y="54"/>
                    <a:pt x="41" y="54"/>
                  </a:cubicBezTo>
                  <a:cubicBezTo>
                    <a:pt x="41" y="53"/>
                    <a:pt x="39" y="49"/>
                    <a:pt x="39" y="45"/>
                  </a:cubicBezTo>
                  <a:cubicBezTo>
                    <a:pt x="39" y="44"/>
                    <a:pt x="39" y="42"/>
                    <a:pt x="40" y="40"/>
                  </a:cubicBezTo>
                  <a:cubicBezTo>
                    <a:pt x="40" y="35"/>
                    <a:pt x="42" y="26"/>
                    <a:pt x="39" y="17"/>
                  </a:cubicBezTo>
                  <a:cubicBezTo>
                    <a:pt x="35" y="7"/>
                    <a:pt x="26" y="6"/>
                    <a:pt x="23" y="6"/>
                  </a:cubicBezTo>
                  <a:cubicBezTo>
                    <a:pt x="23" y="6"/>
                    <a:pt x="22" y="7"/>
                    <a:pt x="22" y="7"/>
                  </a:cubicBezTo>
                  <a:cubicBezTo>
                    <a:pt x="22" y="7"/>
                    <a:pt x="22" y="6"/>
                    <a:pt x="22" y="6"/>
                  </a:cubicBezTo>
                  <a:cubicBezTo>
                    <a:pt x="22" y="6"/>
                    <a:pt x="21" y="6"/>
                    <a:pt x="21" y="6"/>
                  </a:cubicBezTo>
                  <a:cubicBezTo>
                    <a:pt x="21" y="6"/>
                    <a:pt x="21" y="6"/>
                    <a:pt x="21" y="6"/>
                  </a:cubicBezTo>
                  <a:cubicBezTo>
                    <a:pt x="20" y="6"/>
                    <a:pt x="20" y="5"/>
                    <a:pt x="20" y="5"/>
                  </a:cubicBezTo>
                  <a:cubicBezTo>
                    <a:pt x="19" y="5"/>
                    <a:pt x="19" y="5"/>
                    <a:pt x="19" y="5"/>
                  </a:cubicBezTo>
                  <a:cubicBezTo>
                    <a:pt x="19" y="5"/>
                    <a:pt x="18" y="5"/>
                    <a:pt x="18" y="4"/>
                  </a:cubicBezTo>
                  <a:cubicBezTo>
                    <a:pt x="18" y="4"/>
                    <a:pt x="18" y="4"/>
                    <a:pt x="18" y="4"/>
                  </a:cubicBezTo>
                  <a:cubicBezTo>
                    <a:pt x="17" y="4"/>
                    <a:pt x="17" y="3"/>
                    <a:pt x="16" y="3"/>
                  </a:cubicBezTo>
                  <a:cubicBezTo>
                    <a:pt x="18" y="7"/>
                    <a:pt x="18" y="7"/>
                    <a:pt x="18" y="7"/>
                  </a:cubicBezTo>
                  <a:cubicBezTo>
                    <a:pt x="19" y="7"/>
                    <a:pt x="19" y="7"/>
                    <a:pt x="19" y="7"/>
                  </a:cubicBezTo>
                  <a:cubicBezTo>
                    <a:pt x="19" y="8"/>
                    <a:pt x="18" y="8"/>
                    <a:pt x="18" y="8"/>
                  </a:cubicBezTo>
                  <a:cubicBezTo>
                    <a:pt x="18" y="8"/>
                    <a:pt x="18" y="8"/>
                    <a:pt x="18" y="8"/>
                  </a:cubicBezTo>
                  <a:cubicBezTo>
                    <a:pt x="17" y="8"/>
                    <a:pt x="17" y="8"/>
                    <a:pt x="17" y="8"/>
                  </a:cubicBezTo>
                  <a:cubicBezTo>
                    <a:pt x="17" y="8"/>
                    <a:pt x="17" y="8"/>
                    <a:pt x="16" y="7"/>
                  </a:cubicBezTo>
                  <a:cubicBezTo>
                    <a:pt x="14" y="10"/>
                    <a:pt x="11" y="13"/>
                    <a:pt x="11" y="14"/>
                  </a:cubicBezTo>
                  <a:cubicBezTo>
                    <a:pt x="11" y="14"/>
                    <a:pt x="11" y="14"/>
                    <a:pt x="11" y="14"/>
                  </a:cubicBezTo>
                  <a:cubicBezTo>
                    <a:pt x="10" y="15"/>
                    <a:pt x="10" y="18"/>
                    <a:pt x="6" y="22"/>
                  </a:cubicBezTo>
                  <a:cubicBezTo>
                    <a:pt x="4" y="24"/>
                    <a:pt x="4" y="26"/>
                    <a:pt x="4" y="27"/>
                  </a:cubicBezTo>
                  <a:cubicBezTo>
                    <a:pt x="4" y="28"/>
                    <a:pt x="4" y="28"/>
                    <a:pt x="4" y="28"/>
                  </a:cubicBezTo>
                  <a:cubicBezTo>
                    <a:pt x="4" y="28"/>
                    <a:pt x="5" y="29"/>
                    <a:pt x="6" y="29"/>
                  </a:cubicBezTo>
                  <a:cubicBezTo>
                    <a:pt x="7" y="30"/>
                    <a:pt x="8" y="30"/>
                    <a:pt x="9" y="31"/>
                  </a:cubicBezTo>
                  <a:cubicBezTo>
                    <a:pt x="9" y="31"/>
                    <a:pt x="10" y="31"/>
                    <a:pt x="10" y="31"/>
                  </a:cubicBezTo>
                  <a:cubicBezTo>
                    <a:pt x="11" y="31"/>
                    <a:pt x="11" y="31"/>
                    <a:pt x="11" y="31"/>
                  </a:cubicBezTo>
                  <a:cubicBezTo>
                    <a:pt x="12" y="30"/>
                    <a:pt x="12" y="30"/>
                    <a:pt x="12" y="29"/>
                  </a:cubicBezTo>
                  <a:cubicBezTo>
                    <a:pt x="13" y="27"/>
                    <a:pt x="14" y="24"/>
                    <a:pt x="16" y="25"/>
                  </a:cubicBezTo>
                  <a:cubicBezTo>
                    <a:pt x="18" y="25"/>
                    <a:pt x="19" y="25"/>
                    <a:pt x="20" y="25"/>
                  </a:cubicBezTo>
                  <a:cubicBezTo>
                    <a:pt x="20" y="25"/>
                    <a:pt x="20" y="24"/>
                    <a:pt x="20" y="24"/>
                  </a:cubicBezTo>
                  <a:cubicBezTo>
                    <a:pt x="21" y="24"/>
                    <a:pt x="21" y="24"/>
                    <a:pt x="21" y="25"/>
                  </a:cubicBezTo>
                  <a:cubicBezTo>
                    <a:pt x="26" y="24"/>
                    <a:pt x="27" y="19"/>
                    <a:pt x="28" y="19"/>
                  </a:cubicBezTo>
                  <a:cubicBezTo>
                    <a:pt x="28" y="18"/>
                    <a:pt x="28" y="18"/>
                    <a:pt x="29" y="18"/>
                  </a:cubicBezTo>
                  <a:cubicBezTo>
                    <a:pt x="29" y="18"/>
                    <a:pt x="30" y="19"/>
                    <a:pt x="30" y="19"/>
                  </a:cubicBezTo>
                  <a:cubicBezTo>
                    <a:pt x="29" y="19"/>
                    <a:pt x="28" y="25"/>
                    <a:pt x="22" y="27"/>
                  </a:cubicBezTo>
                  <a:cubicBezTo>
                    <a:pt x="22" y="29"/>
                    <a:pt x="21" y="32"/>
                    <a:pt x="20" y="34"/>
                  </a:cubicBezTo>
                  <a:close/>
                  <a:moveTo>
                    <a:pt x="44" y="36"/>
                  </a:moveTo>
                  <a:cubicBezTo>
                    <a:pt x="45" y="30"/>
                    <a:pt x="45" y="22"/>
                    <a:pt x="40" y="14"/>
                  </a:cubicBezTo>
                  <a:cubicBezTo>
                    <a:pt x="37" y="8"/>
                    <a:pt x="32" y="6"/>
                    <a:pt x="28" y="5"/>
                  </a:cubicBezTo>
                  <a:cubicBezTo>
                    <a:pt x="33" y="6"/>
                    <a:pt x="38" y="9"/>
                    <a:pt x="40" y="16"/>
                  </a:cubicBezTo>
                  <a:cubicBezTo>
                    <a:pt x="44" y="26"/>
                    <a:pt x="42" y="35"/>
                    <a:pt x="42" y="41"/>
                  </a:cubicBezTo>
                  <a:cubicBezTo>
                    <a:pt x="41" y="42"/>
                    <a:pt x="41" y="44"/>
                    <a:pt x="41" y="45"/>
                  </a:cubicBezTo>
                  <a:cubicBezTo>
                    <a:pt x="41" y="48"/>
                    <a:pt x="42" y="51"/>
                    <a:pt x="43" y="53"/>
                  </a:cubicBezTo>
                  <a:cubicBezTo>
                    <a:pt x="49" y="48"/>
                    <a:pt x="49" y="48"/>
                    <a:pt x="49" y="48"/>
                  </a:cubicBezTo>
                  <a:cubicBezTo>
                    <a:pt x="48" y="47"/>
                    <a:pt x="46" y="45"/>
                    <a:pt x="45" y="43"/>
                  </a:cubicBezTo>
                  <a:cubicBezTo>
                    <a:pt x="44" y="41"/>
                    <a:pt x="44" y="39"/>
                    <a:pt x="4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67" name="Freeform 33"/>
            <p:cNvSpPr>
              <a:spLocks noEditPoints="1"/>
            </p:cNvSpPr>
            <p:nvPr/>
          </p:nvSpPr>
          <p:spPr bwMode="auto">
            <a:xfrm>
              <a:off x="5177408" y="3040466"/>
              <a:ext cx="239605" cy="245450"/>
            </a:xfrm>
            <a:custGeom>
              <a:avLst/>
              <a:gdLst>
                <a:gd name="T0" fmla="*/ 8 w 52"/>
                <a:gd name="T1" fmla="*/ 19 h 53"/>
                <a:gd name="T2" fmla="*/ 8 w 52"/>
                <a:gd name="T3" fmla="*/ 19 h 53"/>
                <a:gd name="T4" fmla="*/ 8 w 52"/>
                <a:gd name="T5" fmla="*/ 18 h 53"/>
                <a:gd name="T6" fmla="*/ 8 w 52"/>
                <a:gd name="T7" fmla="*/ 17 h 53"/>
                <a:gd name="T8" fmla="*/ 8 w 52"/>
                <a:gd name="T9" fmla="*/ 17 h 53"/>
                <a:gd name="T10" fmla="*/ 15 w 52"/>
                <a:gd name="T11" fmla="*/ 10 h 53"/>
                <a:gd name="T12" fmla="*/ 17 w 52"/>
                <a:gd name="T13" fmla="*/ 10 h 53"/>
                <a:gd name="T14" fmla="*/ 17 w 52"/>
                <a:gd name="T15" fmla="*/ 12 h 53"/>
                <a:gd name="T16" fmla="*/ 13 w 52"/>
                <a:gd name="T17" fmla="*/ 17 h 53"/>
                <a:gd name="T18" fmla="*/ 39 w 52"/>
                <a:gd name="T19" fmla="*/ 17 h 53"/>
                <a:gd name="T20" fmla="*/ 40 w 52"/>
                <a:gd name="T21" fmla="*/ 18 h 53"/>
                <a:gd name="T22" fmla="*/ 39 w 52"/>
                <a:gd name="T23" fmla="*/ 20 h 53"/>
                <a:gd name="T24" fmla="*/ 13 w 52"/>
                <a:gd name="T25" fmla="*/ 20 h 53"/>
                <a:gd name="T26" fmla="*/ 17 w 52"/>
                <a:gd name="T27" fmla="*/ 24 h 53"/>
                <a:gd name="T28" fmla="*/ 17 w 52"/>
                <a:gd name="T29" fmla="*/ 26 h 53"/>
                <a:gd name="T30" fmla="*/ 16 w 52"/>
                <a:gd name="T31" fmla="*/ 26 h 53"/>
                <a:gd name="T32" fmla="*/ 15 w 52"/>
                <a:gd name="T33" fmla="*/ 26 h 53"/>
                <a:gd name="T34" fmla="*/ 8 w 52"/>
                <a:gd name="T35" fmla="*/ 19 h 53"/>
                <a:gd name="T36" fmla="*/ 43 w 52"/>
                <a:gd name="T37" fmla="*/ 34 h 53"/>
                <a:gd name="T38" fmla="*/ 43 w 52"/>
                <a:gd name="T39" fmla="*/ 34 h 53"/>
                <a:gd name="T40" fmla="*/ 36 w 52"/>
                <a:gd name="T41" fmla="*/ 27 h 53"/>
                <a:gd name="T42" fmla="*/ 34 w 52"/>
                <a:gd name="T43" fmla="*/ 27 h 53"/>
                <a:gd name="T44" fmla="*/ 34 w 52"/>
                <a:gd name="T45" fmla="*/ 29 h 53"/>
                <a:gd name="T46" fmla="*/ 39 w 52"/>
                <a:gd name="T47" fmla="*/ 33 h 53"/>
                <a:gd name="T48" fmla="*/ 13 w 52"/>
                <a:gd name="T49" fmla="*/ 33 h 53"/>
                <a:gd name="T50" fmla="*/ 11 w 52"/>
                <a:gd name="T51" fmla="*/ 35 h 53"/>
                <a:gd name="T52" fmla="*/ 13 w 52"/>
                <a:gd name="T53" fmla="*/ 36 h 53"/>
                <a:gd name="T54" fmla="*/ 39 w 52"/>
                <a:gd name="T55" fmla="*/ 36 h 53"/>
                <a:gd name="T56" fmla="*/ 34 w 52"/>
                <a:gd name="T57" fmla="*/ 41 h 53"/>
                <a:gd name="T58" fmla="*/ 34 w 52"/>
                <a:gd name="T59" fmla="*/ 43 h 53"/>
                <a:gd name="T60" fmla="*/ 35 w 52"/>
                <a:gd name="T61" fmla="*/ 43 h 53"/>
                <a:gd name="T62" fmla="*/ 36 w 52"/>
                <a:gd name="T63" fmla="*/ 43 h 53"/>
                <a:gd name="T64" fmla="*/ 43 w 52"/>
                <a:gd name="T65" fmla="*/ 36 h 53"/>
                <a:gd name="T66" fmla="*/ 43 w 52"/>
                <a:gd name="T67" fmla="*/ 36 h 53"/>
                <a:gd name="T68" fmla="*/ 44 w 52"/>
                <a:gd name="T69" fmla="*/ 35 h 53"/>
                <a:gd name="T70" fmla="*/ 43 w 52"/>
                <a:gd name="T71" fmla="*/ 34 h 53"/>
                <a:gd name="T72" fmla="*/ 52 w 52"/>
                <a:gd name="T73" fmla="*/ 7 h 53"/>
                <a:gd name="T74" fmla="*/ 52 w 52"/>
                <a:gd name="T75" fmla="*/ 45 h 53"/>
                <a:gd name="T76" fmla="*/ 45 w 52"/>
                <a:gd name="T77" fmla="*/ 53 h 53"/>
                <a:gd name="T78" fmla="*/ 7 w 52"/>
                <a:gd name="T79" fmla="*/ 53 h 53"/>
                <a:gd name="T80" fmla="*/ 0 w 52"/>
                <a:gd name="T81" fmla="*/ 45 h 53"/>
                <a:gd name="T82" fmla="*/ 0 w 52"/>
                <a:gd name="T83" fmla="*/ 7 h 53"/>
                <a:gd name="T84" fmla="*/ 7 w 52"/>
                <a:gd name="T85" fmla="*/ 0 h 53"/>
                <a:gd name="T86" fmla="*/ 45 w 52"/>
                <a:gd name="T87" fmla="*/ 0 h 53"/>
                <a:gd name="T88" fmla="*/ 52 w 52"/>
                <a:gd name="T89" fmla="*/ 7 h 53"/>
                <a:gd name="T90" fmla="*/ 49 w 52"/>
                <a:gd name="T91" fmla="*/ 7 h 53"/>
                <a:gd name="T92" fmla="*/ 45 w 52"/>
                <a:gd name="T93" fmla="*/ 3 h 53"/>
                <a:gd name="T94" fmla="*/ 7 w 52"/>
                <a:gd name="T95" fmla="*/ 3 h 53"/>
                <a:gd name="T96" fmla="*/ 3 w 52"/>
                <a:gd name="T97" fmla="*/ 7 h 53"/>
                <a:gd name="T98" fmla="*/ 3 w 52"/>
                <a:gd name="T99" fmla="*/ 45 h 53"/>
                <a:gd name="T100" fmla="*/ 7 w 52"/>
                <a:gd name="T101" fmla="*/ 50 h 53"/>
                <a:gd name="T102" fmla="*/ 45 w 52"/>
                <a:gd name="T103" fmla="*/ 50 h 53"/>
                <a:gd name="T104" fmla="*/ 49 w 52"/>
                <a:gd name="T105" fmla="*/ 45 h 53"/>
                <a:gd name="T106" fmla="*/ 49 w 52"/>
                <a:gd name="T10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3">
                  <a:moveTo>
                    <a:pt x="8" y="19"/>
                  </a:moveTo>
                  <a:cubicBezTo>
                    <a:pt x="8" y="19"/>
                    <a:pt x="8" y="19"/>
                    <a:pt x="8" y="19"/>
                  </a:cubicBezTo>
                  <a:cubicBezTo>
                    <a:pt x="8" y="19"/>
                    <a:pt x="8" y="18"/>
                    <a:pt x="8" y="18"/>
                  </a:cubicBezTo>
                  <a:cubicBezTo>
                    <a:pt x="8" y="18"/>
                    <a:pt x="8" y="17"/>
                    <a:pt x="8" y="17"/>
                  </a:cubicBezTo>
                  <a:cubicBezTo>
                    <a:pt x="8" y="17"/>
                    <a:pt x="8" y="17"/>
                    <a:pt x="8" y="17"/>
                  </a:cubicBezTo>
                  <a:cubicBezTo>
                    <a:pt x="15" y="10"/>
                    <a:pt x="15" y="10"/>
                    <a:pt x="15" y="10"/>
                  </a:cubicBezTo>
                  <a:cubicBezTo>
                    <a:pt x="15" y="9"/>
                    <a:pt x="16" y="9"/>
                    <a:pt x="17" y="10"/>
                  </a:cubicBezTo>
                  <a:cubicBezTo>
                    <a:pt x="18" y="11"/>
                    <a:pt x="18" y="12"/>
                    <a:pt x="17" y="12"/>
                  </a:cubicBezTo>
                  <a:cubicBezTo>
                    <a:pt x="13" y="17"/>
                    <a:pt x="13" y="17"/>
                    <a:pt x="13" y="17"/>
                  </a:cubicBezTo>
                  <a:cubicBezTo>
                    <a:pt x="39" y="17"/>
                    <a:pt x="39" y="17"/>
                    <a:pt x="39" y="17"/>
                  </a:cubicBezTo>
                  <a:cubicBezTo>
                    <a:pt x="40" y="17"/>
                    <a:pt x="40" y="17"/>
                    <a:pt x="40" y="18"/>
                  </a:cubicBezTo>
                  <a:cubicBezTo>
                    <a:pt x="40" y="19"/>
                    <a:pt x="40" y="20"/>
                    <a:pt x="39" y="20"/>
                  </a:cubicBezTo>
                  <a:cubicBezTo>
                    <a:pt x="13" y="20"/>
                    <a:pt x="13" y="20"/>
                    <a:pt x="13" y="20"/>
                  </a:cubicBezTo>
                  <a:cubicBezTo>
                    <a:pt x="17" y="24"/>
                    <a:pt x="17" y="24"/>
                    <a:pt x="17" y="24"/>
                  </a:cubicBezTo>
                  <a:cubicBezTo>
                    <a:pt x="18" y="24"/>
                    <a:pt x="18" y="25"/>
                    <a:pt x="17" y="26"/>
                  </a:cubicBezTo>
                  <a:cubicBezTo>
                    <a:pt x="17" y="26"/>
                    <a:pt x="16" y="26"/>
                    <a:pt x="16" y="26"/>
                  </a:cubicBezTo>
                  <a:cubicBezTo>
                    <a:pt x="16" y="26"/>
                    <a:pt x="15" y="26"/>
                    <a:pt x="15" y="26"/>
                  </a:cubicBezTo>
                  <a:lnTo>
                    <a:pt x="8" y="19"/>
                  </a:lnTo>
                  <a:close/>
                  <a:moveTo>
                    <a:pt x="43" y="34"/>
                  </a:moveTo>
                  <a:cubicBezTo>
                    <a:pt x="43" y="34"/>
                    <a:pt x="43" y="34"/>
                    <a:pt x="43" y="34"/>
                  </a:cubicBezTo>
                  <a:cubicBezTo>
                    <a:pt x="36" y="27"/>
                    <a:pt x="36" y="27"/>
                    <a:pt x="36" y="27"/>
                  </a:cubicBezTo>
                  <a:cubicBezTo>
                    <a:pt x="36" y="26"/>
                    <a:pt x="35" y="26"/>
                    <a:pt x="34" y="27"/>
                  </a:cubicBezTo>
                  <a:cubicBezTo>
                    <a:pt x="34" y="28"/>
                    <a:pt x="34" y="29"/>
                    <a:pt x="34" y="29"/>
                  </a:cubicBezTo>
                  <a:cubicBezTo>
                    <a:pt x="39" y="33"/>
                    <a:pt x="39" y="33"/>
                    <a:pt x="39" y="33"/>
                  </a:cubicBezTo>
                  <a:cubicBezTo>
                    <a:pt x="13" y="33"/>
                    <a:pt x="13" y="33"/>
                    <a:pt x="13" y="33"/>
                  </a:cubicBezTo>
                  <a:cubicBezTo>
                    <a:pt x="12" y="33"/>
                    <a:pt x="11" y="34"/>
                    <a:pt x="11" y="35"/>
                  </a:cubicBezTo>
                  <a:cubicBezTo>
                    <a:pt x="11" y="36"/>
                    <a:pt x="12" y="36"/>
                    <a:pt x="13" y="36"/>
                  </a:cubicBezTo>
                  <a:cubicBezTo>
                    <a:pt x="39" y="36"/>
                    <a:pt x="39" y="36"/>
                    <a:pt x="39" y="36"/>
                  </a:cubicBezTo>
                  <a:cubicBezTo>
                    <a:pt x="34" y="41"/>
                    <a:pt x="34" y="41"/>
                    <a:pt x="34" y="41"/>
                  </a:cubicBezTo>
                  <a:cubicBezTo>
                    <a:pt x="34" y="41"/>
                    <a:pt x="34" y="42"/>
                    <a:pt x="34" y="43"/>
                  </a:cubicBezTo>
                  <a:cubicBezTo>
                    <a:pt x="35" y="43"/>
                    <a:pt x="35" y="43"/>
                    <a:pt x="35" y="43"/>
                  </a:cubicBezTo>
                  <a:cubicBezTo>
                    <a:pt x="36" y="43"/>
                    <a:pt x="36" y="43"/>
                    <a:pt x="36" y="43"/>
                  </a:cubicBezTo>
                  <a:cubicBezTo>
                    <a:pt x="43" y="36"/>
                    <a:pt x="43" y="36"/>
                    <a:pt x="43" y="36"/>
                  </a:cubicBezTo>
                  <a:cubicBezTo>
                    <a:pt x="43" y="36"/>
                    <a:pt x="43" y="36"/>
                    <a:pt x="43" y="36"/>
                  </a:cubicBezTo>
                  <a:cubicBezTo>
                    <a:pt x="44" y="36"/>
                    <a:pt x="44" y="35"/>
                    <a:pt x="44" y="35"/>
                  </a:cubicBezTo>
                  <a:cubicBezTo>
                    <a:pt x="44" y="35"/>
                    <a:pt x="44" y="34"/>
                    <a:pt x="43" y="34"/>
                  </a:cubicBezTo>
                  <a:close/>
                  <a:moveTo>
                    <a:pt x="52" y="7"/>
                  </a:moveTo>
                  <a:cubicBezTo>
                    <a:pt x="52" y="45"/>
                    <a:pt x="52" y="45"/>
                    <a:pt x="52" y="45"/>
                  </a:cubicBezTo>
                  <a:cubicBezTo>
                    <a:pt x="52" y="49"/>
                    <a:pt x="49" y="53"/>
                    <a:pt x="45" y="53"/>
                  </a:cubicBezTo>
                  <a:cubicBezTo>
                    <a:pt x="7" y="53"/>
                    <a:pt x="7" y="53"/>
                    <a:pt x="7" y="53"/>
                  </a:cubicBezTo>
                  <a:cubicBezTo>
                    <a:pt x="3" y="53"/>
                    <a:pt x="0" y="49"/>
                    <a:pt x="0" y="45"/>
                  </a:cubicBezTo>
                  <a:cubicBezTo>
                    <a:pt x="0" y="7"/>
                    <a:pt x="0" y="7"/>
                    <a:pt x="0" y="7"/>
                  </a:cubicBezTo>
                  <a:cubicBezTo>
                    <a:pt x="0" y="4"/>
                    <a:pt x="3" y="0"/>
                    <a:pt x="7" y="0"/>
                  </a:cubicBezTo>
                  <a:cubicBezTo>
                    <a:pt x="45" y="0"/>
                    <a:pt x="45" y="0"/>
                    <a:pt x="45" y="0"/>
                  </a:cubicBezTo>
                  <a:cubicBezTo>
                    <a:pt x="49" y="0"/>
                    <a:pt x="52" y="4"/>
                    <a:pt x="52" y="7"/>
                  </a:cubicBezTo>
                  <a:close/>
                  <a:moveTo>
                    <a:pt x="49" y="7"/>
                  </a:moveTo>
                  <a:cubicBezTo>
                    <a:pt x="49" y="5"/>
                    <a:pt x="47" y="3"/>
                    <a:pt x="45" y="3"/>
                  </a:cubicBezTo>
                  <a:cubicBezTo>
                    <a:pt x="7" y="3"/>
                    <a:pt x="7" y="3"/>
                    <a:pt x="7" y="3"/>
                  </a:cubicBezTo>
                  <a:cubicBezTo>
                    <a:pt x="4" y="3"/>
                    <a:pt x="3" y="5"/>
                    <a:pt x="3" y="7"/>
                  </a:cubicBezTo>
                  <a:cubicBezTo>
                    <a:pt x="3" y="45"/>
                    <a:pt x="3" y="45"/>
                    <a:pt x="3" y="45"/>
                  </a:cubicBezTo>
                  <a:cubicBezTo>
                    <a:pt x="3" y="48"/>
                    <a:pt x="4" y="50"/>
                    <a:pt x="7" y="50"/>
                  </a:cubicBezTo>
                  <a:cubicBezTo>
                    <a:pt x="45" y="50"/>
                    <a:pt x="45" y="50"/>
                    <a:pt x="45" y="50"/>
                  </a:cubicBezTo>
                  <a:cubicBezTo>
                    <a:pt x="47" y="50"/>
                    <a:pt x="49" y="48"/>
                    <a:pt x="49" y="45"/>
                  </a:cubicBezTo>
                  <a:lnTo>
                    <a:pt x="49"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68" name="Freeform 31"/>
            <p:cNvSpPr>
              <a:spLocks noEditPoints="1"/>
            </p:cNvSpPr>
            <p:nvPr/>
          </p:nvSpPr>
          <p:spPr bwMode="auto">
            <a:xfrm>
              <a:off x="6247377" y="3109171"/>
              <a:ext cx="290845" cy="316321"/>
            </a:xfrm>
            <a:custGeom>
              <a:avLst/>
              <a:gdLst>
                <a:gd name="T0" fmla="*/ 42 w 58"/>
                <a:gd name="T1" fmla="*/ 4 h 63"/>
                <a:gd name="T2" fmla="*/ 41 w 58"/>
                <a:gd name="T3" fmla="*/ 10 h 63"/>
                <a:gd name="T4" fmla="*/ 17 w 58"/>
                <a:gd name="T5" fmla="*/ 47 h 63"/>
                <a:gd name="T6" fmla="*/ 15 w 58"/>
                <a:gd name="T7" fmla="*/ 54 h 63"/>
                <a:gd name="T8" fmla="*/ 19 w 58"/>
                <a:gd name="T9" fmla="*/ 47 h 63"/>
                <a:gd name="T10" fmla="*/ 49 w 58"/>
                <a:gd name="T11" fmla="*/ 19 h 63"/>
                <a:gd name="T12" fmla="*/ 53 w 58"/>
                <a:gd name="T13" fmla="*/ 14 h 63"/>
                <a:gd name="T14" fmla="*/ 48 w 58"/>
                <a:gd name="T15" fmla="*/ 19 h 63"/>
                <a:gd name="T16" fmla="*/ 4 w 58"/>
                <a:gd name="T17" fmla="*/ 43 h 63"/>
                <a:gd name="T18" fmla="*/ 11 w 58"/>
                <a:gd name="T19" fmla="*/ 41 h 63"/>
                <a:gd name="T20" fmla="*/ 57 w 58"/>
                <a:gd name="T21" fmla="*/ 28 h 63"/>
                <a:gd name="T22" fmla="*/ 51 w 58"/>
                <a:gd name="T23" fmla="*/ 30 h 63"/>
                <a:gd name="T24" fmla="*/ 57 w 58"/>
                <a:gd name="T25" fmla="*/ 28 h 63"/>
                <a:gd name="T26" fmla="*/ 1 w 58"/>
                <a:gd name="T27" fmla="*/ 28 h 63"/>
                <a:gd name="T28" fmla="*/ 7 w 58"/>
                <a:gd name="T29" fmla="*/ 30 h 63"/>
                <a:gd name="T30" fmla="*/ 48 w 58"/>
                <a:gd name="T31" fmla="*/ 39 h 63"/>
                <a:gd name="T32" fmla="*/ 54 w 58"/>
                <a:gd name="T33" fmla="*/ 44 h 63"/>
                <a:gd name="T34" fmla="*/ 49 w 58"/>
                <a:gd name="T35" fmla="*/ 39 h 63"/>
                <a:gd name="T36" fmla="*/ 5 w 58"/>
                <a:gd name="T37" fmla="*/ 16 h 63"/>
                <a:gd name="T38" fmla="*/ 11 w 58"/>
                <a:gd name="T39" fmla="*/ 18 h 63"/>
                <a:gd name="T40" fmla="*/ 41 w 58"/>
                <a:gd name="T41" fmla="*/ 47 h 63"/>
                <a:gd name="T42" fmla="*/ 42 w 58"/>
                <a:gd name="T43" fmla="*/ 54 h 63"/>
                <a:gd name="T44" fmla="*/ 44 w 58"/>
                <a:gd name="T45" fmla="*/ 53 h 63"/>
                <a:gd name="T46" fmla="*/ 18 w 58"/>
                <a:gd name="T47" fmla="*/ 11 h 63"/>
                <a:gd name="T48" fmla="*/ 16 w 58"/>
                <a:gd name="T49" fmla="*/ 4 h 63"/>
                <a:gd name="T50" fmla="*/ 17 w 58"/>
                <a:gd name="T51" fmla="*/ 10 h 63"/>
                <a:gd name="T52" fmla="*/ 30 w 58"/>
                <a:gd name="T53" fmla="*/ 1 h 63"/>
                <a:gd name="T54" fmla="*/ 28 w 58"/>
                <a:gd name="T55" fmla="*/ 7 h 63"/>
                <a:gd name="T56" fmla="*/ 40 w 58"/>
                <a:gd name="T57" fmla="*/ 41 h 63"/>
                <a:gd name="T58" fmla="*/ 37 w 58"/>
                <a:gd name="T59" fmla="*/ 51 h 63"/>
                <a:gd name="T60" fmla="*/ 38 w 58"/>
                <a:gd name="T61" fmla="*/ 55 h 63"/>
                <a:gd name="T62" fmla="*/ 35 w 58"/>
                <a:gd name="T63" fmla="*/ 60 h 63"/>
                <a:gd name="T64" fmla="*/ 28 w 58"/>
                <a:gd name="T65" fmla="*/ 63 h 63"/>
                <a:gd name="T66" fmla="*/ 21 w 58"/>
                <a:gd name="T67" fmla="*/ 58 h 63"/>
                <a:gd name="T68" fmla="*/ 22 w 58"/>
                <a:gd name="T69" fmla="*/ 53 h 63"/>
                <a:gd name="T70" fmla="*/ 21 w 58"/>
                <a:gd name="T71" fmla="*/ 49 h 63"/>
                <a:gd name="T72" fmla="*/ 13 w 58"/>
                <a:gd name="T73" fmla="*/ 29 h 63"/>
                <a:gd name="T74" fmla="*/ 33 w 58"/>
                <a:gd name="T75" fmla="*/ 61 h 63"/>
                <a:gd name="T76" fmla="*/ 25 w 58"/>
                <a:gd name="T77" fmla="*/ 61 h 63"/>
                <a:gd name="T78" fmla="*/ 33 w 58"/>
                <a:gd name="T79" fmla="*/ 61 h 63"/>
                <a:gd name="T80" fmla="*/ 23 w 58"/>
                <a:gd name="T81" fmla="*/ 58 h 63"/>
                <a:gd name="T82" fmla="*/ 31 w 58"/>
                <a:gd name="T83" fmla="*/ 58 h 63"/>
                <a:gd name="T84" fmla="*/ 34 w 58"/>
                <a:gd name="T85" fmla="*/ 57 h 63"/>
                <a:gd name="T86" fmla="*/ 23 w 58"/>
                <a:gd name="T87" fmla="*/ 55 h 63"/>
                <a:gd name="T88" fmla="*/ 36 w 58"/>
                <a:gd name="T89" fmla="*/ 55 h 63"/>
                <a:gd name="T90" fmla="*/ 25 w 58"/>
                <a:gd name="T91" fmla="*/ 52 h 63"/>
                <a:gd name="T92" fmla="*/ 34 w 58"/>
                <a:gd name="T93" fmla="*/ 52 h 63"/>
                <a:gd name="T94" fmla="*/ 34 w 58"/>
                <a:gd name="T95" fmla="*/ 50 h 63"/>
                <a:gd name="T96" fmla="*/ 25 w 58"/>
                <a:gd name="T97" fmla="*/ 49 h 63"/>
                <a:gd name="T98" fmla="*/ 34 w 58"/>
                <a:gd name="T99" fmla="*/ 50 h 63"/>
                <a:gd name="T100" fmla="*/ 15 w 58"/>
                <a:gd name="T101" fmla="*/ 29 h 63"/>
                <a:gd name="T102" fmla="*/ 25 w 58"/>
                <a:gd name="T103" fmla="*/ 47 h 63"/>
                <a:gd name="T104" fmla="*/ 24 w 58"/>
                <a:gd name="T105" fmla="*/ 31 h 63"/>
                <a:gd name="T106" fmla="*/ 31 w 58"/>
                <a:gd name="T107" fmla="*/ 47 h 63"/>
                <a:gd name="T108" fmla="*/ 35 w 58"/>
                <a:gd name="T109" fmla="*/ 32 h 63"/>
                <a:gd name="T110" fmla="*/ 35 w 58"/>
                <a:gd name="T111"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 h="63">
                  <a:moveTo>
                    <a:pt x="40" y="11"/>
                  </a:moveTo>
                  <a:cubicBezTo>
                    <a:pt x="39" y="10"/>
                    <a:pt x="39" y="10"/>
                    <a:pt x="39" y="9"/>
                  </a:cubicBezTo>
                  <a:cubicBezTo>
                    <a:pt x="42" y="4"/>
                    <a:pt x="42" y="4"/>
                    <a:pt x="42" y="4"/>
                  </a:cubicBezTo>
                  <a:cubicBezTo>
                    <a:pt x="43" y="4"/>
                    <a:pt x="43" y="3"/>
                    <a:pt x="44" y="4"/>
                  </a:cubicBezTo>
                  <a:cubicBezTo>
                    <a:pt x="44" y="4"/>
                    <a:pt x="44" y="5"/>
                    <a:pt x="44" y="5"/>
                  </a:cubicBezTo>
                  <a:cubicBezTo>
                    <a:pt x="41" y="10"/>
                    <a:pt x="41" y="10"/>
                    <a:pt x="41" y="10"/>
                  </a:cubicBezTo>
                  <a:cubicBezTo>
                    <a:pt x="41" y="10"/>
                    <a:pt x="41" y="11"/>
                    <a:pt x="40" y="11"/>
                  </a:cubicBezTo>
                  <a:cubicBezTo>
                    <a:pt x="40" y="11"/>
                    <a:pt x="40" y="11"/>
                    <a:pt x="40" y="11"/>
                  </a:cubicBezTo>
                  <a:close/>
                  <a:moveTo>
                    <a:pt x="17" y="47"/>
                  </a:moveTo>
                  <a:cubicBezTo>
                    <a:pt x="14" y="53"/>
                    <a:pt x="14" y="53"/>
                    <a:pt x="14" y="53"/>
                  </a:cubicBezTo>
                  <a:cubicBezTo>
                    <a:pt x="14" y="53"/>
                    <a:pt x="14" y="54"/>
                    <a:pt x="15" y="54"/>
                  </a:cubicBezTo>
                  <a:cubicBezTo>
                    <a:pt x="15" y="54"/>
                    <a:pt x="15" y="54"/>
                    <a:pt x="15" y="54"/>
                  </a:cubicBezTo>
                  <a:cubicBezTo>
                    <a:pt x="16" y="54"/>
                    <a:pt x="16" y="54"/>
                    <a:pt x="16" y="54"/>
                  </a:cubicBezTo>
                  <a:cubicBezTo>
                    <a:pt x="19" y="48"/>
                    <a:pt x="19" y="48"/>
                    <a:pt x="19" y="48"/>
                  </a:cubicBezTo>
                  <a:cubicBezTo>
                    <a:pt x="19" y="48"/>
                    <a:pt x="19" y="47"/>
                    <a:pt x="19" y="47"/>
                  </a:cubicBezTo>
                  <a:cubicBezTo>
                    <a:pt x="18" y="47"/>
                    <a:pt x="18" y="47"/>
                    <a:pt x="17" y="47"/>
                  </a:cubicBezTo>
                  <a:close/>
                  <a:moveTo>
                    <a:pt x="48" y="19"/>
                  </a:moveTo>
                  <a:cubicBezTo>
                    <a:pt x="49" y="19"/>
                    <a:pt x="49" y="19"/>
                    <a:pt x="49" y="19"/>
                  </a:cubicBezTo>
                  <a:cubicBezTo>
                    <a:pt x="54" y="16"/>
                    <a:pt x="54" y="16"/>
                    <a:pt x="54" y="16"/>
                  </a:cubicBezTo>
                  <a:cubicBezTo>
                    <a:pt x="55" y="15"/>
                    <a:pt x="55" y="15"/>
                    <a:pt x="54" y="14"/>
                  </a:cubicBezTo>
                  <a:cubicBezTo>
                    <a:pt x="54" y="14"/>
                    <a:pt x="54" y="14"/>
                    <a:pt x="53" y="14"/>
                  </a:cubicBezTo>
                  <a:cubicBezTo>
                    <a:pt x="48" y="17"/>
                    <a:pt x="48" y="17"/>
                    <a:pt x="48" y="17"/>
                  </a:cubicBezTo>
                  <a:cubicBezTo>
                    <a:pt x="47" y="17"/>
                    <a:pt x="47" y="18"/>
                    <a:pt x="48" y="18"/>
                  </a:cubicBezTo>
                  <a:cubicBezTo>
                    <a:pt x="48" y="19"/>
                    <a:pt x="48" y="19"/>
                    <a:pt x="48" y="19"/>
                  </a:cubicBezTo>
                  <a:close/>
                  <a:moveTo>
                    <a:pt x="10" y="39"/>
                  </a:moveTo>
                  <a:cubicBezTo>
                    <a:pt x="5" y="42"/>
                    <a:pt x="5" y="42"/>
                    <a:pt x="5" y="42"/>
                  </a:cubicBezTo>
                  <a:cubicBezTo>
                    <a:pt x="4" y="42"/>
                    <a:pt x="4" y="43"/>
                    <a:pt x="4" y="43"/>
                  </a:cubicBezTo>
                  <a:cubicBezTo>
                    <a:pt x="4" y="44"/>
                    <a:pt x="5" y="44"/>
                    <a:pt x="5" y="44"/>
                  </a:cubicBezTo>
                  <a:cubicBezTo>
                    <a:pt x="5" y="44"/>
                    <a:pt x="5" y="44"/>
                    <a:pt x="6" y="44"/>
                  </a:cubicBezTo>
                  <a:cubicBezTo>
                    <a:pt x="11" y="41"/>
                    <a:pt x="11" y="41"/>
                    <a:pt x="11" y="41"/>
                  </a:cubicBezTo>
                  <a:cubicBezTo>
                    <a:pt x="11" y="40"/>
                    <a:pt x="11" y="40"/>
                    <a:pt x="11" y="39"/>
                  </a:cubicBezTo>
                  <a:cubicBezTo>
                    <a:pt x="11" y="39"/>
                    <a:pt x="10" y="39"/>
                    <a:pt x="10" y="39"/>
                  </a:cubicBezTo>
                  <a:close/>
                  <a:moveTo>
                    <a:pt x="57" y="28"/>
                  </a:moveTo>
                  <a:cubicBezTo>
                    <a:pt x="51" y="28"/>
                    <a:pt x="51" y="28"/>
                    <a:pt x="51" y="28"/>
                  </a:cubicBezTo>
                  <a:cubicBezTo>
                    <a:pt x="51" y="28"/>
                    <a:pt x="50" y="28"/>
                    <a:pt x="50" y="29"/>
                  </a:cubicBezTo>
                  <a:cubicBezTo>
                    <a:pt x="50" y="29"/>
                    <a:pt x="51" y="30"/>
                    <a:pt x="51" y="30"/>
                  </a:cubicBezTo>
                  <a:cubicBezTo>
                    <a:pt x="57" y="30"/>
                    <a:pt x="57" y="30"/>
                    <a:pt x="57" y="30"/>
                  </a:cubicBezTo>
                  <a:cubicBezTo>
                    <a:pt x="58" y="30"/>
                    <a:pt x="58" y="29"/>
                    <a:pt x="58" y="29"/>
                  </a:cubicBezTo>
                  <a:cubicBezTo>
                    <a:pt x="58" y="28"/>
                    <a:pt x="58" y="28"/>
                    <a:pt x="57" y="28"/>
                  </a:cubicBezTo>
                  <a:close/>
                  <a:moveTo>
                    <a:pt x="8" y="29"/>
                  </a:moveTo>
                  <a:cubicBezTo>
                    <a:pt x="8" y="28"/>
                    <a:pt x="8" y="28"/>
                    <a:pt x="7" y="28"/>
                  </a:cubicBezTo>
                  <a:cubicBezTo>
                    <a:pt x="1" y="28"/>
                    <a:pt x="1" y="28"/>
                    <a:pt x="1" y="28"/>
                  </a:cubicBezTo>
                  <a:cubicBezTo>
                    <a:pt x="1" y="28"/>
                    <a:pt x="0" y="28"/>
                    <a:pt x="0" y="29"/>
                  </a:cubicBezTo>
                  <a:cubicBezTo>
                    <a:pt x="0" y="29"/>
                    <a:pt x="1" y="30"/>
                    <a:pt x="1" y="30"/>
                  </a:cubicBezTo>
                  <a:cubicBezTo>
                    <a:pt x="7" y="30"/>
                    <a:pt x="7" y="30"/>
                    <a:pt x="7" y="30"/>
                  </a:cubicBezTo>
                  <a:cubicBezTo>
                    <a:pt x="8" y="30"/>
                    <a:pt x="8" y="29"/>
                    <a:pt x="8" y="29"/>
                  </a:cubicBezTo>
                  <a:close/>
                  <a:moveTo>
                    <a:pt x="49" y="39"/>
                  </a:moveTo>
                  <a:cubicBezTo>
                    <a:pt x="48" y="39"/>
                    <a:pt x="48" y="39"/>
                    <a:pt x="48" y="39"/>
                  </a:cubicBezTo>
                  <a:cubicBezTo>
                    <a:pt x="47" y="40"/>
                    <a:pt x="47" y="40"/>
                    <a:pt x="48" y="41"/>
                  </a:cubicBezTo>
                  <a:cubicBezTo>
                    <a:pt x="53" y="44"/>
                    <a:pt x="53" y="44"/>
                    <a:pt x="53" y="44"/>
                  </a:cubicBezTo>
                  <a:cubicBezTo>
                    <a:pt x="53" y="44"/>
                    <a:pt x="53" y="44"/>
                    <a:pt x="54" y="44"/>
                  </a:cubicBezTo>
                  <a:cubicBezTo>
                    <a:pt x="54" y="44"/>
                    <a:pt x="54" y="44"/>
                    <a:pt x="54" y="43"/>
                  </a:cubicBezTo>
                  <a:cubicBezTo>
                    <a:pt x="55" y="43"/>
                    <a:pt x="55" y="42"/>
                    <a:pt x="54" y="42"/>
                  </a:cubicBezTo>
                  <a:lnTo>
                    <a:pt x="49" y="39"/>
                  </a:lnTo>
                  <a:close/>
                  <a:moveTo>
                    <a:pt x="6" y="14"/>
                  </a:moveTo>
                  <a:cubicBezTo>
                    <a:pt x="5" y="14"/>
                    <a:pt x="4" y="14"/>
                    <a:pt x="4" y="14"/>
                  </a:cubicBezTo>
                  <a:cubicBezTo>
                    <a:pt x="4" y="15"/>
                    <a:pt x="4" y="15"/>
                    <a:pt x="5" y="16"/>
                  </a:cubicBezTo>
                  <a:cubicBezTo>
                    <a:pt x="10" y="19"/>
                    <a:pt x="10" y="19"/>
                    <a:pt x="10" y="19"/>
                  </a:cubicBezTo>
                  <a:cubicBezTo>
                    <a:pt x="10" y="19"/>
                    <a:pt x="10" y="19"/>
                    <a:pt x="10" y="19"/>
                  </a:cubicBezTo>
                  <a:cubicBezTo>
                    <a:pt x="11" y="19"/>
                    <a:pt x="11" y="19"/>
                    <a:pt x="11" y="18"/>
                  </a:cubicBezTo>
                  <a:cubicBezTo>
                    <a:pt x="11" y="18"/>
                    <a:pt x="11" y="17"/>
                    <a:pt x="11" y="17"/>
                  </a:cubicBezTo>
                  <a:lnTo>
                    <a:pt x="6" y="14"/>
                  </a:lnTo>
                  <a:close/>
                  <a:moveTo>
                    <a:pt x="41" y="47"/>
                  </a:moveTo>
                  <a:cubicBezTo>
                    <a:pt x="41" y="47"/>
                    <a:pt x="40" y="47"/>
                    <a:pt x="40" y="47"/>
                  </a:cubicBezTo>
                  <a:cubicBezTo>
                    <a:pt x="39" y="47"/>
                    <a:pt x="39" y="48"/>
                    <a:pt x="39" y="48"/>
                  </a:cubicBezTo>
                  <a:cubicBezTo>
                    <a:pt x="42" y="54"/>
                    <a:pt x="42" y="54"/>
                    <a:pt x="42" y="54"/>
                  </a:cubicBezTo>
                  <a:cubicBezTo>
                    <a:pt x="43" y="54"/>
                    <a:pt x="43" y="54"/>
                    <a:pt x="43" y="54"/>
                  </a:cubicBezTo>
                  <a:cubicBezTo>
                    <a:pt x="43" y="54"/>
                    <a:pt x="44" y="54"/>
                    <a:pt x="44" y="54"/>
                  </a:cubicBezTo>
                  <a:cubicBezTo>
                    <a:pt x="44" y="54"/>
                    <a:pt x="44" y="53"/>
                    <a:pt x="44" y="53"/>
                  </a:cubicBezTo>
                  <a:lnTo>
                    <a:pt x="41" y="47"/>
                  </a:lnTo>
                  <a:close/>
                  <a:moveTo>
                    <a:pt x="17" y="10"/>
                  </a:moveTo>
                  <a:cubicBezTo>
                    <a:pt x="18" y="10"/>
                    <a:pt x="18" y="11"/>
                    <a:pt x="18" y="11"/>
                  </a:cubicBezTo>
                  <a:cubicBezTo>
                    <a:pt x="18" y="11"/>
                    <a:pt x="19" y="11"/>
                    <a:pt x="19" y="11"/>
                  </a:cubicBezTo>
                  <a:cubicBezTo>
                    <a:pt x="19" y="10"/>
                    <a:pt x="19" y="10"/>
                    <a:pt x="19" y="9"/>
                  </a:cubicBezTo>
                  <a:cubicBezTo>
                    <a:pt x="16" y="4"/>
                    <a:pt x="16" y="4"/>
                    <a:pt x="16" y="4"/>
                  </a:cubicBezTo>
                  <a:cubicBezTo>
                    <a:pt x="16" y="4"/>
                    <a:pt x="15" y="3"/>
                    <a:pt x="15" y="4"/>
                  </a:cubicBezTo>
                  <a:cubicBezTo>
                    <a:pt x="14" y="4"/>
                    <a:pt x="14" y="5"/>
                    <a:pt x="14" y="5"/>
                  </a:cubicBezTo>
                  <a:lnTo>
                    <a:pt x="17" y="10"/>
                  </a:lnTo>
                  <a:close/>
                  <a:moveTo>
                    <a:pt x="29" y="8"/>
                  </a:moveTo>
                  <a:cubicBezTo>
                    <a:pt x="30" y="8"/>
                    <a:pt x="30" y="7"/>
                    <a:pt x="30" y="7"/>
                  </a:cubicBezTo>
                  <a:cubicBezTo>
                    <a:pt x="30" y="1"/>
                    <a:pt x="30" y="1"/>
                    <a:pt x="30" y="1"/>
                  </a:cubicBezTo>
                  <a:cubicBezTo>
                    <a:pt x="30" y="0"/>
                    <a:pt x="30" y="0"/>
                    <a:pt x="29" y="0"/>
                  </a:cubicBezTo>
                  <a:cubicBezTo>
                    <a:pt x="29" y="0"/>
                    <a:pt x="28" y="0"/>
                    <a:pt x="28" y="1"/>
                  </a:cubicBezTo>
                  <a:cubicBezTo>
                    <a:pt x="28" y="7"/>
                    <a:pt x="28" y="7"/>
                    <a:pt x="28" y="7"/>
                  </a:cubicBezTo>
                  <a:cubicBezTo>
                    <a:pt x="28" y="7"/>
                    <a:pt x="29" y="8"/>
                    <a:pt x="29" y="8"/>
                  </a:cubicBezTo>
                  <a:close/>
                  <a:moveTo>
                    <a:pt x="45" y="29"/>
                  </a:moveTo>
                  <a:cubicBezTo>
                    <a:pt x="45" y="33"/>
                    <a:pt x="44" y="38"/>
                    <a:pt x="40" y="41"/>
                  </a:cubicBezTo>
                  <a:cubicBezTo>
                    <a:pt x="38" y="43"/>
                    <a:pt x="37" y="46"/>
                    <a:pt x="37" y="47"/>
                  </a:cubicBezTo>
                  <a:cubicBezTo>
                    <a:pt x="38" y="48"/>
                    <a:pt x="38" y="48"/>
                    <a:pt x="38" y="49"/>
                  </a:cubicBezTo>
                  <a:cubicBezTo>
                    <a:pt x="38" y="50"/>
                    <a:pt x="38" y="50"/>
                    <a:pt x="37" y="51"/>
                  </a:cubicBezTo>
                  <a:cubicBezTo>
                    <a:pt x="38" y="51"/>
                    <a:pt x="38" y="51"/>
                    <a:pt x="38" y="52"/>
                  </a:cubicBezTo>
                  <a:cubicBezTo>
                    <a:pt x="38" y="53"/>
                    <a:pt x="38" y="53"/>
                    <a:pt x="37" y="53"/>
                  </a:cubicBezTo>
                  <a:cubicBezTo>
                    <a:pt x="38" y="54"/>
                    <a:pt x="38" y="54"/>
                    <a:pt x="38" y="55"/>
                  </a:cubicBezTo>
                  <a:cubicBezTo>
                    <a:pt x="38" y="56"/>
                    <a:pt x="38" y="56"/>
                    <a:pt x="37" y="56"/>
                  </a:cubicBezTo>
                  <a:cubicBezTo>
                    <a:pt x="38" y="57"/>
                    <a:pt x="38" y="57"/>
                    <a:pt x="38" y="58"/>
                  </a:cubicBezTo>
                  <a:cubicBezTo>
                    <a:pt x="38" y="59"/>
                    <a:pt x="37" y="60"/>
                    <a:pt x="35" y="60"/>
                  </a:cubicBezTo>
                  <a:cubicBezTo>
                    <a:pt x="35" y="60"/>
                    <a:pt x="35" y="61"/>
                    <a:pt x="35" y="61"/>
                  </a:cubicBezTo>
                  <a:cubicBezTo>
                    <a:pt x="35" y="63"/>
                    <a:pt x="33" y="63"/>
                    <a:pt x="31" y="63"/>
                  </a:cubicBezTo>
                  <a:cubicBezTo>
                    <a:pt x="28" y="63"/>
                    <a:pt x="28" y="63"/>
                    <a:pt x="28" y="63"/>
                  </a:cubicBezTo>
                  <a:cubicBezTo>
                    <a:pt x="26" y="63"/>
                    <a:pt x="23" y="63"/>
                    <a:pt x="23" y="61"/>
                  </a:cubicBezTo>
                  <a:cubicBezTo>
                    <a:pt x="23" y="61"/>
                    <a:pt x="23" y="60"/>
                    <a:pt x="23" y="60"/>
                  </a:cubicBezTo>
                  <a:cubicBezTo>
                    <a:pt x="22" y="60"/>
                    <a:pt x="21" y="59"/>
                    <a:pt x="21" y="58"/>
                  </a:cubicBezTo>
                  <a:cubicBezTo>
                    <a:pt x="21" y="57"/>
                    <a:pt x="21" y="57"/>
                    <a:pt x="22" y="56"/>
                  </a:cubicBezTo>
                  <a:cubicBezTo>
                    <a:pt x="21" y="56"/>
                    <a:pt x="21" y="56"/>
                    <a:pt x="21" y="55"/>
                  </a:cubicBezTo>
                  <a:cubicBezTo>
                    <a:pt x="21" y="54"/>
                    <a:pt x="21" y="54"/>
                    <a:pt x="22" y="53"/>
                  </a:cubicBezTo>
                  <a:cubicBezTo>
                    <a:pt x="21" y="53"/>
                    <a:pt x="21" y="53"/>
                    <a:pt x="21" y="52"/>
                  </a:cubicBezTo>
                  <a:cubicBezTo>
                    <a:pt x="21" y="51"/>
                    <a:pt x="21" y="51"/>
                    <a:pt x="22" y="51"/>
                  </a:cubicBezTo>
                  <a:cubicBezTo>
                    <a:pt x="21" y="50"/>
                    <a:pt x="21" y="50"/>
                    <a:pt x="21" y="49"/>
                  </a:cubicBezTo>
                  <a:cubicBezTo>
                    <a:pt x="21" y="48"/>
                    <a:pt x="21" y="48"/>
                    <a:pt x="22" y="47"/>
                  </a:cubicBezTo>
                  <a:cubicBezTo>
                    <a:pt x="22" y="46"/>
                    <a:pt x="21" y="43"/>
                    <a:pt x="18" y="41"/>
                  </a:cubicBezTo>
                  <a:cubicBezTo>
                    <a:pt x="15" y="38"/>
                    <a:pt x="13" y="33"/>
                    <a:pt x="13" y="29"/>
                  </a:cubicBezTo>
                  <a:cubicBezTo>
                    <a:pt x="13" y="20"/>
                    <a:pt x="20" y="13"/>
                    <a:pt x="29" y="13"/>
                  </a:cubicBezTo>
                  <a:cubicBezTo>
                    <a:pt x="38" y="13"/>
                    <a:pt x="45" y="20"/>
                    <a:pt x="45" y="29"/>
                  </a:cubicBezTo>
                  <a:close/>
                  <a:moveTo>
                    <a:pt x="33" y="61"/>
                  </a:moveTo>
                  <a:cubicBezTo>
                    <a:pt x="33" y="61"/>
                    <a:pt x="32" y="60"/>
                    <a:pt x="31" y="60"/>
                  </a:cubicBezTo>
                  <a:cubicBezTo>
                    <a:pt x="28" y="60"/>
                    <a:pt x="28" y="60"/>
                    <a:pt x="28" y="60"/>
                  </a:cubicBezTo>
                  <a:cubicBezTo>
                    <a:pt x="26" y="60"/>
                    <a:pt x="26" y="61"/>
                    <a:pt x="25" y="61"/>
                  </a:cubicBezTo>
                  <a:cubicBezTo>
                    <a:pt x="26" y="61"/>
                    <a:pt x="26" y="61"/>
                    <a:pt x="28" y="61"/>
                  </a:cubicBezTo>
                  <a:cubicBezTo>
                    <a:pt x="31" y="61"/>
                    <a:pt x="31" y="61"/>
                    <a:pt x="31" y="61"/>
                  </a:cubicBezTo>
                  <a:cubicBezTo>
                    <a:pt x="32" y="61"/>
                    <a:pt x="33" y="61"/>
                    <a:pt x="33" y="61"/>
                  </a:cubicBezTo>
                  <a:close/>
                  <a:moveTo>
                    <a:pt x="34" y="57"/>
                  </a:moveTo>
                  <a:cubicBezTo>
                    <a:pt x="25" y="57"/>
                    <a:pt x="25" y="57"/>
                    <a:pt x="25" y="57"/>
                  </a:cubicBezTo>
                  <a:cubicBezTo>
                    <a:pt x="24" y="57"/>
                    <a:pt x="23" y="58"/>
                    <a:pt x="23" y="58"/>
                  </a:cubicBezTo>
                  <a:cubicBezTo>
                    <a:pt x="23" y="58"/>
                    <a:pt x="24" y="58"/>
                    <a:pt x="25" y="58"/>
                  </a:cubicBezTo>
                  <a:cubicBezTo>
                    <a:pt x="28" y="58"/>
                    <a:pt x="28" y="58"/>
                    <a:pt x="28" y="58"/>
                  </a:cubicBezTo>
                  <a:cubicBezTo>
                    <a:pt x="31" y="58"/>
                    <a:pt x="31" y="58"/>
                    <a:pt x="31" y="58"/>
                  </a:cubicBezTo>
                  <a:cubicBezTo>
                    <a:pt x="34" y="58"/>
                    <a:pt x="34" y="58"/>
                    <a:pt x="34" y="58"/>
                  </a:cubicBezTo>
                  <a:cubicBezTo>
                    <a:pt x="35" y="58"/>
                    <a:pt x="35" y="58"/>
                    <a:pt x="36" y="58"/>
                  </a:cubicBezTo>
                  <a:cubicBezTo>
                    <a:pt x="35" y="58"/>
                    <a:pt x="35" y="57"/>
                    <a:pt x="34" y="57"/>
                  </a:cubicBezTo>
                  <a:close/>
                  <a:moveTo>
                    <a:pt x="34" y="54"/>
                  </a:moveTo>
                  <a:cubicBezTo>
                    <a:pt x="25" y="54"/>
                    <a:pt x="25" y="54"/>
                    <a:pt x="25" y="54"/>
                  </a:cubicBezTo>
                  <a:cubicBezTo>
                    <a:pt x="24" y="54"/>
                    <a:pt x="23" y="55"/>
                    <a:pt x="23" y="55"/>
                  </a:cubicBezTo>
                  <a:cubicBezTo>
                    <a:pt x="23" y="55"/>
                    <a:pt x="24" y="55"/>
                    <a:pt x="25" y="55"/>
                  </a:cubicBezTo>
                  <a:cubicBezTo>
                    <a:pt x="34" y="55"/>
                    <a:pt x="34" y="55"/>
                    <a:pt x="34" y="55"/>
                  </a:cubicBezTo>
                  <a:cubicBezTo>
                    <a:pt x="35" y="55"/>
                    <a:pt x="35" y="55"/>
                    <a:pt x="36" y="55"/>
                  </a:cubicBezTo>
                  <a:cubicBezTo>
                    <a:pt x="35" y="55"/>
                    <a:pt x="35" y="54"/>
                    <a:pt x="34" y="54"/>
                  </a:cubicBezTo>
                  <a:close/>
                  <a:moveTo>
                    <a:pt x="34" y="52"/>
                  </a:moveTo>
                  <a:cubicBezTo>
                    <a:pt x="25" y="52"/>
                    <a:pt x="25" y="52"/>
                    <a:pt x="25" y="52"/>
                  </a:cubicBezTo>
                  <a:cubicBezTo>
                    <a:pt x="24" y="52"/>
                    <a:pt x="23" y="52"/>
                    <a:pt x="23" y="52"/>
                  </a:cubicBezTo>
                  <a:cubicBezTo>
                    <a:pt x="23" y="52"/>
                    <a:pt x="24" y="52"/>
                    <a:pt x="25" y="52"/>
                  </a:cubicBezTo>
                  <a:cubicBezTo>
                    <a:pt x="34" y="52"/>
                    <a:pt x="34" y="52"/>
                    <a:pt x="34" y="52"/>
                  </a:cubicBezTo>
                  <a:cubicBezTo>
                    <a:pt x="35" y="52"/>
                    <a:pt x="35" y="52"/>
                    <a:pt x="36" y="52"/>
                  </a:cubicBezTo>
                  <a:cubicBezTo>
                    <a:pt x="35" y="52"/>
                    <a:pt x="35" y="52"/>
                    <a:pt x="34" y="52"/>
                  </a:cubicBezTo>
                  <a:close/>
                  <a:moveTo>
                    <a:pt x="34" y="50"/>
                  </a:moveTo>
                  <a:cubicBezTo>
                    <a:pt x="35" y="50"/>
                    <a:pt x="35" y="49"/>
                    <a:pt x="36" y="49"/>
                  </a:cubicBezTo>
                  <a:cubicBezTo>
                    <a:pt x="35" y="49"/>
                    <a:pt x="35" y="49"/>
                    <a:pt x="34" y="49"/>
                  </a:cubicBezTo>
                  <a:cubicBezTo>
                    <a:pt x="25" y="49"/>
                    <a:pt x="25" y="49"/>
                    <a:pt x="25" y="49"/>
                  </a:cubicBezTo>
                  <a:cubicBezTo>
                    <a:pt x="24" y="49"/>
                    <a:pt x="23" y="49"/>
                    <a:pt x="23" y="49"/>
                  </a:cubicBezTo>
                  <a:cubicBezTo>
                    <a:pt x="23" y="49"/>
                    <a:pt x="24" y="50"/>
                    <a:pt x="25" y="50"/>
                  </a:cubicBezTo>
                  <a:lnTo>
                    <a:pt x="34" y="50"/>
                  </a:lnTo>
                  <a:close/>
                  <a:moveTo>
                    <a:pt x="43" y="29"/>
                  </a:moveTo>
                  <a:cubicBezTo>
                    <a:pt x="43" y="21"/>
                    <a:pt x="37" y="15"/>
                    <a:pt x="29" y="15"/>
                  </a:cubicBezTo>
                  <a:cubicBezTo>
                    <a:pt x="22" y="15"/>
                    <a:pt x="15" y="21"/>
                    <a:pt x="15" y="29"/>
                  </a:cubicBezTo>
                  <a:cubicBezTo>
                    <a:pt x="15" y="33"/>
                    <a:pt x="17" y="36"/>
                    <a:pt x="20" y="39"/>
                  </a:cubicBezTo>
                  <a:cubicBezTo>
                    <a:pt x="22" y="42"/>
                    <a:pt x="23" y="44"/>
                    <a:pt x="24" y="47"/>
                  </a:cubicBezTo>
                  <a:cubicBezTo>
                    <a:pt x="25" y="47"/>
                    <a:pt x="25" y="47"/>
                    <a:pt x="25" y="47"/>
                  </a:cubicBezTo>
                  <a:cubicBezTo>
                    <a:pt x="26" y="47"/>
                    <a:pt x="26" y="47"/>
                    <a:pt x="26" y="47"/>
                  </a:cubicBezTo>
                  <a:cubicBezTo>
                    <a:pt x="23" y="32"/>
                    <a:pt x="23" y="32"/>
                    <a:pt x="23" y="32"/>
                  </a:cubicBezTo>
                  <a:cubicBezTo>
                    <a:pt x="23" y="32"/>
                    <a:pt x="24" y="31"/>
                    <a:pt x="24" y="31"/>
                  </a:cubicBezTo>
                  <a:cubicBezTo>
                    <a:pt x="25" y="31"/>
                    <a:pt x="25" y="31"/>
                    <a:pt x="25" y="32"/>
                  </a:cubicBezTo>
                  <a:cubicBezTo>
                    <a:pt x="28" y="47"/>
                    <a:pt x="28" y="47"/>
                    <a:pt x="28" y="47"/>
                  </a:cubicBezTo>
                  <a:cubicBezTo>
                    <a:pt x="31" y="47"/>
                    <a:pt x="31" y="47"/>
                    <a:pt x="31" y="47"/>
                  </a:cubicBezTo>
                  <a:cubicBezTo>
                    <a:pt x="33" y="32"/>
                    <a:pt x="33" y="32"/>
                    <a:pt x="33" y="32"/>
                  </a:cubicBezTo>
                  <a:cubicBezTo>
                    <a:pt x="33" y="31"/>
                    <a:pt x="34" y="31"/>
                    <a:pt x="35" y="31"/>
                  </a:cubicBezTo>
                  <a:cubicBezTo>
                    <a:pt x="35" y="31"/>
                    <a:pt x="35" y="32"/>
                    <a:pt x="35" y="32"/>
                  </a:cubicBezTo>
                  <a:cubicBezTo>
                    <a:pt x="33" y="47"/>
                    <a:pt x="33" y="47"/>
                    <a:pt x="33" y="47"/>
                  </a:cubicBezTo>
                  <a:cubicBezTo>
                    <a:pt x="34" y="47"/>
                    <a:pt x="34" y="47"/>
                    <a:pt x="34" y="47"/>
                  </a:cubicBezTo>
                  <a:cubicBezTo>
                    <a:pt x="35" y="47"/>
                    <a:pt x="35" y="47"/>
                    <a:pt x="35" y="47"/>
                  </a:cubicBezTo>
                  <a:cubicBezTo>
                    <a:pt x="35" y="44"/>
                    <a:pt x="37" y="42"/>
                    <a:pt x="39" y="39"/>
                  </a:cubicBezTo>
                  <a:cubicBezTo>
                    <a:pt x="42" y="36"/>
                    <a:pt x="43" y="33"/>
                    <a:pt x="4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69" name="Freeform 85"/>
            <p:cNvSpPr>
              <a:spLocks noEditPoints="1"/>
            </p:cNvSpPr>
            <p:nvPr/>
          </p:nvSpPr>
          <p:spPr bwMode="auto">
            <a:xfrm>
              <a:off x="5960994" y="2348196"/>
              <a:ext cx="250919" cy="188560"/>
            </a:xfrm>
            <a:custGeom>
              <a:avLst/>
              <a:gdLst>
                <a:gd name="T0" fmla="*/ 53 w 71"/>
                <a:gd name="T1" fmla="*/ 5 h 51"/>
                <a:gd name="T2" fmla="*/ 0 w 71"/>
                <a:gd name="T3" fmla="*/ 12 h 51"/>
                <a:gd name="T4" fmla="*/ 8 w 71"/>
                <a:gd name="T5" fmla="*/ 33 h 51"/>
                <a:gd name="T6" fmla="*/ 12 w 71"/>
                <a:gd name="T7" fmla="*/ 43 h 51"/>
                <a:gd name="T8" fmla="*/ 46 w 71"/>
                <a:gd name="T9" fmla="*/ 40 h 51"/>
                <a:gd name="T10" fmla="*/ 11 w 71"/>
                <a:gd name="T11" fmla="*/ 35 h 51"/>
                <a:gd name="T12" fmla="*/ 48 w 71"/>
                <a:gd name="T13" fmla="*/ 31 h 51"/>
                <a:gd name="T14" fmla="*/ 56 w 71"/>
                <a:gd name="T15" fmla="*/ 6 h 51"/>
                <a:gd name="T16" fmla="*/ 71 w 71"/>
                <a:gd name="T17" fmla="*/ 2 h 51"/>
                <a:gd name="T18" fmla="*/ 45 w 71"/>
                <a:gd name="T19" fmla="*/ 18 h 51"/>
                <a:gd name="T20" fmla="*/ 49 w 71"/>
                <a:gd name="T21" fmla="*/ 18 h 51"/>
                <a:gd name="T22" fmla="*/ 45 w 71"/>
                <a:gd name="T23" fmla="*/ 20 h 51"/>
                <a:gd name="T24" fmla="*/ 9 w 71"/>
                <a:gd name="T25" fmla="*/ 30 h 51"/>
                <a:gd name="T26" fmla="*/ 12 w 71"/>
                <a:gd name="T27" fmla="*/ 32 h 51"/>
                <a:gd name="T28" fmla="*/ 28 w 71"/>
                <a:gd name="T29" fmla="*/ 18 h 51"/>
                <a:gd name="T30" fmla="*/ 35 w 71"/>
                <a:gd name="T31" fmla="*/ 18 h 51"/>
                <a:gd name="T32" fmla="*/ 43 w 71"/>
                <a:gd name="T33" fmla="*/ 18 h 51"/>
                <a:gd name="T34" fmla="*/ 28 w 71"/>
                <a:gd name="T35" fmla="*/ 20 h 51"/>
                <a:gd name="T36" fmla="*/ 28 w 71"/>
                <a:gd name="T37" fmla="*/ 25 h 51"/>
                <a:gd name="T38" fmla="*/ 21 w 71"/>
                <a:gd name="T39" fmla="*/ 25 h 51"/>
                <a:gd name="T40" fmla="*/ 26 w 71"/>
                <a:gd name="T41" fmla="*/ 25 h 51"/>
                <a:gd name="T42" fmla="*/ 20 w 71"/>
                <a:gd name="T43" fmla="*/ 13 h 51"/>
                <a:gd name="T44" fmla="*/ 18 w 71"/>
                <a:gd name="T45" fmla="*/ 18 h 51"/>
                <a:gd name="T46" fmla="*/ 18 w 71"/>
                <a:gd name="T47" fmla="*/ 13 h 51"/>
                <a:gd name="T48" fmla="*/ 19 w 71"/>
                <a:gd name="T49" fmla="*/ 25 h 51"/>
                <a:gd name="T50" fmla="*/ 18 w 71"/>
                <a:gd name="T51" fmla="*/ 20 h 51"/>
                <a:gd name="T52" fmla="*/ 5 w 71"/>
                <a:gd name="T53" fmla="*/ 20 h 51"/>
                <a:gd name="T54" fmla="*/ 13 w 71"/>
                <a:gd name="T55" fmla="*/ 27 h 51"/>
                <a:gd name="T56" fmla="*/ 14 w 71"/>
                <a:gd name="T57" fmla="*/ 32 h 51"/>
                <a:gd name="T58" fmla="*/ 26 w 71"/>
                <a:gd name="T59" fmla="*/ 27 h 51"/>
                <a:gd name="T60" fmla="*/ 21 w 71"/>
                <a:gd name="T61" fmla="*/ 27 h 51"/>
                <a:gd name="T62" fmla="*/ 33 w 71"/>
                <a:gd name="T63" fmla="*/ 32 h 51"/>
                <a:gd name="T64" fmla="*/ 36 w 71"/>
                <a:gd name="T65" fmla="*/ 27 h 51"/>
                <a:gd name="T66" fmla="*/ 35 w 71"/>
                <a:gd name="T67" fmla="*/ 32 h 51"/>
                <a:gd name="T68" fmla="*/ 37 w 71"/>
                <a:gd name="T69" fmla="*/ 20 h 51"/>
                <a:gd name="T70" fmla="*/ 36 w 71"/>
                <a:gd name="T71" fmla="*/ 25 h 51"/>
                <a:gd name="T72" fmla="*/ 9 w 71"/>
                <a:gd name="T73" fmla="*/ 13 h 51"/>
                <a:gd name="T74" fmla="*/ 3 w 71"/>
                <a:gd name="T75" fmla="*/ 14 h 51"/>
                <a:gd name="T76" fmla="*/ 42 w 71"/>
                <a:gd name="T77" fmla="*/ 32 h 51"/>
                <a:gd name="T78" fmla="*/ 46 w 71"/>
                <a:gd name="T79" fmla="*/ 27 h 51"/>
                <a:gd name="T80" fmla="*/ 13 w 71"/>
                <a:gd name="T81" fmla="*/ 44 h 51"/>
                <a:gd name="T82" fmla="*/ 17 w 71"/>
                <a:gd name="T83" fmla="*/ 48 h 51"/>
                <a:gd name="T84" fmla="*/ 12 w 71"/>
                <a:gd name="T85" fmla="*/ 48 h 51"/>
                <a:gd name="T86" fmla="*/ 13 w 71"/>
                <a:gd name="T87" fmla="*/ 49 h 51"/>
                <a:gd name="T88" fmla="*/ 40 w 71"/>
                <a:gd name="T89" fmla="*/ 51 h 51"/>
                <a:gd name="T90" fmla="*/ 40 w 71"/>
                <a:gd name="T91" fmla="*/ 49 h 51"/>
                <a:gd name="T92" fmla="*/ 42 w 71"/>
                <a:gd name="T93"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51">
                  <a:moveTo>
                    <a:pt x="70" y="0"/>
                  </a:moveTo>
                  <a:cubicBezTo>
                    <a:pt x="59" y="0"/>
                    <a:pt x="59" y="0"/>
                    <a:pt x="59" y="0"/>
                  </a:cubicBezTo>
                  <a:cubicBezTo>
                    <a:pt x="56" y="0"/>
                    <a:pt x="54" y="2"/>
                    <a:pt x="53" y="5"/>
                  </a:cubicBezTo>
                  <a:cubicBezTo>
                    <a:pt x="51" y="10"/>
                    <a:pt x="51" y="10"/>
                    <a:pt x="51" y="10"/>
                  </a:cubicBezTo>
                  <a:cubicBezTo>
                    <a:pt x="4" y="10"/>
                    <a:pt x="4" y="10"/>
                    <a:pt x="4" y="10"/>
                  </a:cubicBezTo>
                  <a:cubicBezTo>
                    <a:pt x="2" y="10"/>
                    <a:pt x="1" y="11"/>
                    <a:pt x="0" y="12"/>
                  </a:cubicBezTo>
                  <a:cubicBezTo>
                    <a:pt x="0" y="13"/>
                    <a:pt x="0" y="14"/>
                    <a:pt x="0" y="16"/>
                  </a:cubicBezTo>
                  <a:cubicBezTo>
                    <a:pt x="6" y="31"/>
                    <a:pt x="6" y="31"/>
                    <a:pt x="6" y="31"/>
                  </a:cubicBezTo>
                  <a:cubicBezTo>
                    <a:pt x="7" y="32"/>
                    <a:pt x="7" y="32"/>
                    <a:pt x="8" y="33"/>
                  </a:cubicBezTo>
                  <a:cubicBezTo>
                    <a:pt x="8" y="33"/>
                    <a:pt x="8" y="33"/>
                    <a:pt x="8" y="34"/>
                  </a:cubicBezTo>
                  <a:cubicBezTo>
                    <a:pt x="8" y="38"/>
                    <a:pt x="8" y="38"/>
                    <a:pt x="8" y="38"/>
                  </a:cubicBezTo>
                  <a:cubicBezTo>
                    <a:pt x="8" y="41"/>
                    <a:pt x="10" y="43"/>
                    <a:pt x="12" y="43"/>
                  </a:cubicBezTo>
                  <a:cubicBezTo>
                    <a:pt x="46" y="43"/>
                    <a:pt x="46" y="43"/>
                    <a:pt x="46" y="43"/>
                  </a:cubicBezTo>
                  <a:cubicBezTo>
                    <a:pt x="46" y="43"/>
                    <a:pt x="47" y="42"/>
                    <a:pt x="47" y="41"/>
                  </a:cubicBezTo>
                  <a:cubicBezTo>
                    <a:pt x="47" y="41"/>
                    <a:pt x="46" y="40"/>
                    <a:pt x="46" y="40"/>
                  </a:cubicBezTo>
                  <a:cubicBezTo>
                    <a:pt x="12" y="40"/>
                    <a:pt x="12" y="40"/>
                    <a:pt x="12" y="40"/>
                  </a:cubicBezTo>
                  <a:cubicBezTo>
                    <a:pt x="11" y="40"/>
                    <a:pt x="11" y="39"/>
                    <a:pt x="11" y="38"/>
                  </a:cubicBezTo>
                  <a:cubicBezTo>
                    <a:pt x="11" y="35"/>
                    <a:pt x="11" y="35"/>
                    <a:pt x="11" y="35"/>
                  </a:cubicBezTo>
                  <a:cubicBezTo>
                    <a:pt x="11" y="35"/>
                    <a:pt x="12" y="35"/>
                    <a:pt x="12" y="35"/>
                  </a:cubicBezTo>
                  <a:cubicBezTo>
                    <a:pt x="42" y="35"/>
                    <a:pt x="42" y="35"/>
                    <a:pt x="42" y="35"/>
                  </a:cubicBezTo>
                  <a:cubicBezTo>
                    <a:pt x="45" y="35"/>
                    <a:pt x="47" y="33"/>
                    <a:pt x="48" y="31"/>
                  </a:cubicBezTo>
                  <a:cubicBezTo>
                    <a:pt x="54" y="13"/>
                    <a:pt x="54" y="13"/>
                    <a:pt x="54" y="13"/>
                  </a:cubicBezTo>
                  <a:cubicBezTo>
                    <a:pt x="54" y="13"/>
                    <a:pt x="54" y="12"/>
                    <a:pt x="54" y="12"/>
                  </a:cubicBezTo>
                  <a:cubicBezTo>
                    <a:pt x="56" y="6"/>
                    <a:pt x="56" y="6"/>
                    <a:pt x="56" y="6"/>
                  </a:cubicBezTo>
                  <a:cubicBezTo>
                    <a:pt x="56" y="4"/>
                    <a:pt x="58" y="3"/>
                    <a:pt x="59" y="3"/>
                  </a:cubicBezTo>
                  <a:cubicBezTo>
                    <a:pt x="70" y="3"/>
                    <a:pt x="70" y="3"/>
                    <a:pt x="70" y="3"/>
                  </a:cubicBezTo>
                  <a:cubicBezTo>
                    <a:pt x="70" y="3"/>
                    <a:pt x="71" y="3"/>
                    <a:pt x="71" y="2"/>
                  </a:cubicBezTo>
                  <a:cubicBezTo>
                    <a:pt x="71" y="1"/>
                    <a:pt x="70" y="0"/>
                    <a:pt x="70" y="0"/>
                  </a:cubicBezTo>
                  <a:close/>
                  <a:moveTo>
                    <a:pt x="49" y="18"/>
                  </a:moveTo>
                  <a:cubicBezTo>
                    <a:pt x="45" y="18"/>
                    <a:pt x="45" y="18"/>
                    <a:pt x="45" y="18"/>
                  </a:cubicBezTo>
                  <a:cubicBezTo>
                    <a:pt x="46" y="13"/>
                    <a:pt x="46" y="13"/>
                    <a:pt x="46" y="13"/>
                  </a:cubicBezTo>
                  <a:cubicBezTo>
                    <a:pt x="50" y="13"/>
                    <a:pt x="50" y="13"/>
                    <a:pt x="50" y="13"/>
                  </a:cubicBezTo>
                  <a:lnTo>
                    <a:pt x="49" y="18"/>
                  </a:lnTo>
                  <a:close/>
                  <a:moveTo>
                    <a:pt x="47" y="25"/>
                  </a:moveTo>
                  <a:cubicBezTo>
                    <a:pt x="44" y="25"/>
                    <a:pt x="44" y="25"/>
                    <a:pt x="44" y="25"/>
                  </a:cubicBezTo>
                  <a:cubicBezTo>
                    <a:pt x="45" y="20"/>
                    <a:pt x="45" y="20"/>
                    <a:pt x="45" y="20"/>
                  </a:cubicBezTo>
                  <a:cubicBezTo>
                    <a:pt x="48" y="20"/>
                    <a:pt x="48" y="20"/>
                    <a:pt x="48" y="20"/>
                  </a:cubicBezTo>
                  <a:lnTo>
                    <a:pt x="47" y="25"/>
                  </a:lnTo>
                  <a:close/>
                  <a:moveTo>
                    <a:pt x="9" y="30"/>
                  </a:moveTo>
                  <a:cubicBezTo>
                    <a:pt x="8" y="27"/>
                    <a:pt x="8" y="27"/>
                    <a:pt x="8" y="27"/>
                  </a:cubicBezTo>
                  <a:cubicBezTo>
                    <a:pt x="11" y="27"/>
                    <a:pt x="11" y="27"/>
                    <a:pt x="11" y="27"/>
                  </a:cubicBezTo>
                  <a:cubicBezTo>
                    <a:pt x="12" y="32"/>
                    <a:pt x="12" y="32"/>
                    <a:pt x="12" y="32"/>
                  </a:cubicBezTo>
                  <a:cubicBezTo>
                    <a:pt x="11" y="32"/>
                    <a:pt x="10" y="31"/>
                    <a:pt x="9" y="30"/>
                  </a:cubicBezTo>
                  <a:close/>
                  <a:moveTo>
                    <a:pt x="35" y="18"/>
                  </a:moveTo>
                  <a:cubicBezTo>
                    <a:pt x="28" y="18"/>
                    <a:pt x="28" y="18"/>
                    <a:pt x="28" y="18"/>
                  </a:cubicBezTo>
                  <a:cubicBezTo>
                    <a:pt x="29" y="13"/>
                    <a:pt x="29" y="13"/>
                    <a:pt x="29" y="13"/>
                  </a:cubicBezTo>
                  <a:cubicBezTo>
                    <a:pt x="35" y="13"/>
                    <a:pt x="35" y="13"/>
                    <a:pt x="35" y="13"/>
                  </a:cubicBezTo>
                  <a:lnTo>
                    <a:pt x="35" y="18"/>
                  </a:lnTo>
                  <a:close/>
                  <a:moveTo>
                    <a:pt x="37" y="13"/>
                  </a:moveTo>
                  <a:cubicBezTo>
                    <a:pt x="44" y="13"/>
                    <a:pt x="44" y="13"/>
                    <a:pt x="44" y="13"/>
                  </a:cubicBezTo>
                  <a:cubicBezTo>
                    <a:pt x="43" y="18"/>
                    <a:pt x="43" y="18"/>
                    <a:pt x="43" y="18"/>
                  </a:cubicBezTo>
                  <a:cubicBezTo>
                    <a:pt x="37" y="18"/>
                    <a:pt x="37" y="18"/>
                    <a:pt x="37" y="18"/>
                  </a:cubicBezTo>
                  <a:lnTo>
                    <a:pt x="37" y="13"/>
                  </a:lnTo>
                  <a:close/>
                  <a:moveTo>
                    <a:pt x="28" y="20"/>
                  </a:moveTo>
                  <a:cubicBezTo>
                    <a:pt x="35" y="20"/>
                    <a:pt x="35" y="20"/>
                    <a:pt x="35" y="20"/>
                  </a:cubicBezTo>
                  <a:cubicBezTo>
                    <a:pt x="34" y="25"/>
                    <a:pt x="34" y="25"/>
                    <a:pt x="34" y="25"/>
                  </a:cubicBezTo>
                  <a:cubicBezTo>
                    <a:pt x="28" y="25"/>
                    <a:pt x="28" y="25"/>
                    <a:pt x="28" y="25"/>
                  </a:cubicBezTo>
                  <a:lnTo>
                    <a:pt x="28" y="20"/>
                  </a:lnTo>
                  <a:close/>
                  <a:moveTo>
                    <a:pt x="26" y="25"/>
                  </a:moveTo>
                  <a:cubicBezTo>
                    <a:pt x="21" y="25"/>
                    <a:pt x="21" y="25"/>
                    <a:pt x="21" y="25"/>
                  </a:cubicBezTo>
                  <a:cubicBezTo>
                    <a:pt x="20" y="20"/>
                    <a:pt x="20" y="20"/>
                    <a:pt x="20" y="20"/>
                  </a:cubicBezTo>
                  <a:cubicBezTo>
                    <a:pt x="26" y="20"/>
                    <a:pt x="26" y="20"/>
                    <a:pt x="26" y="20"/>
                  </a:cubicBezTo>
                  <a:lnTo>
                    <a:pt x="26" y="25"/>
                  </a:lnTo>
                  <a:close/>
                  <a:moveTo>
                    <a:pt x="26" y="18"/>
                  </a:moveTo>
                  <a:cubicBezTo>
                    <a:pt x="20" y="18"/>
                    <a:pt x="20" y="18"/>
                    <a:pt x="20" y="18"/>
                  </a:cubicBezTo>
                  <a:cubicBezTo>
                    <a:pt x="20" y="13"/>
                    <a:pt x="20" y="13"/>
                    <a:pt x="20" y="13"/>
                  </a:cubicBezTo>
                  <a:cubicBezTo>
                    <a:pt x="27" y="13"/>
                    <a:pt x="27" y="13"/>
                    <a:pt x="27" y="13"/>
                  </a:cubicBezTo>
                  <a:lnTo>
                    <a:pt x="26" y="18"/>
                  </a:lnTo>
                  <a:close/>
                  <a:moveTo>
                    <a:pt x="18" y="18"/>
                  </a:moveTo>
                  <a:cubicBezTo>
                    <a:pt x="12" y="18"/>
                    <a:pt x="12" y="18"/>
                    <a:pt x="12" y="18"/>
                  </a:cubicBezTo>
                  <a:cubicBezTo>
                    <a:pt x="11" y="13"/>
                    <a:pt x="11" y="13"/>
                    <a:pt x="11" y="13"/>
                  </a:cubicBezTo>
                  <a:cubicBezTo>
                    <a:pt x="18" y="13"/>
                    <a:pt x="18" y="13"/>
                    <a:pt x="18" y="13"/>
                  </a:cubicBezTo>
                  <a:lnTo>
                    <a:pt x="18" y="18"/>
                  </a:lnTo>
                  <a:close/>
                  <a:moveTo>
                    <a:pt x="18" y="20"/>
                  </a:moveTo>
                  <a:cubicBezTo>
                    <a:pt x="19" y="25"/>
                    <a:pt x="19" y="25"/>
                    <a:pt x="19" y="25"/>
                  </a:cubicBezTo>
                  <a:cubicBezTo>
                    <a:pt x="13" y="25"/>
                    <a:pt x="13" y="25"/>
                    <a:pt x="13" y="25"/>
                  </a:cubicBezTo>
                  <a:cubicBezTo>
                    <a:pt x="12" y="20"/>
                    <a:pt x="12" y="20"/>
                    <a:pt x="12" y="20"/>
                  </a:cubicBezTo>
                  <a:lnTo>
                    <a:pt x="18" y="20"/>
                  </a:lnTo>
                  <a:close/>
                  <a:moveTo>
                    <a:pt x="11" y="25"/>
                  </a:moveTo>
                  <a:cubicBezTo>
                    <a:pt x="7" y="25"/>
                    <a:pt x="7" y="25"/>
                    <a:pt x="7" y="25"/>
                  </a:cubicBezTo>
                  <a:cubicBezTo>
                    <a:pt x="5" y="20"/>
                    <a:pt x="5" y="20"/>
                    <a:pt x="5" y="20"/>
                  </a:cubicBezTo>
                  <a:cubicBezTo>
                    <a:pt x="10" y="20"/>
                    <a:pt x="10" y="20"/>
                    <a:pt x="10" y="20"/>
                  </a:cubicBezTo>
                  <a:lnTo>
                    <a:pt x="11" y="25"/>
                  </a:lnTo>
                  <a:close/>
                  <a:moveTo>
                    <a:pt x="13" y="27"/>
                  </a:moveTo>
                  <a:cubicBezTo>
                    <a:pt x="19" y="27"/>
                    <a:pt x="19" y="27"/>
                    <a:pt x="19" y="27"/>
                  </a:cubicBezTo>
                  <a:cubicBezTo>
                    <a:pt x="19" y="32"/>
                    <a:pt x="19" y="32"/>
                    <a:pt x="19" y="32"/>
                  </a:cubicBezTo>
                  <a:cubicBezTo>
                    <a:pt x="14" y="32"/>
                    <a:pt x="14" y="32"/>
                    <a:pt x="14" y="32"/>
                  </a:cubicBezTo>
                  <a:lnTo>
                    <a:pt x="13" y="27"/>
                  </a:lnTo>
                  <a:close/>
                  <a:moveTo>
                    <a:pt x="21" y="27"/>
                  </a:moveTo>
                  <a:cubicBezTo>
                    <a:pt x="26" y="27"/>
                    <a:pt x="26" y="27"/>
                    <a:pt x="26" y="27"/>
                  </a:cubicBezTo>
                  <a:cubicBezTo>
                    <a:pt x="26" y="32"/>
                    <a:pt x="26" y="32"/>
                    <a:pt x="26" y="32"/>
                  </a:cubicBezTo>
                  <a:cubicBezTo>
                    <a:pt x="21" y="32"/>
                    <a:pt x="21" y="32"/>
                    <a:pt x="21" y="32"/>
                  </a:cubicBezTo>
                  <a:lnTo>
                    <a:pt x="21" y="27"/>
                  </a:lnTo>
                  <a:close/>
                  <a:moveTo>
                    <a:pt x="28" y="27"/>
                  </a:moveTo>
                  <a:cubicBezTo>
                    <a:pt x="34" y="27"/>
                    <a:pt x="34" y="27"/>
                    <a:pt x="34" y="27"/>
                  </a:cubicBezTo>
                  <a:cubicBezTo>
                    <a:pt x="33" y="32"/>
                    <a:pt x="33" y="32"/>
                    <a:pt x="33" y="32"/>
                  </a:cubicBezTo>
                  <a:cubicBezTo>
                    <a:pt x="28" y="32"/>
                    <a:pt x="28" y="32"/>
                    <a:pt x="28" y="32"/>
                  </a:cubicBezTo>
                  <a:lnTo>
                    <a:pt x="28" y="27"/>
                  </a:lnTo>
                  <a:close/>
                  <a:moveTo>
                    <a:pt x="36" y="27"/>
                  </a:moveTo>
                  <a:cubicBezTo>
                    <a:pt x="41" y="27"/>
                    <a:pt x="41" y="27"/>
                    <a:pt x="41" y="27"/>
                  </a:cubicBezTo>
                  <a:cubicBezTo>
                    <a:pt x="40" y="32"/>
                    <a:pt x="40" y="32"/>
                    <a:pt x="40" y="32"/>
                  </a:cubicBezTo>
                  <a:cubicBezTo>
                    <a:pt x="35" y="32"/>
                    <a:pt x="35" y="32"/>
                    <a:pt x="35" y="32"/>
                  </a:cubicBezTo>
                  <a:lnTo>
                    <a:pt x="36" y="27"/>
                  </a:lnTo>
                  <a:close/>
                  <a:moveTo>
                    <a:pt x="36" y="25"/>
                  </a:moveTo>
                  <a:cubicBezTo>
                    <a:pt x="37" y="20"/>
                    <a:pt x="37" y="20"/>
                    <a:pt x="37" y="20"/>
                  </a:cubicBezTo>
                  <a:cubicBezTo>
                    <a:pt x="43" y="20"/>
                    <a:pt x="43" y="20"/>
                    <a:pt x="43" y="20"/>
                  </a:cubicBezTo>
                  <a:cubicBezTo>
                    <a:pt x="42" y="25"/>
                    <a:pt x="42" y="25"/>
                    <a:pt x="42" y="25"/>
                  </a:cubicBezTo>
                  <a:lnTo>
                    <a:pt x="36" y="25"/>
                  </a:lnTo>
                  <a:close/>
                  <a:moveTo>
                    <a:pt x="4" y="13"/>
                  </a:moveTo>
                  <a:cubicBezTo>
                    <a:pt x="4" y="13"/>
                    <a:pt x="4" y="13"/>
                    <a:pt x="4" y="13"/>
                  </a:cubicBezTo>
                  <a:cubicBezTo>
                    <a:pt x="9" y="13"/>
                    <a:pt x="9" y="13"/>
                    <a:pt x="9" y="13"/>
                  </a:cubicBezTo>
                  <a:cubicBezTo>
                    <a:pt x="10" y="18"/>
                    <a:pt x="10" y="18"/>
                    <a:pt x="10" y="18"/>
                  </a:cubicBezTo>
                  <a:cubicBezTo>
                    <a:pt x="4" y="18"/>
                    <a:pt x="4" y="18"/>
                    <a:pt x="4" y="18"/>
                  </a:cubicBezTo>
                  <a:cubicBezTo>
                    <a:pt x="3" y="14"/>
                    <a:pt x="3" y="14"/>
                    <a:pt x="3" y="14"/>
                  </a:cubicBezTo>
                  <a:cubicBezTo>
                    <a:pt x="3" y="14"/>
                    <a:pt x="3" y="14"/>
                    <a:pt x="3" y="14"/>
                  </a:cubicBezTo>
                  <a:cubicBezTo>
                    <a:pt x="3" y="13"/>
                    <a:pt x="3" y="13"/>
                    <a:pt x="4" y="13"/>
                  </a:cubicBezTo>
                  <a:close/>
                  <a:moveTo>
                    <a:pt x="42" y="32"/>
                  </a:moveTo>
                  <a:cubicBezTo>
                    <a:pt x="42" y="32"/>
                    <a:pt x="42" y="32"/>
                    <a:pt x="42" y="32"/>
                  </a:cubicBezTo>
                  <a:cubicBezTo>
                    <a:pt x="43" y="27"/>
                    <a:pt x="43" y="27"/>
                    <a:pt x="43" y="27"/>
                  </a:cubicBezTo>
                  <a:cubicBezTo>
                    <a:pt x="46" y="27"/>
                    <a:pt x="46" y="27"/>
                    <a:pt x="46" y="27"/>
                  </a:cubicBezTo>
                  <a:cubicBezTo>
                    <a:pt x="45" y="30"/>
                    <a:pt x="45" y="30"/>
                    <a:pt x="45" y="30"/>
                  </a:cubicBezTo>
                  <a:cubicBezTo>
                    <a:pt x="45" y="31"/>
                    <a:pt x="43" y="32"/>
                    <a:pt x="42" y="32"/>
                  </a:cubicBezTo>
                  <a:close/>
                  <a:moveTo>
                    <a:pt x="13" y="44"/>
                  </a:moveTo>
                  <a:cubicBezTo>
                    <a:pt x="11" y="44"/>
                    <a:pt x="10" y="46"/>
                    <a:pt x="10" y="48"/>
                  </a:cubicBezTo>
                  <a:cubicBezTo>
                    <a:pt x="10" y="50"/>
                    <a:pt x="11" y="51"/>
                    <a:pt x="13" y="51"/>
                  </a:cubicBezTo>
                  <a:cubicBezTo>
                    <a:pt x="15" y="51"/>
                    <a:pt x="17" y="50"/>
                    <a:pt x="17" y="48"/>
                  </a:cubicBezTo>
                  <a:cubicBezTo>
                    <a:pt x="17" y="46"/>
                    <a:pt x="15" y="44"/>
                    <a:pt x="13" y="44"/>
                  </a:cubicBezTo>
                  <a:close/>
                  <a:moveTo>
                    <a:pt x="13" y="49"/>
                  </a:moveTo>
                  <a:cubicBezTo>
                    <a:pt x="13" y="49"/>
                    <a:pt x="12" y="48"/>
                    <a:pt x="12" y="48"/>
                  </a:cubicBezTo>
                  <a:cubicBezTo>
                    <a:pt x="12" y="47"/>
                    <a:pt x="13" y="46"/>
                    <a:pt x="13" y="46"/>
                  </a:cubicBezTo>
                  <a:cubicBezTo>
                    <a:pt x="14" y="46"/>
                    <a:pt x="15" y="47"/>
                    <a:pt x="15" y="48"/>
                  </a:cubicBezTo>
                  <a:cubicBezTo>
                    <a:pt x="15" y="48"/>
                    <a:pt x="14" y="49"/>
                    <a:pt x="13" y="49"/>
                  </a:cubicBezTo>
                  <a:close/>
                  <a:moveTo>
                    <a:pt x="40" y="44"/>
                  </a:moveTo>
                  <a:cubicBezTo>
                    <a:pt x="38" y="44"/>
                    <a:pt x="37" y="46"/>
                    <a:pt x="37" y="48"/>
                  </a:cubicBezTo>
                  <a:cubicBezTo>
                    <a:pt x="37" y="50"/>
                    <a:pt x="38" y="51"/>
                    <a:pt x="40" y="51"/>
                  </a:cubicBezTo>
                  <a:cubicBezTo>
                    <a:pt x="42" y="51"/>
                    <a:pt x="44" y="50"/>
                    <a:pt x="44" y="48"/>
                  </a:cubicBezTo>
                  <a:cubicBezTo>
                    <a:pt x="44" y="46"/>
                    <a:pt x="42" y="44"/>
                    <a:pt x="40" y="44"/>
                  </a:cubicBezTo>
                  <a:close/>
                  <a:moveTo>
                    <a:pt x="40" y="49"/>
                  </a:moveTo>
                  <a:cubicBezTo>
                    <a:pt x="39" y="49"/>
                    <a:pt x="39" y="48"/>
                    <a:pt x="39" y="48"/>
                  </a:cubicBezTo>
                  <a:cubicBezTo>
                    <a:pt x="39" y="47"/>
                    <a:pt x="39" y="46"/>
                    <a:pt x="40" y="46"/>
                  </a:cubicBezTo>
                  <a:cubicBezTo>
                    <a:pt x="41" y="46"/>
                    <a:pt x="42" y="47"/>
                    <a:pt x="42" y="48"/>
                  </a:cubicBezTo>
                  <a:cubicBezTo>
                    <a:pt x="42" y="48"/>
                    <a:pt x="41" y="49"/>
                    <a:pt x="40" y="49"/>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70" name="Freeform 24"/>
            <p:cNvSpPr>
              <a:spLocks noEditPoints="1"/>
            </p:cNvSpPr>
            <p:nvPr/>
          </p:nvSpPr>
          <p:spPr bwMode="auto">
            <a:xfrm>
              <a:off x="7048915" y="1566049"/>
              <a:ext cx="323243" cy="340955"/>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71" name="Freeform 30"/>
            <p:cNvSpPr>
              <a:spLocks noEditPoints="1"/>
            </p:cNvSpPr>
            <p:nvPr/>
          </p:nvSpPr>
          <p:spPr bwMode="auto">
            <a:xfrm>
              <a:off x="5147268" y="5467123"/>
              <a:ext cx="299883" cy="284634"/>
            </a:xfrm>
            <a:custGeom>
              <a:avLst/>
              <a:gdLst>
                <a:gd name="T0" fmla="*/ 75 w 75"/>
                <a:gd name="T1" fmla="*/ 27 h 71"/>
                <a:gd name="T2" fmla="*/ 69 w 75"/>
                <a:gd name="T3" fmla="*/ 14 h 71"/>
                <a:gd name="T4" fmla="*/ 64 w 75"/>
                <a:gd name="T5" fmla="*/ 0 h 71"/>
                <a:gd name="T6" fmla="*/ 5 w 75"/>
                <a:gd name="T7" fmla="*/ 11 h 71"/>
                <a:gd name="T8" fmla="*/ 1 w 75"/>
                <a:gd name="T9" fmla="*/ 26 h 71"/>
                <a:gd name="T10" fmla="*/ 0 w 75"/>
                <a:gd name="T11" fmla="*/ 31 h 71"/>
                <a:gd name="T12" fmla="*/ 1 w 75"/>
                <a:gd name="T13" fmla="*/ 65 h 71"/>
                <a:gd name="T14" fmla="*/ 70 w 75"/>
                <a:gd name="T15" fmla="*/ 71 h 71"/>
                <a:gd name="T16" fmla="*/ 70 w 75"/>
                <a:gd name="T17" fmla="*/ 61 h 71"/>
                <a:gd name="T18" fmla="*/ 4 w 75"/>
                <a:gd name="T19" fmla="*/ 26 h 71"/>
                <a:gd name="T20" fmla="*/ 71 w 75"/>
                <a:gd name="T21" fmla="*/ 26 h 71"/>
                <a:gd name="T22" fmla="*/ 58 w 75"/>
                <a:gd name="T23" fmla="*/ 33 h 71"/>
                <a:gd name="T24" fmla="*/ 54 w 75"/>
                <a:gd name="T25" fmla="*/ 28 h 71"/>
                <a:gd name="T26" fmla="*/ 52 w 75"/>
                <a:gd name="T27" fmla="*/ 31 h 71"/>
                <a:gd name="T28" fmla="*/ 44 w 75"/>
                <a:gd name="T29" fmla="*/ 31 h 71"/>
                <a:gd name="T30" fmla="*/ 52 w 75"/>
                <a:gd name="T31" fmla="*/ 31 h 71"/>
                <a:gd name="T32" fmla="*/ 37 w 75"/>
                <a:gd name="T33" fmla="*/ 33 h 71"/>
                <a:gd name="T34" fmla="*/ 42 w 75"/>
                <a:gd name="T35" fmla="*/ 28 h 71"/>
                <a:gd name="T36" fmla="*/ 28 w 75"/>
                <a:gd name="T37" fmla="*/ 33 h 71"/>
                <a:gd name="T38" fmla="*/ 23 w 75"/>
                <a:gd name="T39" fmla="*/ 28 h 71"/>
                <a:gd name="T40" fmla="*/ 21 w 75"/>
                <a:gd name="T41" fmla="*/ 28 h 71"/>
                <a:gd name="T42" fmla="*/ 17 w 75"/>
                <a:gd name="T43" fmla="*/ 33 h 71"/>
                <a:gd name="T44" fmla="*/ 21 w 75"/>
                <a:gd name="T45" fmla="*/ 28 h 71"/>
                <a:gd name="T46" fmla="*/ 18 w 75"/>
                <a:gd name="T47" fmla="*/ 35 h 71"/>
                <a:gd name="T48" fmla="*/ 28 w 75"/>
                <a:gd name="T49" fmla="*/ 35 h 71"/>
                <a:gd name="T50" fmla="*/ 38 w 75"/>
                <a:gd name="T51" fmla="*/ 35 h 71"/>
                <a:gd name="T52" fmla="*/ 48 w 75"/>
                <a:gd name="T53" fmla="*/ 35 h 71"/>
                <a:gd name="T54" fmla="*/ 58 w 75"/>
                <a:gd name="T55" fmla="*/ 35 h 71"/>
                <a:gd name="T56" fmla="*/ 67 w 75"/>
                <a:gd name="T57" fmla="*/ 62 h 71"/>
                <a:gd name="T58" fmla="*/ 29 w 75"/>
                <a:gd name="T59" fmla="*/ 40 h 71"/>
                <a:gd name="T60" fmla="*/ 13 w 75"/>
                <a:gd name="T61" fmla="*/ 62 h 71"/>
                <a:gd name="T62" fmla="*/ 12 w 75"/>
                <a:gd name="T63" fmla="*/ 33 h 71"/>
                <a:gd name="T64" fmla="*/ 28 w 75"/>
                <a:gd name="T65" fmla="*/ 42 h 71"/>
                <a:gd name="T66" fmla="*/ 68 w 75"/>
                <a:gd name="T67" fmla="*/ 33 h 71"/>
                <a:gd name="T68" fmla="*/ 64 w 75"/>
                <a:gd name="T69" fmla="*/ 28 h 71"/>
                <a:gd name="T70" fmla="*/ 68 w 75"/>
                <a:gd name="T71" fmla="*/ 33 h 71"/>
                <a:gd name="T72" fmla="*/ 11 w 75"/>
                <a:gd name="T73" fmla="*/ 14 h 71"/>
                <a:gd name="T74" fmla="*/ 11 w 75"/>
                <a:gd name="T75" fmla="*/ 3 h 71"/>
                <a:gd name="T76" fmla="*/ 67 w 75"/>
                <a:gd name="T77" fmla="*/ 11 h 71"/>
                <a:gd name="T78" fmla="*/ 11 w 75"/>
                <a:gd name="T79" fmla="*/ 31 h 71"/>
                <a:gd name="T80" fmla="*/ 3 w 75"/>
                <a:gd name="T81" fmla="*/ 31 h 71"/>
                <a:gd name="T82" fmla="*/ 4 w 75"/>
                <a:gd name="T83" fmla="*/ 65 h 71"/>
                <a:gd name="T84" fmla="*/ 29 w 75"/>
                <a:gd name="T85" fmla="*/ 64 h 71"/>
                <a:gd name="T86" fmla="*/ 71 w 75"/>
                <a:gd name="T87" fmla="*/ 67 h 71"/>
                <a:gd name="T88" fmla="*/ 4 w 75"/>
                <a:gd name="T89" fmla="*/ 67 h 71"/>
                <a:gd name="T90" fmla="*/ 62 w 75"/>
                <a:gd name="T91" fmla="*/ 56 h 71"/>
                <a:gd name="T92" fmla="*/ 39 w 75"/>
                <a:gd name="T93" fmla="*/ 40 h 71"/>
                <a:gd name="T94" fmla="*/ 39 w 75"/>
                <a:gd name="T95" fmla="*/ 57 h 71"/>
                <a:gd name="T96" fmla="*/ 60 w 75"/>
                <a:gd name="T97"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 h="71">
                  <a:moveTo>
                    <a:pt x="75" y="31"/>
                  </a:moveTo>
                  <a:cubicBezTo>
                    <a:pt x="75" y="28"/>
                    <a:pt x="75" y="28"/>
                    <a:pt x="75" y="28"/>
                  </a:cubicBezTo>
                  <a:cubicBezTo>
                    <a:pt x="75" y="27"/>
                    <a:pt x="75" y="27"/>
                    <a:pt x="75" y="27"/>
                  </a:cubicBezTo>
                  <a:cubicBezTo>
                    <a:pt x="75" y="27"/>
                    <a:pt x="75" y="26"/>
                    <a:pt x="75" y="26"/>
                  </a:cubicBezTo>
                  <a:cubicBezTo>
                    <a:pt x="70" y="14"/>
                    <a:pt x="70" y="14"/>
                    <a:pt x="70" y="14"/>
                  </a:cubicBezTo>
                  <a:cubicBezTo>
                    <a:pt x="70" y="14"/>
                    <a:pt x="69" y="14"/>
                    <a:pt x="69" y="14"/>
                  </a:cubicBezTo>
                  <a:cubicBezTo>
                    <a:pt x="70" y="13"/>
                    <a:pt x="70" y="12"/>
                    <a:pt x="70" y="11"/>
                  </a:cubicBezTo>
                  <a:cubicBezTo>
                    <a:pt x="70" y="5"/>
                    <a:pt x="70" y="5"/>
                    <a:pt x="70" y="5"/>
                  </a:cubicBezTo>
                  <a:cubicBezTo>
                    <a:pt x="70" y="2"/>
                    <a:pt x="67" y="0"/>
                    <a:pt x="64" y="0"/>
                  </a:cubicBezTo>
                  <a:cubicBezTo>
                    <a:pt x="11" y="0"/>
                    <a:pt x="11" y="0"/>
                    <a:pt x="11" y="0"/>
                  </a:cubicBezTo>
                  <a:cubicBezTo>
                    <a:pt x="8" y="0"/>
                    <a:pt x="5" y="2"/>
                    <a:pt x="5" y="5"/>
                  </a:cubicBezTo>
                  <a:cubicBezTo>
                    <a:pt x="5" y="11"/>
                    <a:pt x="5" y="11"/>
                    <a:pt x="5" y="11"/>
                  </a:cubicBezTo>
                  <a:cubicBezTo>
                    <a:pt x="5" y="12"/>
                    <a:pt x="5" y="13"/>
                    <a:pt x="6" y="14"/>
                  </a:cubicBezTo>
                  <a:cubicBezTo>
                    <a:pt x="6" y="14"/>
                    <a:pt x="6" y="14"/>
                    <a:pt x="5" y="14"/>
                  </a:cubicBezTo>
                  <a:cubicBezTo>
                    <a:pt x="1" y="26"/>
                    <a:pt x="1" y="26"/>
                    <a:pt x="1" y="26"/>
                  </a:cubicBezTo>
                  <a:cubicBezTo>
                    <a:pt x="0" y="26"/>
                    <a:pt x="0" y="27"/>
                    <a:pt x="0" y="27"/>
                  </a:cubicBezTo>
                  <a:cubicBezTo>
                    <a:pt x="0" y="27"/>
                    <a:pt x="0" y="27"/>
                    <a:pt x="0" y="28"/>
                  </a:cubicBezTo>
                  <a:cubicBezTo>
                    <a:pt x="0" y="31"/>
                    <a:pt x="0" y="31"/>
                    <a:pt x="0" y="31"/>
                  </a:cubicBezTo>
                  <a:cubicBezTo>
                    <a:pt x="0" y="33"/>
                    <a:pt x="2" y="36"/>
                    <a:pt x="5" y="36"/>
                  </a:cubicBezTo>
                  <a:cubicBezTo>
                    <a:pt x="5" y="61"/>
                    <a:pt x="5" y="61"/>
                    <a:pt x="5" y="61"/>
                  </a:cubicBezTo>
                  <a:cubicBezTo>
                    <a:pt x="3" y="61"/>
                    <a:pt x="1" y="63"/>
                    <a:pt x="1" y="65"/>
                  </a:cubicBezTo>
                  <a:cubicBezTo>
                    <a:pt x="1" y="67"/>
                    <a:pt x="1" y="67"/>
                    <a:pt x="1" y="67"/>
                  </a:cubicBezTo>
                  <a:cubicBezTo>
                    <a:pt x="1" y="69"/>
                    <a:pt x="3" y="71"/>
                    <a:pt x="6" y="71"/>
                  </a:cubicBezTo>
                  <a:cubicBezTo>
                    <a:pt x="70" y="71"/>
                    <a:pt x="70" y="71"/>
                    <a:pt x="70" y="71"/>
                  </a:cubicBezTo>
                  <a:cubicBezTo>
                    <a:pt x="72" y="71"/>
                    <a:pt x="74" y="69"/>
                    <a:pt x="74" y="67"/>
                  </a:cubicBezTo>
                  <a:cubicBezTo>
                    <a:pt x="74" y="65"/>
                    <a:pt x="74" y="65"/>
                    <a:pt x="74" y="65"/>
                  </a:cubicBezTo>
                  <a:cubicBezTo>
                    <a:pt x="74" y="63"/>
                    <a:pt x="72" y="61"/>
                    <a:pt x="70" y="61"/>
                  </a:cubicBezTo>
                  <a:cubicBezTo>
                    <a:pt x="70" y="36"/>
                    <a:pt x="70" y="36"/>
                    <a:pt x="70" y="36"/>
                  </a:cubicBezTo>
                  <a:cubicBezTo>
                    <a:pt x="73" y="36"/>
                    <a:pt x="75" y="33"/>
                    <a:pt x="75" y="31"/>
                  </a:cubicBezTo>
                  <a:close/>
                  <a:moveTo>
                    <a:pt x="4" y="26"/>
                  </a:moveTo>
                  <a:cubicBezTo>
                    <a:pt x="8" y="16"/>
                    <a:pt x="8" y="16"/>
                    <a:pt x="8" y="16"/>
                  </a:cubicBezTo>
                  <a:cubicBezTo>
                    <a:pt x="67" y="16"/>
                    <a:pt x="67" y="16"/>
                    <a:pt x="67" y="16"/>
                  </a:cubicBezTo>
                  <a:cubicBezTo>
                    <a:pt x="71" y="26"/>
                    <a:pt x="71" y="26"/>
                    <a:pt x="71" y="26"/>
                  </a:cubicBezTo>
                  <a:lnTo>
                    <a:pt x="4" y="26"/>
                  </a:lnTo>
                  <a:close/>
                  <a:moveTo>
                    <a:pt x="62" y="31"/>
                  </a:moveTo>
                  <a:cubicBezTo>
                    <a:pt x="62" y="32"/>
                    <a:pt x="60" y="33"/>
                    <a:pt x="58" y="33"/>
                  </a:cubicBezTo>
                  <a:cubicBezTo>
                    <a:pt x="57" y="33"/>
                    <a:pt x="57" y="33"/>
                    <a:pt x="57" y="33"/>
                  </a:cubicBezTo>
                  <a:cubicBezTo>
                    <a:pt x="55" y="33"/>
                    <a:pt x="54" y="32"/>
                    <a:pt x="54" y="31"/>
                  </a:cubicBezTo>
                  <a:cubicBezTo>
                    <a:pt x="54" y="28"/>
                    <a:pt x="54" y="28"/>
                    <a:pt x="54" y="28"/>
                  </a:cubicBezTo>
                  <a:cubicBezTo>
                    <a:pt x="62" y="28"/>
                    <a:pt x="62" y="28"/>
                    <a:pt x="62" y="28"/>
                  </a:cubicBezTo>
                  <a:lnTo>
                    <a:pt x="62" y="31"/>
                  </a:lnTo>
                  <a:close/>
                  <a:moveTo>
                    <a:pt x="52" y="31"/>
                  </a:moveTo>
                  <a:cubicBezTo>
                    <a:pt x="52" y="32"/>
                    <a:pt x="50" y="33"/>
                    <a:pt x="48" y="33"/>
                  </a:cubicBezTo>
                  <a:cubicBezTo>
                    <a:pt x="47" y="33"/>
                    <a:pt x="47" y="33"/>
                    <a:pt x="47" y="33"/>
                  </a:cubicBezTo>
                  <a:cubicBezTo>
                    <a:pt x="45" y="33"/>
                    <a:pt x="44" y="32"/>
                    <a:pt x="44" y="31"/>
                  </a:cubicBezTo>
                  <a:cubicBezTo>
                    <a:pt x="44" y="28"/>
                    <a:pt x="44" y="28"/>
                    <a:pt x="44" y="28"/>
                  </a:cubicBezTo>
                  <a:cubicBezTo>
                    <a:pt x="52" y="28"/>
                    <a:pt x="52" y="28"/>
                    <a:pt x="52" y="28"/>
                  </a:cubicBezTo>
                  <a:lnTo>
                    <a:pt x="52" y="31"/>
                  </a:lnTo>
                  <a:close/>
                  <a:moveTo>
                    <a:pt x="42" y="31"/>
                  </a:moveTo>
                  <a:cubicBezTo>
                    <a:pt x="42" y="32"/>
                    <a:pt x="40" y="33"/>
                    <a:pt x="38" y="33"/>
                  </a:cubicBezTo>
                  <a:cubicBezTo>
                    <a:pt x="37" y="33"/>
                    <a:pt x="37" y="33"/>
                    <a:pt x="37" y="33"/>
                  </a:cubicBezTo>
                  <a:cubicBezTo>
                    <a:pt x="35" y="33"/>
                    <a:pt x="34" y="32"/>
                    <a:pt x="34" y="31"/>
                  </a:cubicBezTo>
                  <a:cubicBezTo>
                    <a:pt x="34" y="28"/>
                    <a:pt x="34" y="28"/>
                    <a:pt x="34" y="28"/>
                  </a:cubicBezTo>
                  <a:cubicBezTo>
                    <a:pt x="42" y="28"/>
                    <a:pt x="42" y="28"/>
                    <a:pt x="42" y="28"/>
                  </a:cubicBezTo>
                  <a:lnTo>
                    <a:pt x="42" y="31"/>
                  </a:lnTo>
                  <a:close/>
                  <a:moveTo>
                    <a:pt x="32" y="31"/>
                  </a:moveTo>
                  <a:cubicBezTo>
                    <a:pt x="32" y="32"/>
                    <a:pt x="30" y="33"/>
                    <a:pt x="28" y="33"/>
                  </a:cubicBezTo>
                  <a:cubicBezTo>
                    <a:pt x="27" y="33"/>
                    <a:pt x="27" y="33"/>
                    <a:pt x="27" y="33"/>
                  </a:cubicBezTo>
                  <a:cubicBezTo>
                    <a:pt x="25" y="33"/>
                    <a:pt x="23" y="32"/>
                    <a:pt x="23" y="31"/>
                  </a:cubicBezTo>
                  <a:cubicBezTo>
                    <a:pt x="23" y="28"/>
                    <a:pt x="23" y="28"/>
                    <a:pt x="23" y="28"/>
                  </a:cubicBezTo>
                  <a:cubicBezTo>
                    <a:pt x="32" y="28"/>
                    <a:pt x="32" y="28"/>
                    <a:pt x="32" y="28"/>
                  </a:cubicBezTo>
                  <a:lnTo>
                    <a:pt x="32" y="31"/>
                  </a:lnTo>
                  <a:close/>
                  <a:moveTo>
                    <a:pt x="21" y="28"/>
                  </a:moveTo>
                  <a:cubicBezTo>
                    <a:pt x="21" y="31"/>
                    <a:pt x="21" y="31"/>
                    <a:pt x="21" y="31"/>
                  </a:cubicBezTo>
                  <a:cubicBezTo>
                    <a:pt x="21" y="32"/>
                    <a:pt x="20" y="33"/>
                    <a:pt x="18" y="33"/>
                  </a:cubicBezTo>
                  <a:cubicBezTo>
                    <a:pt x="17" y="33"/>
                    <a:pt x="17" y="33"/>
                    <a:pt x="17" y="33"/>
                  </a:cubicBezTo>
                  <a:cubicBezTo>
                    <a:pt x="15" y="33"/>
                    <a:pt x="13" y="32"/>
                    <a:pt x="13" y="31"/>
                  </a:cubicBezTo>
                  <a:cubicBezTo>
                    <a:pt x="13" y="28"/>
                    <a:pt x="13" y="28"/>
                    <a:pt x="13" y="28"/>
                  </a:cubicBezTo>
                  <a:lnTo>
                    <a:pt x="21" y="28"/>
                  </a:lnTo>
                  <a:close/>
                  <a:moveTo>
                    <a:pt x="12" y="33"/>
                  </a:moveTo>
                  <a:cubicBezTo>
                    <a:pt x="13" y="35"/>
                    <a:pt x="15" y="35"/>
                    <a:pt x="17" y="35"/>
                  </a:cubicBezTo>
                  <a:cubicBezTo>
                    <a:pt x="18" y="35"/>
                    <a:pt x="18" y="35"/>
                    <a:pt x="18" y="35"/>
                  </a:cubicBezTo>
                  <a:cubicBezTo>
                    <a:pt x="20" y="35"/>
                    <a:pt x="21" y="35"/>
                    <a:pt x="22" y="33"/>
                  </a:cubicBezTo>
                  <a:cubicBezTo>
                    <a:pt x="23" y="35"/>
                    <a:pt x="25" y="35"/>
                    <a:pt x="27" y="35"/>
                  </a:cubicBezTo>
                  <a:cubicBezTo>
                    <a:pt x="28" y="35"/>
                    <a:pt x="28" y="35"/>
                    <a:pt x="28" y="35"/>
                  </a:cubicBezTo>
                  <a:cubicBezTo>
                    <a:pt x="30" y="35"/>
                    <a:pt x="32" y="35"/>
                    <a:pt x="33" y="33"/>
                  </a:cubicBezTo>
                  <a:cubicBezTo>
                    <a:pt x="34" y="35"/>
                    <a:pt x="35" y="35"/>
                    <a:pt x="37" y="35"/>
                  </a:cubicBezTo>
                  <a:cubicBezTo>
                    <a:pt x="38" y="35"/>
                    <a:pt x="38" y="35"/>
                    <a:pt x="38" y="35"/>
                  </a:cubicBezTo>
                  <a:cubicBezTo>
                    <a:pt x="40" y="35"/>
                    <a:pt x="42" y="35"/>
                    <a:pt x="43" y="33"/>
                  </a:cubicBezTo>
                  <a:cubicBezTo>
                    <a:pt x="44" y="35"/>
                    <a:pt x="45" y="35"/>
                    <a:pt x="47" y="35"/>
                  </a:cubicBezTo>
                  <a:cubicBezTo>
                    <a:pt x="48" y="35"/>
                    <a:pt x="48" y="35"/>
                    <a:pt x="48" y="35"/>
                  </a:cubicBezTo>
                  <a:cubicBezTo>
                    <a:pt x="50" y="35"/>
                    <a:pt x="52" y="35"/>
                    <a:pt x="53" y="33"/>
                  </a:cubicBezTo>
                  <a:cubicBezTo>
                    <a:pt x="54" y="35"/>
                    <a:pt x="55" y="35"/>
                    <a:pt x="57" y="35"/>
                  </a:cubicBezTo>
                  <a:cubicBezTo>
                    <a:pt x="58" y="35"/>
                    <a:pt x="58" y="35"/>
                    <a:pt x="58" y="35"/>
                  </a:cubicBezTo>
                  <a:cubicBezTo>
                    <a:pt x="60" y="35"/>
                    <a:pt x="62" y="35"/>
                    <a:pt x="63" y="33"/>
                  </a:cubicBezTo>
                  <a:cubicBezTo>
                    <a:pt x="64" y="35"/>
                    <a:pt x="65" y="35"/>
                    <a:pt x="67" y="35"/>
                  </a:cubicBezTo>
                  <a:cubicBezTo>
                    <a:pt x="67" y="62"/>
                    <a:pt x="67" y="62"/>
                    <a:pt x="67" y="62"/>
                  </a:cubicBezTo>
                  <a:cubicBezTo>
                    <a:pt x="30" y="62"/>
                    <a:pt x="30" y="62"/>
                    <a:pt x="30" y="62"/>
                  </a:cubicBezTo>
                  <a:cubicBezTo>
                    <a:pt x="30" y="41"/>
                    <a:pt x="30" y="41"/>
                    <a:pt x="30" y="41"/>
                  </a:cubicBezTo>
                  <a:cubicBezTo>
                    <a:pt x="30" y="40"/>
                    <a:pt x="30" y="40"/>
                    <a:pt x="29" y="40"/>
                  </a:cubicBezTo>
                  <a:cubicBezTo>
                    <a:pt x="14" y="40"/>
                    <a:pt x="14" y="40"/>
                    <a:pt x="14" y="40"/>
                  </a:cubicBezTo>
                  <a:cubicBezTo>
                    <a:pt x="13" y="40"/>
                    <a:pt x="13" y="40"/>
                    <a:pt x="13" y="41"/>
                  </a:cubicBezTo>
                  <a:cubicBezTo>
                    <a:pt x="13" y="62"/>
                    <a:pt x="13" y="62"/>
                    <a:pt x="13" y="62"/>
                  </a:cubicBezTo>
                  <a:cubicBezTo>
                    <a:pt x="8" y="62"/>
                    <a:pt x="8" y="62"/>
                    <a:pt x="8" y="62"/>
                  </a:cubicBezTo>
                  <a:cubicBezTo>
                    <a:pt x="8" y="35"/>
                    <a:pt x="8" y="35"/>
                    <a:pt x="8" y="35"/>
                  </a:cubicBezTo>
                  <a:cubicBezTo>
                    <a:pt x="10" y="35"/>
                    <a:pt x="11" y="35"/>
                    <a:pt x="12" y="33"/>
                  </a:cubicBezTo>
                  <a:close/>
                  <a:moveTo>
                    <a:pt x="15" y="62"/>
                  </a:moveTo>
                  <a:cubicBezTo>
                    <a:pt x="15" y="42"/>
                    <a:pt x="15" y="42"/>
                    <a:pt x="15" y="42"/>
                  </a:cubicBezTo>
                  <a:cubicBezTo>
                    <a:pt x="28" y="42"/>
                    <a:pt x="28" y="42"/>
                    <a:pt x="28" y="42"/>
                  </a:cubicBezTo>
                  <a:cubicBezTo>
                    <a:pt x="28" y="62"/>
                    <a:pt x="28" y="62"/>
                    <a:pt x="28" y="62"/>
                  </a:cubicBezTo>
                  <a:lnTo>
                    <a:pt x="15" y="62"/>
                  </a:lnTo>
                  <a:close/>
                  <a:moveTo>
                    <a:pt x="68" y="33"/>
                  </a:moveTo>
                  <a:cubicBezTo>
                    <a:pt x="67" y="33"/>
                    <a:pt x="67" y="33"/>
                    <a:pt x="67" y="33"/>
                  </a:cubicBezTo>
                  <a:cubicBezTo>
                    <a:pt x="65" y="33"/>
                    <a:pt x="64" y="32"/>
                    <a:pt x="64" y="31"/>
                  </a:cubicBezTo>
                  <a:cubicBezTo>
                    <a:pt x="64" y="28"/>
                    <a:pt x="64" y="28"/>
                    <a:pt x="64" y="28"/>
                  </a:cubicBezTo>
                  <a:cubicBezTo>
                    <a:pt x="72" y="28"/>
                    <a:pt x="72" y="28"/>
                    <a:pt x="72" y="28"/>
                  </a:cubicBezTo>
                  <a:cubicBezTo>
                    <a:pt x="72" y="31"/>
                    <a:pt x="72" y="31"/>
                    <a:pt x="72" y="31"/>
                  </a:cubicBezTo>
                  <a:cubicBezTo>
                    <a:pt x="72" y="32"/>
                    <a:pt x="70" y="33"/>
                    <a:pt x="68" y="33"/>
                  </a:cubicBezTo>
                  <a:close/>
                  <a:moveTo>
                    <a:pt x="67" y="11"/>
                  </a:moveTo>
                  <a:cubicBezTo>
                    <a:pt x="67" y="13"/>
                    <a:pt x="66" y="14"/>
                    <a:pt x="64" y="14"/>
                  </a:cubicBezTo>
                  <a:cubicBezTo>
                    <a:pt x="11" y="14"/>
                    <a:pt x="11" y="14"/>
                    <a:pt x="11" y="14"/>
                  </a:cubicBezTo>
                  <a:cubicBezTo>
                    <a:pt x="9" y="14"/>
                    <a:pt x="8" y="13"/>
                    <a:pt x="8" y="11"/>
                  </a:cubicBezTo>
                  <a:cubicBezTo>
                    <a:pt x="8" y="5"/>
                    <a:pt x="8" y="5"/>
                    <a:pt x="8" y="5"/>
                  </a:cubicBezTo>
                  <a:cubicBezTo>
                    <a:pt x="8" y="4"/>
                    <a:pt x="9" y="3"/>
                    <a:pt x="11" y="3"/>
                  </a:cubicBezTo>
                  <a:cubicBezTo>
                    <a:pt x="64" y="3"/>
                    <a:pt x="64" y="3"/>
                    <a:pt x="64" y="3"/>
                  </a:cubicBezTo>
                  <a:cubicBezTo>
                    <a:pt x="66" y="3"/>
                    <a:pt x="67" y="4"/>
                    <a:pt x="67" y="5"/>
                  </a:cubicBezTo>
                  <a:lnTo>
                    <a:pt x="67" y="11"/>
                  </a:lnTo>
                  <a:close/>
                  <a:moveTo>
                    <a:pt x="3" y="28"/>
                  </a:moveTo>
                  <a:cubicBezTo>
                    <a:pt x="11" y="28"/>
                    <a:pt x="11" y="28"/>
                    <a:pt x="11" y="28"/>
                  </a:cubicBezTo>
                  <a:cubicBezTo>
                    <a:pt x="11" y="31"/>
                    <a:pt x="11" y="31"/>
                    <a:pt x="11" y="31"/>
                  </a:cubicBezTo>
                  <a:cubicBezTo>
                    <a:pt x="11" y="32"/>
                    <a:pt x="10" y="33"/>
                    <a:pt x="8" y="33"/>
                  </a:cubicBezTo>
                  <a:cubicBezTo>
                    <a:pt x="7" y="33"/>
                    <a:pt x="7" y="33"/>
                    <a:pt x="7" y="33"/>
                  </a:cubicBezTo>
                  <a:cubicBezTo>
                    <a:pt x="5" y="33"/>
                    <a:pt x="3" y="32"/>
                    <a:pt x="3" y="31"/>
                  </a:cubicBezTo>
                  <a:lnTo>
                    <a:pt x="3" y="28"/>
                  </a:lnTo>
                  <a:close/>
                  <a:moveTo>
                    <a:pt x="4" y="67"/>
                  </a:moveTo>
                  <a:cubicBezTo>
                    <a:pt x="4" y="65"/>
                    <a:pt x="4" y="65"/>
                    <a:pt x="4" y="65"/>
                  </a:cubicBezTo>
                  <a:cubicBezTo>
                    <a:pt x="4" y="65"/>
                    <a:pt x="5" y="64"/>
                    <a:pt x="6" y="64"/>
                  </a:cubicBezTo>
                  <a:cubicBezTo>
                    <a:pt x="14" y="64"/>
                    <a:pt x="14" y="64"/>
                    <a:pt x="14" y="64"/>
                  </a:cubicBezTo>
                  <a:cubicBezTo>
                    <a:pt x="29" y="64"/>
                    <a:pt x="29" y="64"/>
                    <a:pt x="29" y="64"/>
                  </a:cubicBezTo>
                  <a:cubicBezTo>
                    <a:pt x="70" y="64"/>
                    <a:pt x="70" y="64"/>
                    <a:pt x="70" y="64"/>
                  </a:cubicBezTo>
                  <a:cubicBezTo>
                    <a:pt x="70" y="64"/>
                    <a:pt x="71" y="65"/>
                    <a:pt x="71" y="65"/>
                  </a:cubicBezTo>
                  <a:cubicBezTo>
                    <a:pt x="71" y="67"/>
                    <a:pt x="71" y="67"/>
                    <a:pt x="71" y="67"/>
                  </a:cubicBezTo>
                  <a:cubicBezTo>
                    <a:pt x="71" y="68"/>
                    <a:pt x="70" y="68"/>
                    <a:pt x="70" y="68"/>
                  </a:cubicBezTo>
                  <a:cubicBezTo>
                    <a:pt x="6" y="68"/>
                    <a:pt x="6" y="68"/>
                    <a:pt x="6" y="68"/>
                  </a:cubicBezTo>
                  <a:cubicBezTo>
                    <a:pt x="5" y="68"/>
                    <a:pt x="4" y="68"/>
                    <a:pt x="4" y="67"/>
                  </a:cubicBezTo>
                  <a:close/>
                  <a:moveTo>
                    <a:pt x="39" y="57"/>
                  </a:moveTo>
                  <a:cubicBezTo>
                    <a:pt x="61" y="57"/>
                    <a:pt x="61" y="57"/>
                    <a:pt x="61" y="57"/>
                  </a:cubicBezTo>
                  <a:cubicBezTo>
                    <a:pt x="62" y="57"/>
                    <a:pt x="62" y="56"/>
                    <a:pt x="62" y="56"/>
                  </a:cubicBezTo>
                  <a:cubicBezTo>
                    <a:pt x="62" y="41"/>
                    <a:pt x="62" y="41"/>
                    <a:pt x="62" y="41"/>
                  </a:cubicBezTo>
                  <a:cubicBezTo>
                    <a:pt x="62" y="40"/>
                    <a:pt x="62" y="40"/>
                    <a:pt x="61" y="40"/>
                  </a:cubicBezTo>
                  <a:cubicBezTo>
                    <a:pt x="39" y="40"/>
                    <a:pt x="39" y="40"/>
                    <a:pt x="39" y="40"/>
                  </a:cubicBezTo>
                  <a:cubicBezTo>
                    <a:pt x="38" y="40"/>
                    <a:pt x="38" y="40"/>
                    <a:pt x="38" y="41"/>
                  </a:cubicBezTo>
                  <a:cubicBezTo>
                    <a:pt x="38" y="56"/>
                    <a:pt x="38" y="56"/>
                    <a:pt x="38" y="56"/>
                  </a:cubicBezTo>
                  <a:cubicBezTo>
                    <a:pt x="38" y="56"/>
                    <a:pt x="38" y="57"/>
                    <a:pt x="39" y="57"/>
                  </a:cubicBezTo>
                  <a:close/>
                  <a:moveTo>
                    <a:pt x="40" y="42"/>
                  </a:moveTo>
                  <a:cubicBezTo>
                    <a:pt x="60" y="42"/>
                    <a:pt x="60" y="42"/>
                    <a:pt x="60" y="42"/>
                  </a:cubicBezTo>
                  <a:cubicBezTo>
                    <a:pt x="60" y="55"/>
                    <a:pt x="60" y="55"/>
                    <a:pt x="60" y="55"/>
                  </a:cubicBezTo>
                  <a:cubicBezTo>
                    <a:pt x="40" y="55"/>
                    <a:pt x="40" y="55"/>
                    <a:pt x="40" y="55"/>
                  </a:cubicBezTo>
                  <a:lnTo>
                    <a:pt x="40"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72" name="Freeform 32"/>
            <p:cNvSpPr>
              <a:spLocks noEditPoints="1"/>
            </p:cNvSpPr>
            <p:nvPr/>
          </p:nvSpPr>
          <p:spPr bwMode="auto">
            <a:xfrm>
              <a:off x="6843052" y="5474730"/>
              <a:ext cx="311167" cy="347437"/>
            </a:xfrm>
            <a:custGeom>
              <a:avLst/>
              <a:gdLst>
                <a:gd name="T0" fmla="*/ 55 w 69"/>
                <a:gd name="T1" fmla="*/ 0 h 77"/>
                <a:gd name="T2" fmla="*/ 45 w 69"/>
                <a:gd name="T3" fmla="*/ 5 h 77"/>
                <a:gd name="T4" fmla="*/ 31 w 69"/>
                <a:gd name="T5" fmla="*/ 7 h 77"/>
                <a:gd name="T6" fmla="*/ 24 w 69"/>
                <a:gd name="T7" fmla="*/ 7 h 77"/>
                <a:gd name="T8" fmla="*/ 10 w 69"/>
                <a:gd name="T9" fmla="*/ 5 h 77"/>
                <a:gd name="T10" fmla="*/ 0 w 69"/>
                <a:gd name="T11" fmla="*/ 69 h 77"/>
                <a:gd name="T12" fmla="*/ 69 w 69"/>
                <a:gd name="T13" fmla="*/ 14 h 77"/>
                <a:gd name="T14" fmla="*/ 10 w 69"/>
                <a:gd name="T15" fmla="*/ 13 h 77"/>
                <a:gd name="T16" fmla="*/ 24 w 69"/>
                <a:gd name="T17" fmla="*/ 10 h 77"/>
                <a:gd name="T18" fmla="*/ 31 w 69"/>
                <a:gd name="T19" fmla="*/ 10 h 77"/>
                <a:gd name="T20" fmla="*/ 45 w 69"/>
                <a:gd name="T21" fmla="*/ 13 h 77"/>
                <a:gd name="T22" fmla="*/ 55 w 69"/>
                <a:gd name="T23" fmla="*/ 17 h 77"/>
                <a:gd name="T24" fmla="*/ 66 w 69"/>
                <a:gd name="T25" fmla="*/ 14 h 77"/>
                <a:gd name="T26" fmla="*/ 7 w 69"/>
                <a:gd name="T27" fmla="*/ 10 h 77"/>
                <a:gd name="T28" fmla="*/ 61 w 69"/>
                <a:gd name="T29" fmla="*/ 74 h 77"/>
                <a:gd name="T30" fmla="*/ 34 w 69"/>
                <a:gd name="T31" fmla="*/ 39 h 77"/>
                <a:gd name="T32" fmla="*/ 34 w 69"/>
                <a:gd name="T33" fmla="*/ 39 h 77"/>
                <a:gd name="T34" fmla="*/ 33 w 69"/>
                <a:gd name="T35" fmla="*/ 36 h 77"/>
                <a:gd name="T36" fmla="*/ 44 w 69"/>
                <a:gd name="T37" fmla="*/ 33 h 77"/>
                <a:gd name="T38" fmla="*/ 45 w 69"/>
                <a:gd name="T39" fmla="*/ 36 h 77"/>
                <a:gd name="T40" fmla="*/ 54 w 69"/>
                <a:gd name="T41" fmla="*/ 39 h 77"/>
                <a:gd name="T42" fmla="*/ 54 w 69"/>
                <a:gd name="T43" fmla="*/ 39 h 77"/>
                <a:gd name="T44" fmla="*/ 53 w 69"/>
                <a:gd name="T45" fmla="*/ 36 h 77"/>
                <a:gd name="T46" fmla="*/ 14 w 69"/>
                <a:gd name="T47" fmla="*/ 43 h 77"/>
                <a:gd name="T48" fmla="*/ 15 w 69"/>
                <a:gd name="T49" fmla="*/ 46 h 77"/>
                <a:gd name="T50" fmla="*/ 24 w 69"/>
                <a:gd name="T51" fmla="*/ 49 h 77"/>
                <a:gd name="T52" fmla="*/ 24 w 69"/>
                <a:gd name="T53" fmla="*/ 49 h 77"/>
                <a:gd name="T54" fmla="*/ 23 w 69"/>
                <a:gd name="T55" fmla="*/ 46 h 77"/>
                <a:gd name="T56" fmla="*/ 34 w 69"/>
                <a:gd name="T57" fmla="*/ 43 h 77"/>
                <a:gd name="T58" fmla="*/ 35 w 69"/>
                <a:gd name="T59" fmla="*/ 46 h 77"/>
                <a:gd name="T60" fmla="*/ 44 w 69"/>
                <a:gd name="T61" fmla="*/ 49 h 77"/>
                <a:gd name="T62" fmla="*/ 44 w 69"/>
                <a:gd name="T63" fmla="*/ 49 h 77"/>
                <a:gd name="T64" fmla="*/ 43 w 69"/>
                <a:gd name="T65" fmla="*/ 46 h 77"/>
                <a:gd name="T66" fmla="*/ 54 w 69"/>
                <a:gd name="T67" fmla="*/ 43 h 77"/>
                <a:gd name="T68" fmla="*/ 55 w 69"/>
                <a:gd name="T69" fmla="*/ 46 h 77"/>
                <a:gd name="T70" fmla="*/ 14 w 69"/>
                <a:gd name="T71" fmla="*/ 59 h 77"/>
                <a:gd name="T72" fmla="*/ 14 w 69"/>
                <a:gd name="T73" fmla="*/ 59 h 77"/>
                <a:gd name="T74" fmla="*/ 13 w 69"/>
                <a:gd name="T75" fmla="*/ 56 h 77"/>
                <a:gd name="T76" fmla="*/ 24 w 69"/>
                <a:gd name="T77" fmla="*/ 53 h 77"/>
                <a:gd name="T78" fmla="*/ 25 w 69"/>
                <a:gd name="T79" fmla="*/ 56 h 77"/>
                <a:gd name="T80" fmla="*/ 34 w 69"/>
                <a:gd name="T81" fmla="*/ 59 h 77"/>
                <a:gd name="T82" fmla="*/ 34 w 69"/>
                <a:gd name="T83" fmla="*/ 59 h 77"/>
                <a:gd name="T84" fmla="*/ 33 w 69"/>
                <a:gd name="T85" fmla="*/ 56 h 77"/>
                <a:gd name="T86" fmla="*/ 44 w 69"/>
                <a:gd name="T87" fmla="*/ 53 h 77"/>
                <a:gd name="T88" fmla="*/ 45 w 69"/>
                <a:gd name="T89" fmla="*/ 56 h 77"/>
                <a:gd name="T90" fmla="*/ 54 w 69"/>
                <a:gd name="T91" fmla="*/ 59 h 77"/>
                <a:gd name="T92" fmla="*/ 54 w 69"/>
                <a:gd name="T93" fmla="*/ 59 h 77"/>
                <a:gd name="T94" fmla="*/ 53 w 69"/>
                <a:gd name="T95" fmla="*/ 56 h 77"/>
                <a:gd name="T96" fmla="*/ 14 w 69"/>
                <a:gd name="T97" fmla="*/ 63 h 77"/>
                <a:gd name="T98" fmla="*/ 15 w 69"/>
                <a:gd name="T99" fmla="*/ 65 h 77"/>
                <a:gd name="T100" fmla="*/ 24 w 69"/>
                <a:gd name="T101" fmla="*/ 68 h 77"/>
                <a:gd name="T102" fmla="*/ 24 w 69"/>
                <a:gd name="T103" fmla="*/ 68 h 77"/>
                <a:gd name="T104" fmla="*/ 23 w 69"/>
                <a:gd name="T105" fmla="*/ 6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77">
                  <a:moveTo>
                    <a:pt x="61" y="7"/>
                  </a:moveTo>
                  <a:cubicBezTo>
                    <a:pt x="59" y="7"/>
                    <a:pt x="59" y="7"/>
                    <a:pt x="59" y="7"/>
                  </a:cubicBezTo>
                  <a:cubicBezTo>
                    <a:pt x="59" y="5"/>
                    <a:pt x="59" y="5"/>
                    <a:pt x="59" y="5"/>
                  </a:cubicBezTo>
                  <a:cubicBezTo>
                    <a:pt x="59" y="2"/>
                    <a:pt x="57" y="0"/>
                    <a:pt x="55" y="0"/>
                  </a:cubicBezTo>
                  <a:cubicBezTo>
                    <a:pt x="53" y="0"/>
                    <a:pt x="51" y="2"/>
                    <a:pt x="51" y="5"/>
                  </a:cubicBezTo>
                  <a:cubicBezTo>
                    <a:pt x="51" y="7"/>
                    <a:pt x="51" y="7"/>
                    <a:pt x="51" y="7"/>
                  </a:cubicBezTo>
                  <a:cubicBezTo>
                    <a:pt x="45" y="7"/>
                    <a:pt x="45" y="7"/>
                    <a:pt x="45" y="7"/>
                  </a:cubicBezTo>
                  <a:cubicBezTo>
                    <a:pt x="45" y="5"/>
                    <a:pt x="45" y="5"/>
                    <a:pt x="45" y="5"/>
                  </a:cubicBezTo>
                  <a:cubicBezTo>
                    <a:pt x="45" y="2"/>
                    <a:pt x="43" y="0"/>
                    <a:pt x="41" y="0"/>
                  </a:cubicBezTo>
                  <a:cubicBezTo>
                    <a:pt x="39" y="0"/>
                    <a:pt x="37" y="2"/>
                    <a:pt x="37" y="5"/>
                  </a:cubicBezTo>
                  <a:cubicBezTo>
                    <a:pt x="37" y="7"/>
                    <a:pt x="37" y="7"/>
                    <a:pt x="37" y="7"/>
                  </a:cubicBezTo>
                  <a:cubicBezTo>
                    <a:pt x="31" y="7"/>
                    <a:pt x="31" y="7"/>
                    <a:pt x="31" y="7"/>
                  </a:cubicBezTo>
                  <a:cubicBezTo>
                    <a:pt x="31" y="5"/>
                    <a:pt x="31" y="5"/>
                    <a:pt x="31" y="5"/>
                  </a:cubicBezTo>
                  <a:cubicBezTo>
                    <a:pt x="31" y="2"/>
                    <a:pt x="29" y="0"/>
                    <a:pt x="27" y="0"/>
                  </a:cubicBezTo>
                  <a:cubicBezTo>
                    <a:pt x="25" y="0"/>
                    <a:pt x="24" y="2"/>
                    <a:pt x="24" y="5"/>
                  </a:cubicBezTo>
                  <a:cubicBezTo>
                    <a:pt x="24" y="7"/>
                    <a:pt x="24" y="7"/>
                    <a:pt x="24" y="7"/>
                  </a:cubicBezTo>
                  <a:cubicBezTo>
                    <a:pt x="17" y="7"/>
                    <a:pt x="17" y="7"/>
                    <a:pt x="17" y="7"/>
                  </a:cubicBezTo>
                  <a:cubicBezTo>
                    <a:pt x="17" y="5"/>
                    <a:pt x="17" y="5"/>
                    <a:pt x="17" y="5"/>
                  </a:cubicBezTo>
                  <a:cubicBezTo>
                    <a:pt x="17" y="2"/>
                    <a:pt x="16" y="0"/>
                    <a:pt x="14" y="0"/>
                  </a:cubicBezTo>
                  <a:cubicBezTo>
                    <a:pt x="11" y="0"/>
                    <a:pt x="10" y="2"/>
                    <a:pt x="10" y="5"/>
                  </a:cubicBezTo>
                  <a:cubicBezTo>
                    <a:pt x="10" y="7"/>
                    <a:pt x="10" y="7"/>
                    <a:pt x="10" y="7"/>
                  </a:cubicBezTo>
                  <a:cubicBezTo>
                    <a:pt x="7" y="7"/>
                    <a:pt x="7" y="7"/>
                    <a:pt x="7" y="7"/>
                  </a:cubicBezTo>
                  <a:cubicBezTo>
                    <a:pt x="3" y="7"/>
                    <a:pt x="0" y="10"/>
                    <a:pt x="0" y="14"/>
                  </a:cubicBezTo>
                  <a:cubicBezTo>
                    <a:pt x="0" y="69"/>
                    <a:pt x="0" y="69"/>
                    <a:pt x="0" y="69"/>
                  </a:cubicBezTo>
                  <a:cubicBezTo>
                    <a:pt x="0" y="74"/>
                    <a:pt x="3" y="77"/>
                    <a:pt x="7" y="77"/>
                  </a:cubicBezTo>
                  <a:cubicBezTo>
                    <a:pt x="61" y="77"/>
                    <a:pt x="61" y="77"/>
                    <a:pt x="61" y="77"/>
                  </a:cubicBezTo>
                  <a:cubicBezTo>
                    <a:pt x="65" y="77"/>
                    <a:pt x="69" y="74"/>
                    <a:pt x="69" y="69"/>
                  </a:cubicBezTo>
                  <a:cubicBezTo>
                    <a:pt x="69" y="14"/>
                    <a:pt x="69" y="14"/>
                    <a:pt x="69" y="14"/>
                  </a:cubicBezTo>
                  <a:cubicBezTo>
                    <a:pt x="69" y="10"/>
                    <a:pt x="65" y="7"/>
                    <a:pt x="61" y="7"/>
                  </a:cubicBezTo>
                  <a:close/>
                  <a:moveTo>
                    <a:pt x="7" y="10"/>
                  </a:moveTo>
                  <a:cubicBezTo>
                    <a:pt x="10" y="10"/>
                    <a:pt x="10" y="10"/>
                    <a:pt x="10" y="10"/>
                  </a:cubicBezTo>
                  <a:cubicBezTo>
                    <a:pt x="10" y="13"/>
                    <a:pt x="10" y="13"/>
                    <a:pt x="10" y="13"/>
                  </a:cubicBezTo>
                  <a:cubicBezTo>
                    <a:pt x="10" y="15"/>
                    <a:pt x="11" y="17"/>
                    <a:pt x="14" y="17"/>
                  </a:cubicBezTo>
                  <a:cubicBezTo>
                    <a:pt x="16" y="17"/>
                    <a:pt x="17" y="15"/>
                    <a:pt x="17" y="13"/>
                  </a:cubicBezTo>
                  <a:cubicBezTo>
                    <a:pt x="17" y="10"/>
                    <a:pt x="17" y="10"/>
                    <a:pt x="17" y="10"/>
                  </a:cubicBezTo>
                  <a:cubicBezTo>
                    <a:pt x="24" y="10"/>
                    <a:pt x="24" y="10"/>
                    <a:pt x="24" y="10"/>
                  </a:cubicBezTo>
                  <a:cubicBezTo>
                    <a:pt x="24" y="13"/>
                    <a:pt x="24" y="13"/>
                    <a:pt x="24" y="13"/>
                  </a:cubicBezTo>
                  <a:cubicBezTo>
                    <a:pt x="24" y="15"/>
                    <a:pt x="25" y="17"/>
                    <a:pt x="27" y="17"/>
                  </a:cubicBezTo>
                  <a:cubicBezTo>
                    <a:pt x="29" y="17"/>
                    <a:pt x="31" y="15"/>
                    <a:pt x="31" y="13"/>
                  </a:cubicBezTo>
                  <a:cubicBezTo>
                    <a:pt x="31" y="10"/>
                    <a:pt x="31" y="10"/>
                    <a:pt x="31" y="10"/>
                  </a:cubicBezTo>
                  <a:cubicBezTo>
                    <a:pt x="37" y="10"/>
                    <a:pt x="37" y="10"/>
                    <a:pt x="37" y="10"/>
                  </a:cubicBezTo>
                  <a:cubicBezTo>
                    <a:pt x="37" y="13"/>
                    <a:pt x="37" y="13"/>
                    <a:pt x="37" y="13"/>
                  </a:cubicBezTo>
                  <a:cubicBezTo>
                    <a:pt x="37" y="15"/>
                    <a:pt x="39" y="17"/>
                    <a:pt x="41" y="17"/>
                  </a:cubicBezTo>
                  <a:cubicBezTo>
                    <a:pt x="43" y="17"/>
                    <a:pt x="45" y="15"/>
                    <a:pt x="45" y="13"/>
                  </a:cubicBezTo>
                  <a:cubicBezTo>
                    <a:pt x="45" y="10"/>
                    <a:pt x="45" y="10"/>
                    <a:pt x="45" y="10"/>
                  </a:cubicBezTo>
                  <a:cubicBezTo>
                    <a:pt x="51" y="10"/>
                    <a:pt x="51" y="10"/>
                    <a:pt x="51" y="10"/>
                  </a:cubicBezTo>
                  <a:cubicBezTo>
                    <a:pt x="51" y="13"/>
                    <a:pt x="51" y="13"/>
                    <a:pt x="51" y="13"/>
                  </a:cubicBezTo>
                  <a:cubicBezTo>
                    <a:pt x="51" y="15"/>
                    <a:pt x="53" y="17"/>
                    <a:pt x="55" y="17"/>
                  </a:cubicBezTo>
                  <a:cubicBezTo>
                    <a:pt x="57" y="17"/>
                    <a:pt x="59" y="15"/>
                    <a:pt x="59" y="13"/>
                  </a:cubicBezTo>
                  <a:cubicBezTo>
                    <a:pt x="59" y="10"/>
                    <a:pt x="59" y="10"/>
                    <a:pt x="59" y="10"/>
                  </a:cubicBezTo>
                  <a:cubicBezTo>
                    <a:pt x="61" y="10"/>
                    <a:pt x="61" y="10"/>
                    <a:pt x="61" y="10"/>
                  </a:cubicBezTo>
                  <a:cubicBezTo>
                    <a:pt x="64" y="10"/>
                    <a:pt x="66" y="12"/>
                    <a:pt x="66" y="14"/>
                  </a:cubicBezTo>
                  <a:cubicBezTo>
                    <a:pt x="66" y="26"/>
                    <a:pt x="66" y="26"/>
                    <a:pt x="66" y="26"/>
                  </a:cubicBezTo>
                  <a:cubicBezTo>
                    <a:pt x="3" y="26"/>
                    <a:pt x="3" y="26"/>
                    <a:pt x="3" y="26"/>
                  </a:cubicBezTo>
                  <a:cubicBezTo>
                    <a:pt x="3" y="14"/>
                    <a:pt x="3" y="14"/>
                    <a:pt x="3" y="14"/>
                  </a:cubicBezTo>
                  <a:cubicBezTo>
                    <a:pt x="3" y="12"/>
                    <a:pt x="5" y="10"/>
                    <a:pt x="7" y="10"/>
                  </a:cubicBezTo>
                  <a:close/>
                  <a:moveTo>
                    <a:pt x="3" y="28"/>
                  </a:moveTo>
                  <a:cubicBezTo>
                    <a:pt x="66" y="28"/>
                    <a:pt x="66" y="28"/>
                    <a:pt x="66" y="28"/>
                  </a:cubicBezTo>
                  <a:cubicBezTo>
                    <a:pt x="66" y="69"/>
                    <a:pt x="66" y="69"/>
                    <a:pt x="66" y="69"/>
                  </a:cubicBezTo>
                  <a:cubicBezTo>
                    <a:pt x="66" y="72"/>
                    <a:pt x="64" y="74"/>
                    <a:pt x="61" y="74"/>
                  </a:cubicBezTo>
                  <a:cubicBezTo>
                    <a:pt x="7" y="74"/>
                    <a:pt x="7" y="74"/>
                    <a:pt x="7" y="74"/>
                  </a:cubicBezTo>
                  <a:cubicBezTo>
                    <a:pt x="5" y="74"/>
                    <a:pt x="3" y="72"/>
                    <a:pt x="3" y="69"/>
                  </a:cubicBezTo>
                  <a:lnTo>
                    <a:pt x="3" y="28"/>
                  </a:lnTo>
                  <a:close/>
                  <a:moveTo>
                    <a:pt x="34" y="39"/>
                  </a:moveTo>
                  <a:cubicBezTo>
                    <a:pt x="36" y="39"/>
                    <a:pt x="37" y="38"/>
                    <a:pt x="37" y="36"/>
                  </a:cubicBezTo>
                  <a:cubicBezTo>
                    <a:pt x="37" y="34"/>
                    <a:pt x="36" y="33"/>
                    <a:pt x="34" y="33"/>
                  </a:cubicBezTo>
                  <a:cubicBezTo>
                    <a:pt x="33" y="33"/>
                    <a:pt x="31" y="34"/>
                    <a:pt x="31" y="36"/>
                  </a:cubicBezTo>
                  <a:cubicBezTo>
                    <a:pt x="31" y="38"/>
                    <a:pt x="33" y="39"/>
                    <a:pt x="34" y="39"/>
                  </a:cubicBezTo>
                  <a:close/>
                  <a:moveTo>
                    <a:pt x="34" y="35"/>
                  </a:moveTo>
                  <a:cubicBezTo>
                    <a:pt x="35" y="35"/>
                    <a:pt x="35" y="36"/>
                    <a:pt x="35" y="36"/>
                  </a:cubicBezTo>
                  <a:cubicBezTo>
                    <a:pt x="35" y="36"/>
                    <a:pt x="35" y="37"/>
                    <a:pt x="34" y="37"/>
                  </a:cubicBezTo>
                  <a:cubicBezTo>
                    <a:pt x="34" y="37"/>
                    <a:pt x="33" y="36"/>
                    <a:pt x="33" y="36"/>
                  </a:cubicBezTo>
                  <a:cubicBezTo>
                    <a:pt x="33" y="36"/>
                    <a:pt x="34" y="35"/>
                    <a:pt x="34" y="35"/>
                  </a:cubicBezTo>
                  <a:close/>
                  <a:moveTo>
                    <a:pt x="44" y="39"/>
                  </a:moveTo>
                  <a:cubicBezTo>
                    <a:pt x="46" y="39"/>
                    <a:pt x="47" y="38"/>
                    <a:pt x="47" y="36"/>
                  </a:cubicBezTo>
                  <a:cubicBezTo>
                    <a:pt x="47" y="34"/>
                    <a:pt x="46" y="33"/>
                    <a:pt x="44" y="33"/>
                  </a:cubicBezTo>
                  <a:cubicBezTo>
                    <a:pt x="43" y="33"/>
                    <a:pt x="41" y="34"/>
                    <a:pt x="41" y="36"/>
                  </a:cubicBezTo>
                  <a:cubicBezTo>
                    <a:pt x="41" y="38"/>
                    <a:pt x="43" y="39"/>
                    <a:pt x="44" y="39"/>
                  </a:cubicBezTo>
                  <a:close/>
                  <a:moveTo>
                    <a:pt x="44" y="35"/>
                  </a:moveTo>
                  <a:cubicBezTo>
                    <a:pt x="45" y="35"/>
                    <a:pt x="45" y="36"/>
                    <a:pt x="45" y="36"/>
                  </a:cubicBezTo>
                  <a:cubicBezTo>
                    <a:pt x="45" y="36"/>
                    <a:pt x="45" y="37"/>
                    <a:pt x="44" y="37"/>
                  </a:cubicBezTo>
                  <a:cubicBezTo>
                    <a:pt x="44" y="37"/>
                    <a:pt x="43" y="36"/>
                    <a:pt x="43" y="36"/>
                  </a:cubicBezTo>
                  <a:cubicBezTo>
                    <a:pt x="43" y="36"/>
                    <a:pt x="44" y="35"/>
                    <a:pt x="44" y="35"/>
                  </a:cubicBezTo>
                  <a:close/>
                  <a:moveTo>
                    <a:pt x="54" y="39"/>
                  </a:moveTo>
                  <a:cubicBezTo>
                    <a:pt x="56" y="39"/>
                    <a:pt x="57" y="38"/>
                    <a:pt x="57" y="36"/>
                  </a:cubicBezTo>
                  <a:cubicBezTo>
                    <a:pt x="57" y="34"/>
                    <a:pt x="56" y="33"/>
                    <a:pt x="54" y="33"/>
                  </a:cubicBezTo>
                  <a:cubicBezTo>
                    <a:pt x="52" y="33"/>
                    <a:pt x="51" y="34"/>
                    <a:pt x="51" y="36"/>
                  </a:cubicBezTo>
                  <a:cubicBezTo>
                    <a:pt x="51" y="38"/>
                    <a:pt x="52" y="39"/>
                    <a:pt x="54" y="39"/>
                  </a:cubicBezTo>
                  <a:close/>
                  <a:moveTo>
                    <a:pt x="54" y="35"/>
                  </a:moveTo>
                  <a:cubicBezTo>
                    <a:pt x="55" y="35"/>
                    <a:pt x="55" y="36"/>
                    <a:pt x="55" y="36"/>
                  </a:cubicBezTo>
                  <a:cubicBezTo>
                    <a:pt x="55" y="36"/>
                    <a:pt x="55" y="37"/>
                    <a:pt x="54" y="37"/>
                  </a:cubicBezTo>
                  <a:cubicBezTo>
                    <a:pt x="54" y="37"/>
                    <a:pt x="53" y="36"/>
                    <a:pt x="53" y="36"/>
                  </a:cubicBezTo>
                  <a:cubicBezTo>
                    <a:pt x="53" y="36"/>
                    <a:pt x="54" y="35"/>
                    <a:pt x="54" y="35"/>
                  </a:cubicBezTo>
                  <a:close/>
                  <a:moveTo>
                    <a:pt x="14" y="49"/>
                  </a:moveTo>
                  <a:cubicBezTo>
                    <a:pt x="16" y="49"/>
                    <a:pt x="17" y="47"/>
                    <a:pt x="17" y="46"/>
                  </a:cubicBezTo>
                  <a:cubicBezTo>
                    <a:pt x="17" y="44"/>
                    <a:pt x="16" y="43"/>
                    <a:pt x="14" y="43"/>
                  </a:cubicBezTo>
                  <a:cubicBezTo>
                    <a:pt x="13" y="43"/>
                    <a:pt x="11" y="44"/>
                    <a:pt x="11" y="46"/>
                  </a:cubicBezTo>
                  <a:cubicBezTo>
                    <a:pt x="11" y="47"/>
                    <a:pt x="13" y="49"/>
                    <a:pt x="14" y="49"/>
                  </a:cubicBezTo>
                  <a:close/>
                  <a:moveTo>
                    <a:pt x="14" y="45"/>
                  </a:moveTo>
                  <a:cubicBezTo>
                    <a:pt x="15" y="45"/>
                    <a:pt x="15" y="45"/>
                    <a:pt x="15" y="46"/>
                  </a:cubicBezTo>
                  <a:cubicBezTo>
                    <a:pt x="15" y="46"/>
                    <a:pt x="15" y="47"/>
                    <a:pt x="14" y="47"/>
                  </a:cubicBezTo>
                  <a:cubicBezTo>
                    <a:pt x="14" y="47"/>
                    <a:pt x="13" y="46"/>
                    <a:pt x="13" y="46"/>
                  </a:cubicBezTo>
                  <a:cubicBezTo>
                    <a:pt x="13" y="45"/>
                    <a:pt x="14" y="45"/>
                    <a:pt x="14" y="45"/>
                  </a:cubicBezTo>
                  <a:close/>
                  <a:moveTo>
                    <a:pt x="24" y="49"/>
                  </a:moveTo>
                  <a:cubicBezTo>
                    <a:pt x="26" y="49"/>
                    <a:pt x="27" y="47"/>
                    <a:pt x="27" y="46"/>
                  </a:cubicBezTo>
                  <a:cubicBezTo>
                    <a:pt x="27" y="44"/>
                    <a:pt x="26" y="43"/>
                    <a:pt x="24" y="43"/>
                  </a:cubicBezTo>
                  <a:cubicBezTo>
                    <a:pt x="23" y="43"/>
                    <a:pt x="21" y="44"/>
                    <a:pt x="21" y="46"/>
                  </a:cubicBezTo>
                  <a:cubicBezTo>
                    <a:pt x="21" y="47"/>
                    <a:pt x="23" y="49"/>
                    <a:pt x="24" y="49"/>
                  </a:cubicBezTo>
                  <a:close/>
                  <a:moveTo>
                    <a:pt x="24" y="45"/>
                  </a:moveTo>
                  <a:cubicBezTo>
                    <a:pt x="25" y="45"/>
                    <a:pt x="25" y="45"/>
                    <a:pt x="25" y="46"/>
                  </a:cubicBezTo>
                  <a:cubicBezTo>
                    <a:pt x="25" y="46"/>
                    <a:pt x="25" y="47"/>
                    <a:pt x="24" y="47"/>
                  </a:cubicBezTo>
                  <a:cubicBezTo>
                    <a:pt x="24" y="47"/>
                    <a:pt x="23" y="46"/>
                    <a:pt x="23" y="46"/>
                  </a:cubicBezTo>
                  <a:cubicBezTo>
                    <a:pt x="23" y="45"/>
                    <a:pt x="24" y="45"/>
                    <a:pt x="24" y="45"/>
                  </a:cubicBezTo>
                  <a:close/>
                  <a:moveTo>
                    <a:pt x="34" y="49"/>
                  </a:moveTo>
                  <a:cubicBezTo>
                    <a:pt x="36" y="49"/>
                    <a:pt x="37" y="47"/>
                    <a:pt x="37" y="46"/>
                  </a:cubicBezTo>
                  <a:cubicBezTo>
                    <a:pt x="37" y="44"/>
                    <a:pt x="36" y="43"/>
                    <a:pt x="34" y="43"/>
                  </a:cubicBezTo>
                  <a:cubicBezTo>
                    <a:pt x="33" y="43"/>
                    <a:pt x="31" y="44"/>
                    <a:pt x="31" y="46"/>
                  </a:cubicBezTo>
                  <a:cubicBezTo>
                    <a:pt x="31" y="47"/>
                    <a:pt x="33" y="49"/>
                    <a:pt x="34" y="49"/>
                  </a:cubicBezTo>
                  <a:close/>
                  <a:moveTo>
                    <a:pt x="34" y="45"/>
                  </a:moveTo>
                  <a:cubicBezTo>
                    <a:pt x="35" y="45"/>
                    <a:pt x="35" y="45"/>
                    <a:pt x="35" y="46"/>
                  </a:cubicBezTo>
                  <a:cubicBezTo>
                    <a:pt x="35" y="46"/>
                    <a:pt x="35" y="47"/>
                    <a:pt x="34" y="47"/>
                  </a:cubicBezTo>
                  <a:cubicBezTo>
                    <a:pt x="34" y="47"/>
                    <a:pt x="33" y="46"/>
                    <a:pt x="33" y="46"/>
                  </a:cubicBezTo>
                  <a:cubicBezTo>
                    <a:pt x="33" y="45"/>
                    <a:pt x="34" y="45"/>
                    <a:pt x="34" y="45"/>
                  </a:cubicBezTo>
                  <a:close/>
                  <a:moveTo>
                    <a:pt x="44" y="49"/>
                  </a:moveTo>
                  <a:cubicBezTo>
                    <a:pt x="46" y="49"/>
                    <a:pt x="47" y="47"/>
                    <a:pt x="47" y="46"/>
                  </a:cubicBezTo>
                  <a:cubicBezTo>
                    <a:pt x="47" y="44"/>
                    <a:pt x="46" y="43"/>
                    <a:pt x="44" y="43"/>
                  </a:cubicBezTo>
                  <a:cubicBezTo>
                    <a:pt x="43" y="43"/>
                    <a:pt x="41" y="44"/>
                    <a:pt x="41" y="46"/>
                  </a:cubicBezTo>
                  <a:cubicBezTo>
                    <a:pt x="41" y="47"/>
                    <a:pt x="43" y="49"/>
                    <a:pt x="44" y="49"/>
                  </a:cubicBezTo>
                  <a:close/>
                  <a:moveTo>
                    <a:pt x="44" y="45"/>
                  </a:moveTo>
                  <a:cubicBezTo>
                    <a:pt x="45" y="45"/>
                    <a:pt x="45" y="45"/>
                    <a:pt x="45" y="46"/>
                  </a:cubicBezTo>
                  <a:cubicBezTo>
                    <a:pt x="45" y="46"/>
                    <a:pt x="45" y="47"/>
                    <a:pt x="44" y="47"/>
                  </a:cubicBezTo>
                  <a:cubicBezTo>
                    <a:pt x="44" y="47"/>
                    <a:pt x="43" y="46"/>
                    <a:pt x="43" y="46"/>
                  </a:cubicBezTo>
                  <a:cubicBezTo>
                    <a:pt x="43" y="45"/>
                    <a:pt x="44" y="45"/>
                    <a:pt x="44" y="45"/>
                  </a:cubicBezTo>
                  <a:close/>
                  <a:moveTo>
                    <a:pt x="54" y="49"/>
                  </a:moveTo>
                  <a:cubicBezTo>
                    <a:pt x="56" y="49"/>
                    <a:pt x="57" y="47"/>
                    <a:pt x="57" y="46"/>
                  </a:cubicBezTo>
                  <a:cubicBezTo>
                    <a:pt x="57" y="44"/>
                    <a:pt x="56" y="43"/>
                    <a:pt x="54" y="43"/>
                  </a:cubicBezTo>
                  <a:cubicBezTo>
                    <a:pt x="52" y="43"/>
                    <a:pt x="51" y="44"/>
                    <a:pt x="51" y="46"/>
                  </a:cubicBezTo>
                  <a:cubicBezTo>
                    <a:pt x="51" y="47"/>
                    <a:pt x="52" y="49"/>
                    <a:pt x="54" y="49"/>
                  </a:cubicBezTo>
                  <a:close/>
                  <a:moveTo>
                    <a:pt x="54" y="45"/>
                  </a:moveTo>
                  <a:cubicBezTo>
                    <a:pt x="55" y="45"/>
                    <a:pt x="55" y="45"/>
                    <a:pt x="55" y="46"/>
                  </a:cubicBezTo>
                  <a:cubicBezTo>
                    <a:pt x="55" y="46"/>
                    <a:pt x="55" y="47"/>
                    <a:pt x="54" y="47"/>
                  </a:cubicBezTo>
                  <a:cubicBezTo>
                    <a:pt x="54" y="47"/>
                    <a:pt x="53" y="46"/>
                    <a:pt x="53" y="46"/>
                  </a:cubicBezTo>
                  <a:cubicBezTo>
                    <a:pt x="53" y="45"/>
                    <a:pt x="54" y="45"/>
                    <a:pt x="54" y="45"/>
                  </a:cubicBezTo>
                  <a:close/>
                  <a:moveTo>
                    <a:pt x="14" y="59"/>
                  </a:moveTo>
                  <a:cubicBezTo>
                    <a:pt x="16" y="59"/>
                    <a:pt x="17" y="57"/>
                    <a:pt x="17" y="56"/>
                  </a:cubicBezTo>
                  <a:cubicBezTo>
                    <a:pt x="17" y="54"/>
                    <a:pt x="16" y="53"/>
                    <a:pt x="14" y="53"/>
                  </a:cubicBezTo>
                  <a:cubicBezTo>
                    <a:pt x="13" y="53"/>
                    <a:pt x="11" y="54"/>
                    <a:pt x="11" y="56"/>
                  </a:cubicBezTo>
                  <a:cubicBezTo>
                    <a:pt x="11" y="57"/>
                    <a:pt x="13" y="59"/>
                    <a:pt x="14" y="59"/>
                  </a:cubicBezTo>
                  <a:close/>
                  <a:moveTo>
                    <a:pt x="14" y="55"/>
                  </a:moveTo>
                  <a:cubicBezTo>
                    <a:pt x="15" y="55"/>
                    <a:pt x="15" y="55"/>
                    <a:pt x="15" y="56"/>
                  </a:cubicBezTo>
                  <a:cubicBezTo>
                    <a:pt x="15" y="56"/>
                    <a:pt x="15" y="57"/>
                    <a:pt x="14" y="57"/>
                  </a:cubicBezTo>
                  <a:cubicBezTo>
                    <a:pt x="14" y="57"/>
                    <a:pt x="13" y="56"/>
                    <a:pt x="13" y="56"/>
                  </a:cubicBezTo>
                  <a:cubicBezTo>
                    <a:pt x="13" y="55"/>
                    <a:pt x="14" y="55"/>
                    <a:pt x="14" y="55"/>
                  </a:cubicBezTo>
                  <a:close/>
                  <a:moveTo>
                    <a:pt x="24" y="59"/>
                  </a:moveTo>
                  <a:cubicBezTo>
                    <a:pt x="26" y="59"/>
                    <a:pt x="27" y="57"/>
                    <a:pt x="27" y="56"/>
                  </a:cubicBezTo>
                  <a:cubicBezTo>
                    <a:pt x="27" y="54"/>
                    <a:pt x="26" y="53"/>
                    <a:pt x="24" y="53"/>
                  </a:cubicBezTo>
                  <a:cubicBezTo>
                    <a:pt x="23" y="53"/>
                    <a:pt x="21" y="54"/>
                    <a:pt x="21" y="56"/>
                  </a:cubicBezTo>
                  <a:cubicBezTo>
                    <a:pt x="21" y="57"/>
                    <a:pt x="23" y="59"/>
                    <a:pt x="24" y="59"/>
                  </a:cubicBezTo>
                  <a:close/>
                  <a:moveTo>
                    <a:pt x="24" y="55"/>
                  </a:moveTo>
                  <a:cubicBezTo>
                    <a:pt x="25" y="55"/>
                    <a:pt x="25" y="55"/>
                    <a:pt x="25" y="56"/>
                  </a:cubicBezTo>
                  <a:cubicBezTo>
                    <a:pt x="25" y="56"/>
                    <a:pt x="25" y="57"/>
                    <a:pt x="24" y="57"/>
                  </a:cubicBezTo>
                  <a:cubicBezTo>
                    <a:pt x="24" y="57"/>
                    <a:pt x="23" y="56"/>
                    <a:pt x="23" y="56"/>
                  </a:cubicBezTo>
                  <a:cubicBezTo>
                    <a:pt x="23" y="55"/>
                    <a:pt x="24" y="55"/>
                    <a:pt x="24" y="55"/>
                  </a:cubicBezTo>
                  <a:close/>
                  <a:moveTo>
                    <a:pt x="34" y="59"/>
                  </a:moveTo>
                  <a:cubicBezTo>
                    <a:pt x="36" y="59"/>
                    <a:pt x="37" y="57"/>
                    <a:pt x="37" y="56"/>
                  </a:cubicBezTo>
                  <a:cubicBezTo>
                    <a:pt x="37" y="54"/>
                    <a:pt x="36" y="53"/>
                    <a:pt x="34" y="53"/>
                  </a:cubicBezTo>
                  <a:cubicBezTo>
                    <a:pt x="33" y="53"/>
                    <a:pt x="31" y="54"/>
                    <a:pt x="31" y="56"/>
                  </a:cubicBezTo>
                  <a:cubicBezTo>
                    <a:pt x="31" y="57"/>
                    <a:pt x="33" y="59"/>
                    <a:pt x="34" y="59"/>
                  </a:cubicBezTo>
                  <a:close/>
                  <a:moveTo>
                    <a:pt x="34" y="55"/>
                  </a:moveTo>
                  <a:cubicBezTo>
                    <a:pt x="35" y="55"/>
                    <a:pt x="35" y="55"/>
                    <a:pt x="35" y="56"/>
                  </a:cubicBezTo>
                  <a:cubicBezTo>
                    <a:pt x="35" y="56"/>
                    <a:pt x="35" y="57"/>
                    <a:pt x="34" y="57"/>
                  </a:cubicBezTo>
                  <a:cubicBezTo>
                    <a:pt x="34" y="57"/>
                    <a:pt x="33" y="56"/>
                    <a:pt x="33" y="56"/>
                  </a:cubicBezTo>
                  <a:cubicBezTo>
                    <a:pt x="33" y="55"/>
                    <a:pt x="34" y="55"/>
                    <a:pt x="34" y="55"/>
                  </a:cubicBezTo>
                  <a:close/>
                  <a:moveTo>
                    <a:pt x="44" y="59"/>
                  </a:moveTo>
                  <a:cubicBezTo>
                    <a:pt x="46" y="59"/>
                    <a:pt x="47" y="57"/>
                    <a:pt x="47" y="56"/>
                  </a:cubicBezTo>
                  <a:cubicBezTo>
                    <a:pt x="47" y="54"/>
                    <a:pt x="46" y="53"/>
                    <a:pt x="44" y="53"/>
                  </a:cubicBezTo>
                  <a:cubicBezTo>
                    <a:pt x="43" y="53"/>
                    <a:pt x="41" y="54"/>
                    <a:pt x="41" y="56"/>
                  </a:cubicBezTo>
                  <a:cubicBezTo>
                    <a:pt x="41" y="57"/>
                    <a:pt x="43" y="59"/>
                    <a:pt x="44" y="59"/>
                  </a:cubicBezTo>
                  <a:close/>
                  <a:moveTo>
                    <a:pt x="44" y="55"/>
                  </a:moveTo>
                  <a:cubicBezTo>
                    <a:pt x="45" y="55"/>
                    <a:pt x="45" y="55"/>
                    <a:pt x="45" y="56"/>
                  </a:cubicBezTo>
                  <a:cubicBezTo>
                    <a:pt x="45" y="56"/>
                    <a:pt x="45" y="57"/>
                    <a:pt x="44" y="57"/>
                  </a:cubicBezTo>
                  <a:cubicBezTo>
                    <a:pt x="44" y="57"/>
                    <a:pt x="43" y="56"/>
                    <a:pt x="43" y="56"/>
                  </a:cubicBezTo>
                  <a:cubicBezTo>
                    <a:pt x="43" y="55"/>
                    <a:pt x="44" y="55"/>
                    <a:pt x="44" y="55"/>
                  </a:cubicBezTo>
                  <a:close/>
                  <a:moveTo>
                    <a:pt x="54" y="59"/>
                  </a:moveTo>
                  <a:cubicBezTo>
                    <a:pt x="56" y="59"/>
                    <a:pt x="57" y="57"/>
                    <a:pt x="57" y="56"/>
                  </a:cubicBezTo>
                  <a:cubicBezTo>
                    <a:pt x="57" y="54"/>
                    <a:pt x="56" y="53"/>
                    <a:pt x="54" y="53"/>
                  </a:cubicBezTo>
                  <a:cubicBezTo>
                    <a:pt x="52" y="53"/>
                    <a:pt x="51" y="54"/>
                    <a:pt x="51" y="56"/>
                  </a:cubicBezTo>
                  <a:cubicBezTo>
                    <a:pt x="51" y="57"/>
                    <a:pt x="52" y="59"/>
                    <a:pt x="54" y="59"/>
                  </a:cubicBezTo>
                  <a:close/>
                  <a:moveTo>
                    <a:pt x="54" y="55"/>
                  </a:moveTo>
                  <a:cubicBezTo>
                    <a:pt x="55" y="55"/>
                    <a:pt x="55" y="55"/>
                    <a:pt x="55" y="56"/>
                  </a:cubicBezTo>
                  <a:cubicBezTo>
                    <a:pt x="55" y="56"/>
                    <a:pt x="55" y="57"/>
                    <a:pt x="54" y="57"/>
                  </a:cubicBezTo>
                  <a:cubicBezTo>
                    <a:pt x="54" y="57"/>
                    <a:pt x="53" y="56"/>
                    <a:pt x="53" y="56"/>
                  </a:cubicBezTo>
                  <a:cubicBezTo>
                    <a:pt x="53" y="55"/>
                    <a:pt x="54" y="55"/>
                    <a:pt x="54" y="55"/>
                  </a:cubicBezTo>
                  <a:close/>
                  <a:moveTo>
                    <a:pt x="14" y="68"/>
                  </a:moveTo>
                  <a:cubicBezTo>
                    <a:pt x="16" y="68"/>
                    <a:pt x="17" y="67"/>
                    <a:pt x="17" y="65"/>
                  </a:cubicBezTo>
                  <a:cubicBezTo>
                    <a:pt x="17" y="64"/>
                    <a:pt x="16" y="63"/>
                    <a:pt x="14" y="63"/>
                  </a:cubicBezTo>
                  <a:cubicBezTo>
                    <a:pt x="13" y="63"/>
                    <a:pt x="11" y="64"/>
                    <a:pt x="11" y="65"/>
                  </a:cubicBezTo>
                  <a:cubicBezTo>
                    <a:pt x="11" y="67"/>
                    <a:pt x="13" y="68"/>
                    <a:pt x="14" y="68"/>
                  </a:cubicBezTo>
                  <a:close/>
                  <a:moveTo>
                    <a:pt x="14" y="65"/>
                  </a:moveTo>
                  <a:cubicBezTo>
                    <a:pt x="15" y="65"/>
                    <a:pt x="15" y="65"/>
                    <a:pt x="15" y="65"/>
                  </a:cubicBezTo>
                  <a:cubicBezTo>
                    <a:pt x="15" y="66"/>
                    <a:pt x="15" y="66"/>
                    <a:pt x="14" y="66"/>
                  </a:cubicBezTo>
                  <a:cubicBezTo>
                    <a:pt x="14" y="66"/>
                    <a:pt x="13" y="66"/>
                    <a:pt x="13" y="65"/>
                  </a:cubicBezTo>
                  <a:cubicBezTo>
                    <a:pt x="13" y="65"/>
                    <a:pt x="14" y="65"/>
                    <a:pt x="14" y="65"/>
                  </a:cubicBezTo>
                  <a:close/>
                  <a:moveTo>
                    <a:pt x="24" y="68"/>
                  </a:moveTo>
                  <a:cubicBezTo>
                    <a:pt x="26" y="68"/>
                    <a:pt x="27" y="67"/>
                    <a:pt x="27" y="65"/>
                  </a:cubicBezTo>
                  <a:cubicBezTo>
                    <a:pt x="27" y="64"/>
                    <a:pt x="26" y="63"/>
                    <a:pt x="24" y="63"/>
                  </a:cubicBezTo>
                  <a:cubicBezTo>
                    <a:pt x="23" y="63"/>
                    <a:pt x="21" y="64"/>
                    <a:pt x="21" y="65"/>
                  </a:cubicBezTo>
                  <a:cubicBezTo>
                    <a:pt x="21" y="67"/>
                    <a:pt x="23" y="68"/>
                    <a:pt x="24" y="68"/>
                  </a:cubicBezTo>
                  <a:close/>
                  <a:moveTo>
                    <a:pt x="24" y="65"/>
                  </a:moveTo>
                  <a:cubicBezTo>
                    <a:pt x="25" y="65"/>
                    <a:pt x="25" y="65"/>
                    <a:pt x="25" y="65"/>
                  </a:cubicBezTo>
                  <a:cubicBezTo>
                    <a:pt x="25" y="66"/>
                    <a:pt x="25" y="66"/>
                    <a:pt x="24" y="66"/>
                  </a:cubicBezTo>
                  <a:cubicBezTo>
                    <a:pt x="24" y="66"/>
                    <a:pt x="23" y="66"/>
                    <a:pt x="23" y="65"/>
                  </a:cubicBezTo>
                  <a:cubicBezTo>
                    <a:pt x="23" y="65"/>
                    <a:pt x="24" y="65"/>
                    <a:pt x="24"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73" name="Freeform 41"/>
            <p:cNvSpPr>
              <a:spLocks noEditPoints="1"/>
            </p:cNvSpPr>
            <p:nvPr/>
          </p:nvSpPr>
          <p:spPr bwMode="auto">
            <a:xfrm>
              <a:off x="8626374" y="3481429"/>
              <a:ext cx="328520" cy="317570"/>
            </a:xfrm>
            <a:custGeom>
              <a:avLst/>
              <a:gdLst>
                <a:gd name="T0" fmla="*/ 12 w 63"/>
                <a:gd name="T1" fmla="*/ 10 h 61"/>
                <a:gd name="T2" fmla="*/ 13 w 63"/>
                <a:gd name="T3" fmla="*/ 10 h 61"/>
                <a:gd name="T4" fmla="*/ 13 w 63"/>
                <a:gd name="T5" fmla="*/ 12 h 61"/>
                <a:gd name="T6" fmla="*/ 13 w 63"/>
                <a:gd name="T7" fmla="*/ 29 h 61"/>
                <a:gd name="T8" fmla="*/ 13 w 63"/>
                <a:gd name="T9" fmla="*/ 31 h 61"/>
                <a:gd name="T10" fmla="*/ 13 w 63"/>
                <a:gd name="T11" fmla="*/ 31 h 61"/>
                <a:gd name="T12" fmla="*/ 12 w 63"/>
                <a:gd name="T13" fmla="*/ 31 h 61"/>
                <a:gd name="T14" fmla="*/ 12 w 63"/>
                <a:gd name="T15" fmla="*/ 10 h 61"/>
                <a:gd name="T16" fmla="*/ 61 w 63"/>
                <a:gd name="T17" fmla="*/ 59 h 61"/>
                <a:gd name="T18" fmla="*/ 56 w 63"/>
                <a:gd name="T19" fmla="*/ 61 h 61"/>
                <a:gd name="T20" fmla="*/ 51 w 63"/>
                <a:gd name="T21" fmla="*/ 59 h 61"/>
                <a:gd name="T22" fmla="*/ 38 w 63"/>
                <a:gd name="T23" fmla="*/ 47 h 61"/>
                <a:gd name="T24" fmla="*/ 36 w 63"/>
                <a:gd name="T25" fmla="*/ 42 h 61"/>
                <a:gd name="T26" fmla="*/ 32 w 63"/>
                <a:gd name="T27" fmla="*/ 38 h 61"/>
                <a:gd name="T28" fmla="*/ 22 w 63"/>
                <a:gd name="T29" fmla="*/ 41 h 61"/>
                <a:gd name="T30" fmla="*/ 8 w 63"/>
                <a:gd name="T31" fmla="*/ 35 h 61"/>
                <a:gd name="T32" fmla="*/ 8 w 63"/>
                <a:gd name="T33" fmla="*/ 6 h 61"/>
                <a:gd name="T34" fmla="*/ 22 w 63"/>
                <a:gd name="T35" fmla="*/ 0 h 61"/>
                <a:gd name="T36" fmla="*/ 36 w 63"/>
                <a:gd name="T37" fmla="*/ 6 h 61"/>
                <a:gd name="T38" fmla="*/ 39 w 63"/>
                <a:gd name="T39" fmla="*/ 31 h 61"/>
                <a:gd name="T40" fmla="*/ 43 w 63"/>
                <a:gd name="T41" fmla="*/ 35 h 61"/>
                <a:gd name="T42" fmla="*/ 48 w 63"/>
                <a:gd name="T43" fmla="*/ 37 h 61"/>
                <a:gd name="T44" fmla="*/ 60 w 63"/>
                <a:gd name="T45" fmla="*/ 49 h 61"/>
                <a:gd name="T46" fmla="*/ 61 w 63"/>
                <a:gd name="T47" fmla="*/ 59 h 61"/>
                <a:gd name="T48" fmla="*/ 10 w 63"/>
                <a:gd name="T49" fmla="*/ 8 h 61"/>
                <a:gd name="T50" fmla="*/ 5 w 63"/>
                <a:gd name="T51" fmla="*/ 21 h 61"/>
                <a:gd name="T52" fmla="*/ 10 w 63"/>
                <a:gd name="T53" fmla="*/ 33 h 61"/>
                <a:gd name="T54" fmla="*/ 22 w 63"/>
                <a:gd name="T55" fmla="*/ 38 h 61"/>
                <a:gd name="T56" fmla="*/ 34 w 63"/>
                <a:gd name="T57" fmla="*/ 33 h 61"/>
                <a:gd name="T58" fmla="*/ 39 w 63"/>
                <a:gd name="T59" fmla="*/ 21 h 61"/>
                <a:gd name="T60" fmla="*/ 34 w 63"/>
                <a:gd name="T61" fmla="*/ 8 h 61"/>
                <a:gd name="T62" fmla="*/ 22 w 63"/>
                <a:gd name="T63" fmla="*/ 3 h 61"/>
                <a:gd name="T64" fmla="*/ 10 w 63"/>
                <a:gd name="T65" fmla="*/ 8 h 61"/>
                <a:gd name="T66" fmla="*/ 36 w 63"/>
                <a:gd name="T67" fmla="*/ 34 h 61"/>
                <a:gd name="T68" fmla="*/ 34 w 63"/>
                <a:gd name="T69" fmla="*/ 35 h 61"/>
                <a:gd name="T70" fmla="*/ 38 w 63"/>
                <a:gd name="T71" fmla="*/ 39 h 61"/>
                <a:gd name="T72" fmla="*/ 39 w 63"/>
                <a:gd name="T73" fmla="*/ 37 h 61"/>
                <a:gd name="T74" fmla="*/ 40 w 63"/>
                <a:gd name="T75" fmla="*/ 36 h 61"/>
                <a:gd name="T76" fmla="*/ 37 w 63"/>
                <a:gd name="T77" fmla="*/ 33 h 61"/>
                <a:gd name="T78" fmla="*/ 36 w 63"/>
                <a:gd name="T79" fmla="*/ 34 h 61"/>
                <a:gd name="T80" fmla="*/ 41 w 63"/>
                <a:gd name="T81" fmla="*/ 44 h 61"/>
                <a:gd name="T82" fmla="*/ 53 w 63"/>
                <a:gd name="T83" fmla="*/ 57 h 61"/>
                <a:gd name="T84" fmla="*/ 58 w 63"/>
                <a:gd name="T85" fmla="*/ 57 h 61"/>
                <a:gd name="T86" fmla="*/ 60 w 63"/>
                <a:gd name="T87" fmla="*/ 54 h 61"/>
                <a:gd name="T88" fmla="*/ 58 w 63"/>
                <a:gd name="T89" fmla="*/ 51 h 61"/>
                <a:gd name="T90" fmla="*/ 46 w 63"/>
                <a:gd name="T91" fmla="*/ 39 h 61"/>
                <a:gd name="T92" fmla="*/ 43 w 63"/>
                <a:gd name="T93" fmla="*/ 38 h 61"/>
                <a:gd name="T94" fmla="*/ 42 w 63"/>
                <a:gd name="T95" fmla="*/ 38 h 61"/>
                <a:gd name="T96" fmla="*/ 41 w 63"/>
                <a:gd name="T97" fmla="*/ 38 h 61"/>
                <a:gd name="T98" fmla="*/ 40 w 63"/>
                <a:gd name="T99" fmla="*/ 39 h 61"/>
                <a:gd name="T100" fmla="*/ 40 w 63"/>
                <a:gd name="T101" fmla="*/ 40 h 61"/>
                <a:gd name="T102" fmla="*/ 39 w 63"/>
                <a:gd name="T103" fmla="*/ 40 h 61"/>
                <a:gd name="T104" fmla="*/ 41 w 63"/>
                <a:gd name="T105"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61">
                  <a:moveTo>
                    <a:pt x="12" y="10"/>
                  </a:moveTo>
                  <a:cubicBezTo>
                    <a:pt x="12" y="10"/>
                    <a:pt x="13" y="10"/>
                    <a:pt x="13" y="10"/>
                  </a:cubicBezTo>
                  <a:cubicBezTo>
                    <a:pt x="14" y="11"/>
                    <a:pt x="14" y="11"/>
                    <a:pt x="13" y="12"/>
                  </a:cubicBezTo>
                  <a:cubicBezTo>
                    <a:pt x="8" y="17"/>
                    <a:pt x="8" y="24"/>
                    <a:pt x="13" y="29"/>
                  </a:cubicBezTo>
                  <a:cubicBezTo>
                    <a:pt x="14" y="30"/>
                    <a:pt x="14" y="30"/>
                    <a:pt x="13" y="31"/>
                  </a:cubicBezTo>
                  <a:cubicBezTo>
                    <a:pt x="13" y="31"/>
                    <a:pt x="13" y="31"/>
                    <a:pt x="13" y="31"/>
                  </a:cubicBezTo>
                  <a:cubicBezTo>
                    <a:pt x="12" y="31"/>
                    <a:pt x="12" y="31"/>
                    <a:pt x="12" y="31"/>
                  </a:cubicBezTo>
                  <a:cubicBezTo>
                    <a:pt x="6" y="25"/>
                    <a:pt x="6" y="16"/>
                    <a:pt x="12" y="10"/>
                  </a:cubicBezTo>
                  <a:close/>
                  <a:moveTo>
                    <a:pt x="61" y="59"/>
                  </a:moveTo>
                  <a:cubicBezTo>
                    <a:pt x="59" y="60"/>
                    <a:pt x="58" y="61"/>
                    <a:pt x="56" y="61"/>
                  </a:cubicBezTo>
                  <a:cubicBezTo>
                    <a:pt x="54" y="61"/>
                    <a:pt x="52" y="60"/>
                    <a:pt x="51" y="59"/>
                  </a:cubicBezTo>
                  <a:cubicBezTo>
                    <a:pt x="38" y="47"/>
                    <a:pt x="38" y="47"/>
                    <a:pt x="38" y="47"/>
                  </a:cubicBezTo>
                  <a:cubicBezTo>
                    <a:pt x="37" y="45"/>
                    <a:pt x="36" y="43"/>
                    <a:pt x="36" y="42"/>
                  </a:cubicBezTo>
                  <a:cubicBezTo>
                    <a:pt x="32" y="38"/>
                    <a:pt x="32" y="38"/>
                    <a:pt x="32" y="38"/>
                  </a:cubicBezTo>
                  <a:cubicBezTo>
                    <a:pt x="29" y="40"/>
                    <a:pt x="26" y="41"/>
                    <a:pt x="22" y="41"/>
                  </a:cubicBezTo>
                  <a:cubicBezTo>
                    <a:pt x="17" y="41"/>
                    <a:pt x="12" y="38"/>
                    <a:pt x="8" y="35"/>
                  </a:cubicBezTo>
                  <a:cubicBezTo>
                    <a:pt x="0" y="27"/>
                    <a:pt x="0" y="14"/>
                    <a:pt x="8" y="6"/>
                  </a:cubicBezTo>
                  <a:cubicBezTo>
                    <a:pt x="12" y="3"/>
                    <a:pt x="17" y="0"/>
                    <a:pt x="22" y="0"/>
                  </a:cubicBezTo>
                  <a:cubicBezTo>
                    <a:pt x="28" y="0"/>
                    <a:pt x="33" y="3"/>
                    <a:pt x="36" y="6"/>
                  </a:cubicBezTo>
                  <a:cubicBezTo>
                    <a:pt x="43" y="13"/>
                    <a:pt x="44" y="23"/>
                    <a:pt x="39" y="31"/>
                  </a:cubicBezTo>
                  <a:cubicBezTo>
                    <a:pt x="43" y="35"/>
                    <a:pt x="43" y="35"/>
                    <a:pt x="43" y="35"/>
                  </a:cubicBezTo>
                  <a:cubicBezTo>
                    <a:pt x="45" y="35"/>
                    <a:pt x="47" y="35"/>
                    <a:pt x="48" y="37"/>
                  </a:cubicBezTo>
                  <a:cubicBezTo>
                    <a:pt x="60" y="49"/>
                    <a:pt x="60" y="49"/>
                    <a:pt x="60" y="49"/>
                  </a:cubicBezTo>
                  <a:cubicBezTo>
                    <a:pt x="63" y="52"/>
                    <a:pt x="63" y="56"/>
                    <a:pt x="61" y="59"/>
                  </a:cubicBezTo>
                  <a:close/>
                  <a:moveTo>
                    <a:pt x="10" y="8"/>
                  </a:moveTo>
                  <a:cubicBezTo>
                    <a:pt x="7" y="12"/>
                    <a:pt x="5" y="16"/>
                    <a:pt x="5" y="21"/>
                  </a:cubicBezTo>
                  <a:cubicBezTo>
                    <a:pt x="5" y="25"/>
                    <a:pt x="7" y="29"/>
                    <a:pt x="10" y="33"/>
                  </a:cubicBezTo>
                  <a:cubicBezTo>
                    <a:pt x="13" y="36"/>
                    <a:pt x="18" y="38"/>
                    <a:pt x="22" y="38"/>
                  </a:cubicBezTo>
                  <a:cubicBezTo>
                    <a:pt x="27" y="38"/>
                    <a:pt x="31" y="36"/>
                    <a:pt x="34" y="33"/>
                  </a:cubicBezTo>
                  <a:cubicBezTo>
                    <a:pt x="37" y="29"/>
                    <a:pt x="39" y="25"/>
                    <a:pt x="39" y="21"/>
                  </a:cubicBezTo>
                  <a:cubicBezTo>
                    <a:pt x="39" y="16"/>
                    <a:pt x="37" y="12"/>
                    <a:pt x="34" y="8"/>
                  </a:cubicBezTo>
                  <a:cubicBezTo>
                    <a:pt x="31" y="5"/>
                    <a:pt x="27" y="3"/>
                    <a:pt x="22" y="3"/>
                  </a:cubicBezTo>
                  <a:cubicBezTo>
                    <a:pt x="18" y="3"/>
                    <a:pt x="13" y="5"/>
                    <a:pt x="10" y="8"/>
                  </a:cubicBezTo>
                  <a:close/>
                  <a:moveTo>
                    <a:pt x="36" y="34"/>
                  </a:moveTo>
                  <a:cubicBezTo>
                    <a:pt x="35" y="34"/>
                    <a:pt x="35" y="35"/>
                    <a:pt x="34" y="35"/>
                  </a:cubicBezTo>
                  <a:cubicBezTo>
                    <a:pt x="38" y="39"/>
                    <a:pt x="38" y="39"/>
                    <a:pt x="38" y="39"/>
                  </a:cubicBezTo>
                  <a:cubicBezTo>
                    <a:pt x="38" y="38"/>
                    <a:pt x="38" y="38"/>
                    <a:pt x="39" y="37"/>
                  </a:cubicBezTo>
                  <a:cubicBezTo>
                    <a:pt x="39" y="37"/>
                    <a:pt x="40" y="36"/>
                    <a:pt x="40" y="36"/>
                  </a:cubicBezTo>
                  <a:cubicBezTo>
                    <a:pt x="37" y="33"/>
                    <a:pt x="37" y="33"/>
                    <a:pt x="37" y="33"/>
                  </a:cubicBezTo>
                  <a:cubicBezTo>
                    <a:pt x="36" y="33"/>
                    <a:pt x="36" y="34"/>
                    <a:pt x="36" y="34"/>
                  </a:cubicBezTo>
                  <a:close/>
                  <a:moveTo>
                    <a:pt x="41" y="44"/>
                  </a:moveTo>
                  <a:cubicBezTo>
                    <a:pt x="53" y="57"/>
                    <a:pt x="53" y="57"/>
                    <a:pt x="53" y="57"/>
                  </a:cubicBezTo>
                  <a:cubicBezTo>
                    <a:pt x="54" y="58"/>
                    <a:pt x="57" y="58"/>
                    <a:pt x="58" y="57"/>
                  </a:cubicBezTo>
                  <a:cubicBezTo>
                    <a:pt x="59" y="56"/>
                    <a:pt x="60" y="55"/>
                    <a:pt x="60" y="54"/>
                  </a:cubicBezTo>
                  <a:cubicBezTo>
                    <a:pt x="60" y="53"/>
                    <a:pt x="59" y="52"/>
                    <a:pt x="58" y="51"/>
                  </a:cubicBezTo>
                  <a:cubicBezTo>
                    <a:pt x="46" y="39"/>
                    <a:pt x="46" y="39"/>
                    <a:pt x="46" y="39"/>
                  </a:cubicBezTo>
                  <a:cubicBezTo>
                    <a:pt x="45" y="38"/>
                    <a:pt x="44" y="38"/>
                    <a:pt x="43" y="38"/>
                  </a:cubicBezTo>
                  <a:cubicBezTo>
                    <a:pt x="43" y="38"/>
                    <a:pt x="42" y="38"/>
                    <a:pt x="42" y="38"/>
                  </a:cubicBezTo>
                  <a:cubicBezTo>
                    <a:pt x="42" y="38"/>
                    <a:pt x="42" y="38"/>
                    <a:pt x="41" y="38"/>
                  </a:cubicBezTo>
                  <a:cubicBezTo>
                    <a:pt x="41" y="38"/>
                    <a:pt x="41" y="38"/>
                    <a:pt x="40" y="39"/>
                  </a:cubicBezTo>
                  <a:cubicBezTo>
                    <a:pt x="40" y="39"/>
                    <a:pt x="40" y="39"/>
                    <a:pt x="40" y="40"/>
                  </a:cubicBezTo>
                  <a:cubicBezTo>
                    <a:pt x="39" y="40"/>
                    <a:pt x="39" y="40"/>
                    <a:pt x="39" y="40"/>
                  </a:cubicBezTo>
                  <a:cubicBezTo>
                    <a:pt x="39" y="42"/>
                    <a:pt x="39" y="43"/>
                    <a:pt x="41" y="44"/>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74" name="Freeform 17"/>
            <p:cNvSpPr>
              <a:spLocks noEditPoints="1"/>
            </p:cNvSpPr>
            <p:nvPr/>
          </p:nvSpPr>
          <p:spPr bwMode="auto">
            <a:xfrm>
              <a:off x="4270782" y="4215532"/>
              <a:ext cx="353973" cy="299836"/>
            </a:xfrm>
            <a:custGeom>
              <a:avLst/>
              <a:gdLst>
                <a:gd name="T0" fmla="*/ 70 w 72"/>
                <a:gd name="T1" fmla="*/ 16 h 61"/>
                <a:gd name="T2" fmla="*/ 56 w 72"/>
                <a:gd name="T3" fmla="*/ 18 h 61"/>
                <a:gd name="T4" fmla="*/ 43 w 72"/>
                <a:gd name="T5" fmla="*/ 46 h 61"/>
                <a:gd name="T6" fmla="*/ 12 w 72"/>
                <a:gd name="T7" fmla="*/ 46 h 61"/>
                <a:gd name="T8" fmla="*/ 13 w 72"/>
                <a:gd name="T9" fmla="*/ 49 h 61"/>
                <a:gd name="T10" fmla="*/ 48 w 72"/>
                <a:gd name="T11" fmla="*/ 51 h 61"/>
                <a:gd name="T12" fmla="*/ 13 w 72"/>
                <a:gd name="T13" fmla="*/ 52 h 61"/>
                <a:gd name="T14" fmla="*/ 9 w 72"/>
                <a:gd name="T15" fmla="*/ 45 h 61"/>
                <a:gd name="T16" fmla="*/ 7 w 72"/>
                <a:gd name="T17" fmla="*/ 42 h 61"/>
                <a:gd name="T18" fmla="*/ 1 w 72"/>
                <a:gd name="T19" fmla="*/ 23 h 61"/>
                <a:gd name="T20" fmla="*/ 10 w 72"/>
                <a:gd name="T21" fmla="*/ 41 h 61"/>
                <a:gd name="T22" fmla="*/ 43 w 72"/>
                <a:gd name="T23" fmla="*/ 43 h 61"/>
                <a:gd name="T24" fmla="*/ 54 w 72"/>
                <a:gd name="T25" fmla="*/ 17 h 61"/>
                <a:gd name="T26" fmla="*/ 70 w 72"/>
                <a:gd name="T27" fmla="*/ 13 h 61"/>
                <a:gd name="T28" fmla="*/ 18 w 72"/>
                <a:gd name="T29" fmla="*/ 57 h 61"/>
                <a:gd name="T30" fmla="*/ 11 w 72"/>
                <a:gd name="T31" fmla="*/ 57 h 61"/>
                <a:gd name="T32" fmla="*/ 18 w 72"/>
                <a:gd name="T33" fmla="*/ 57 h 61"/>
                <a:gd name="T34" fmla="*/ 14 w 72"/>
                <a:gd name="T35" fmla="*/ 55 h 61"/>
                <a:gd name="T36" fmla="*/ 14 w 72"/>
                <a:gd name="T37" fmla="*/ 59 h 61"/>
                <a:gd name="T38" fmla="*/ 45 w 72"/>
                <a:gd name="T39" fmla="*/ 57 h 61"/>
                <a:gd name="T40" fmla="*/ 38 w 72"/>
                <a:gd name="T41" fmla="*/ 57 h 61"/>
                <a:gd name="T42" fmla="*/ 45 w 72"/>
                <a:gd name="T43" fmla="*/ 57 h 61"/>
                <a:gd name="T44" fmla="*/ 41 w 72"/>
                <a:gd name="T45" fmla="*/ 55 h 61"/>
                <a:gd name="T46" fmla="*/ 41 w 72"/>
                <a:gd name="T47" fmla="*/ 59 h 61"/>
                <a:gd name="T48" fmla="*/ 12 w 72"/>
                <a:gd name="T49" fmla="*/ 37 h 61"/>
                <a:gd name="T50" fmla="*/ 45 w 72"/>
                <a:gd name="T51" fmla="*/ 36 h 61"/>
                <a:gd name="T52" fmla="*/ 12 w 72"/>
                <a:gd name="T53" fmla="*/ 35 h 61"/>
                <a:gd name="T54" fmla="*/ 12 w 72"/>
                <a:gd name="T55" fmla="*/ 37 h 61"/>
                <a:gd name="T56" fmla="*/ 12 w 72"/>
                <a:gd name="T57" fmla="*/ 40 h 61"/>
                <a:gd name="T58" fmla="*/ 43 w 72"/>
                <a:gd name="T59" fmla="*/ 41 h 61"/>
                <a:gd name="T60" fmla="*/ 43 w 72"/>
                <a:gd name="T61" fmla="*/ 39 h 61"/>
                <a:gd name="T62" fmla="*/ 37 w 72"/>
                <a:gd name="T63" fmla="*/ 31 h 61"/>
                <a:gd name="T64" fmla="*/ 44 w 72"/>
                <a:gd name="T65" fmla="*/ 30 h 61"/>
                <a:gd name="T66" fmla="*/ 43 w 72"/>
                <a:gd name="T67" fmla="*/ 0 h 61"/>
                <a:gd name="T68" fmla="*/ 36 w 72"/>
                <a:gd name="T69" fmla="*/ 0 h 61"/>
                <a:gd name="T70" fmla="*/ 37 w 72"/>
                <a:gd name="T71" fmla="*/ 31 h 61"/>
                <a:gd name="T72" fmla="*/ 31 w 72"/>
                <a:gd name="T73" fmla="*/ 31 h 61"/>
                <a:gd name="T74" fmla="*/ 32 w 72"/>
                <a:gd name="T75" fmla="*/ 8 h 61"/>
                <a:gd name="T76" fmla="*/ 25 w 72"/>
                <a:gd name="T77" fmla="*/ 8 h 61"/>
                <a:gd name="T78" fmla="*/ 24 w 72"/>
                <a:gd name="T79" fmla="*/ 30 h 61"/>
                <a:gd name="T80" fmla="*/ 13 w 72"/>
                <a:gd name="T81" fmla="*/ 31 h 61"/>
                <a:gd name="T82" fmla="*/ 20 w 72"/>
                <a:gd name="T83" fmla="*/ 30 h 61"/>
                <a:gd name="T84" fmla="*/ 20 w 72"/>
                <a:gd name="T85" fmla="*/ 16 h 61"/>
                <a:gd name="T86" fmla="*/ 13 w 72"/>
                <a:gd name="T87" fmla="*/ 16 h 61"/>
                <a:gd name="T88" fmla="*/ 13 w 72"/>
                <a:gd name="T8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61">
                  <a:moveTo>
                    <a:pt x="72" y="14"/>
                  </a:moveTo>
                  <a:cubicBezTo>
                    <a:pt x="72" y="15"/>
                    <a:pt x="71" y="16"/>
                    <a:pt x="70" y="16"/>
                  </a:cubicBezTo>
                  <a:cubicBezTo>
                    <a:pt x="59" y="16"/>
                    <a:pt x="59" y="16"/>
                    <a:pt x="59" y="16"/>
                  </a:cubicBezTo>
                  <a:cubicBezTo>
                    <a:pt x="58" y="16"/>
                    <a:pt x="57" y="17"/>
                    <a:pt x="56" y="18"/>
                  </a:cubicBezTo>
                  <a:cubicBezTo>
                    <a:pt x="49" y="42"/>
                    <a:pt x="49" y="42"/>
                    <a:pt x="49" y="42"/>
                  </a:cubicBezTo>
                  <a:cubicBezTo>
                    <a:pt x="48" y="44"/>
                    <a:pt x="46" y="46"/>
                    <a:pt x="43" y="46"/>
                  </a:cubicBezTo>
                  <a:cubicBezTo>
                    <a:pt x="13" y="46"/>
                    <a:pt x="13" y="46"/>
                    <a:pt x="13" y="46"/>
                  </a:cubicBezTo>
                  <a:cubicBezTo>
                    <a:pt x="13" y="46"/>
                    <a:pt x="12" y="46"/>
                    <a:pt x="12" y="46"/>
                  </a:cubicBezTo>
                  <a:cubicBezTo>
                    <a:pt x="12" y="48"/>
                    <a:pt x="12" y="48"/>
                    <a:pt x="12" y="48"/>
                  </a:cubicBezTo>
                  <a:cubicBezTo>
                    <a:pt x="12" y="49"/>
                    <a:pt x="12" y="49"/>
                    <a:pt x="13" y="49"/>
                  </a:cubicBezTo>
                  <a:cubicBezTo>
                    <a:pt x="47" y="49"/>
                    <a:pt x="47" y="49"/>
                    <a:pt x="47" y="49"/>
                  </a:cubicBezTo>
                  <a:cubicBezTo>
                    <a:pt x="47" y="49"/>
                    <a:pt x="48" y="50"/>
                    <a:pt x="48" y="51"/>
                  </a:cubicBezTo>
                  <a:cubicBezTo>
                    <a:pt x="48" y="52"/>
                    <a:pt x="47" y="52"/>
                    <a:pt x="47" y="52"/>
                  </a:cubicBezTo>
                  <a:cubicBezTo>
                    <a:pt x="13" y="52"/>
                    <a:pt x="13" y="52"/>
                    <a:pt x="13" y="52"/>
                  </a:cubicBezTo>
                  <a:cubicBezTo>
                    <a:pt x="11" y="52"/>
                    <a:pt x="9" y="50"/>
                    <a:pt x="9" y="48"/>
                  </a:cubicBezTo>
                  <a:cubicBezTo>
                    <a:pt x="9" y="45"/>
                    <a:pt x="9" y="45"/>
                    <a:pt x="9" y="45"/>
                  </a:cubicBezTo>
                  <a:cubicBezTo>
                    <a:pt x="9" y="45"/>
                    <a:pt x="9" y="44"/>
                    <a:pt x="9" y="44"/>
                  </a:cubicBezTo>
                  <a:cubicBezTo>
                    <a:pt x="8" y="44"/>
                    <a:pt x="8" y="43"/>
                    <a:pt x="7" y="42"/>
                  </a:cubicBezTo>
                  <a:cubicBezTo>
                    <a:pt x="0" y="25"/>
                    <a:pt x="0" y="25"/>
                    <a:pt x="0" y="25"/>
                  </a:cubicBezTo>
                  <a:cubicBezTo>
                    <a:pt x="0" y="24"/>
                    <a:pt x="0" y="23"/>
                    <a:pt x="1" y="23"/>
                  </a:cubicBezTo>
                  <a:cubicBezTo>
                    <a:pt x="1" y="22"/>
                    <a:pt x="2" y="23"/>
                    <a:pt x="3" y="24"/>
                  </a:cubicBezTo>
                  <a:cubicBezTo>
                    <a:pt x="10" y="41"/>
                    <a:pt x="10" y="41"/>
                    <a:pt x="10" y="41"/>
                  </a:cubicBezTo>
                  <a:cubicBezTo>
                    <a:pt x="11" y="42"/>
                    <a:pt x="12" y="43"/>
                    <a:pt x="13" y="43"/>
                  </a:cubicBezTo>
                  <a:cubicBezTo>
                    <a:pt x="43" y="43"/>
                    <a:pt x="43" y="43"/>
                    <a:pt x="43" y="43"/>
                  </a:cubicBezTo>
                  <a:cubicBezTo>
                    <a:pt x="44" y="43"/>
                    <a:pt x="46" y="42"/>
                    <a:pt x="46" y="41"/>
                  </a:cubicBezTo>
                  <a:cubicBezTo>
                    <a:pt x="54" y="17"/>
                    <a:pt x="54" y="17"/>
                    <a:pt x="54" y="17"/>
                  </a:cubicBezTo>
                  <a:cubicBezTo>
                    <a:pt x="54" y="15"/>
                    <a:pt x="57" y="13"/>
                    <a:pt x="59" y="13"/>
                  </a:cubicBezTo>
                  <a:cubicBezTo>
                    <a:pt x="70" y="13"/>
                    <a:pt x="70" y="13"/>
                    <a:pt x="70" y="13"/>
                  </a:cubicBezTo>
                  <a:cubicBezTo>
                    <a:pt x="71" y="13"/>
                    <a:pt x="72" y="13"/>
                    <a:pt x="72" y="14"/>
                  </a:cubicBezTo>
                  <a:close/>
                  <a:moveTo>
                    <a:pt x="18" y="57"/>
                  </a:moveTo>
                  <a:cubicBezTo>
                    <a:pt x="18" y="59"/>
                    <a:pt x="16" y="61"/>
                    <a:pt x="14" y="61"/>
                  </a:cubicBezTo>
                  <a:cubicBezTo>
                    <a:pt x="12" y="61"/>
                    <a:pt x="11" y="59"/>
                    <a:pt x="11" y="57"/>
                  </a:cubicBezTo>
                  <a:cubicBezTo>
                    <a:pt x="11" y="55"/>
                    <a:pt x="12" y="53"/>
                    <a:pt x="14" y="53"/>
                  </a:cubicBezTo>
                  <a:cubicBezTo>
                    <a:pt x="16" y="53"/>
                    <a:pt x="18" y="55"/>
                    <a:pt x="18" y="57"/>
                  </a:cubicBezTo>
                  <a:close/>
                  <a:moveTo>
                    <a:pt x="16" y="57"/>
                  </a:moveTo>
                  <a:cubicBezTo>
                    <a:pt x="16" y="56"/>
                    <a:pt x="15" y="55"/>
                    <a:pt x="14" y="55"/>
                  </a:cubicBezTo>
                  <a:cubicBezTo>
                    <a:pt x="14" y="55"/>
                    <a:pt x="13" y="56"/>
                    <a:pt x="13" y="57"/>
                  </a:cubicBezTo>
                  <a:cubicBezTo>
                    <a:pt x="13" y="58"/>
                    <a:pt x="14" y="59"/>
                    <a:pt x="14" y="59"/>
                  </a:cubicBezTo>
                  <a:cubicBezTo>
                    <a:pt x="15" y="59"/>
                    <a:pt x="16" y="58"/>
                    <a:pt x="16" y="57"/>
                  </a:cubicBezTo>
                  <a:close/>
                  <a:moveTo>
                    <a:pt x="45" y="57"/>
                  </a:moveTo>
                  <a:cubicBezTo>
                    <a:pt x="45" y="59"/>
                    <a:pt x="43" y="61"/>
                    <a:pt x="41" y="61"/>
                  </a:cubicBezTo>
                  <a:cubicBezTo>
                    <a:pt x="39" y="61"/>
                    <a:pt x="38" y="59"/>
                    <a:pt x="38" y="57"/>
                  </a:cubicBezTo>
                  <a:cubicBezTo>
                    <a:pt x="38" y="55"/>
                    <a:pt x="39" y="53"/>
                    <a:pt x="41" y="53"/>
                  </a:cubicBezTo>
                  <a:cubicBezTo>
                    <a:pt x="43" y="53"/>
                    <a:pt x="45" y="55"/>
                    <a:pt x="45" y="57"/>
                  </a:cubicBezTo>
                  <a:close/>
                  <a:moveTo>
                    <a:pt x="43" y="57"/>
                  </a:moveTo>
                  <a:cubicBezTo>
                    <a:pt x="43" y="56"/>
                    <a:pt x="42" y="55"/>
                    <a:pt x="41" y="55"/>
                  </a:cubicBezTo>
                  <a:cubicBezTo>
                    <a:pt x="40" y="55"/>
                    <a:pt x="40" y="56"/>
                    <a:pt x="40" y="57"/>
                  </a:cubicBezTo>
                  <a:cubicBezTo>
                    <a:pt x="40" y="58"/>
                    <a:pt x="40" y="59"/>
                    <a:pt x="41" y="59"/>
                  </a:cubicBezTo>
                  <a:cubicBezTo>
                    <a:pt x="42" y="59"/>
                    <a:pt x="43" y="58"/>
                    <a:pt x="43" y="57"/>
                  </a:cubicBezTo>
                  <a:close/>
                  <a:moveTo>
                    <a:pt x="12" y="37"/>
                  </a:moveTo>
                  <a:cubicBezTo>
                    <a:pt x="44" y="37"/>
                    <a:pt x="44" y="37"/>
                    <a:pt x="44" y="37"/>
                  </a:cubicBezTo>
                  <a:cubicBezTo>
                    <a:pt x="45" y="37"/>
                    <a:pt x="45" y="36"/>
                    <a:pt x="45" y="36"/>
                  </a:cubicBezTo>
                  <a:cubicBezTo>
                    <a:pt x="45" y="35"/>
                    <a:pt x="45" y="35"/>
                    <a:pt x="44" y="35"/>
                  </a:cubicBezTo>
                  <a:cubicBezTo>
                    <a:pt x="12" y="35"/>
                    <a:pt x="12" y="35"/>
                    <a:pt x="12" y="35"/>
                  </a:cubicBezTo>
                  <a:cubicBezTo>
                    <a:pt x="11" y="35"/>
                    <a:pt x="11" y="35"/>
                    <a:pt x="11" y="36"/>
                  </a:cubicBezTo>
                  <a:cubicBezTo>
                    <a:pt x="11" y="36"/>
                    <a:pt x="11" y="37"/>
                    <a:pt x="12" y="37"/>
                  </a:cubicBezTo>
                  <a:close/>
                  <a:moveTo>
                    <a:pt x="13" y="39"/>
                  </a:moveTo>
                  <a:cubicBezTo>
                    <a:pt x="13" y="39"/>
                    <a:pt x="12" y="40"/>
                    <a:pt x="12" y="40"/>
                  </a:cubicBezTo>
                  <a:cubicBezTo>
                    <a:pt x="12" y="41"/>
                    <a:pt x="13" y="41"/>
                    <a:pt x="13" y="41"/>
                  </a:cubicBezTo>
                  <a:cubicBezTo>
                    <a:pt x="43" y="41"/>
                    <a:pt x="43" y="41"/>
                    <a:pt x="43" y="41"/>
                  </a:cubicBezTo>
                  <a:cubicBezTo>
                    <a:pt x="44" y="41"/>
                    <a:pt x="44" y="41"/>
                    <a:pt x="44" y="40"/>
                  </a:cubicBezTo>
                  <a:cubicBezTo>
                    <a:pt x="44" y="40"/>
                    <a:pt x="44" y="39"/>
                    <a:pt x="43" y="39"/>
                  </a:cubicBezTo>
                  <a:lnTo>
                    <a:pt x="13" y="39"/>
                  </a:lnTo>
                  <a:close/>
                  <a:moveTo>
                    <a:pt x="37" y="31"/>
                  </a:moveTo>
                  <a:cubicBezTo>
                    <a:pt x="43" y="31"/>
                    <a:pt x="43" y="31"/>
                    <a:pt x="43" y="31"/>
                  </a:cubicBezTo>
                  <a:cubicBezTo>
                    <a:pt x="43" y="31"/>
                    <a:pt x="44" y="30"/>
                    <a:pt x="44" y="30"/>
                  </a:cubicBezTo>
                  <a:cubicBezTo>
                    <a:pt x="44" y="0"/>
                    <a:pt x="44" y="0"/>
                    <a:pt x="44" y="0"/>
                  </a:cubicBezTo>
                  <a:cubicBezTo>
                    <a:pt x="44" y="0"/>
                    <a:pt x="43" y="0"/>
                    <a:pt x="43" y="0"/>
                  </a:cubicBezTo>
                  <a:cubicBezTo>
                    <a:pt x="37" y="0"/>
                    <a:pt x="37" y="0"/>
                    <a:pt x="37" y="0"/>
                  </a:cubicBezTo>
                  <a:cubicBezTo>
                    <a:pt x="36" y="0"/>
                    <a:pt x="36" y="0"/>
                    <a:pt x="36" y="0"/>
                  </a:cubicBezTo>
                  <a:cubicBezTo>
                    <a:pt x="36" y="30"/>
                    <a:pt x="36" y="30"/>
                    <a:pt x="36" y="30"/>
                  </a:cubicBezTo>
                  <a:cubicBezTo>
                    <a:pt x="36" y="30"/>
                    <a:pt x="36" y="31"/>
                    <a:pt x="37" y="31"/>
                  </a:cubicBezTo>
                  <a:close/>
                  <a:moveTo>
                    <a:pt x="25" y="31"/>
                  </a:moveTo>
                  <a:cubicBezTo>
                    <a:pt x="31" y="31"/>
                    <a:pt x="31" y="31"/>
                    <a:pt x="31" y="31"/>
                  </a:cubicBezTo>
                  <a:cubicBezTo>
                    <a:pt x="32" y="31"/>
                    <a:pt x="32" y="30"/>
                    <a:pt x="32" y="30"/>
                  </a:cubicBezTo>
                  <a:cubicBezTo>
                    <a:pt x="32" y="8"/>
                    <a:pt x="32" y="8"/>
                    <a:pt x="32" y="8"/>
                  </a:cubicBezTo>
                  <a:cubicBezTo>
                    <a:pt x="32" y="8"/>
                    <a:pt x="32" y="8"/>
                    <a:pt x="31" y="8"/>
                  </a:cubicBezTo>
                  <a:cubicBezTo>
                    <a:pt x="25" y="8"/>
                    <a:pt x="25" y="8"/>
                    <a:pt x="25" y="8"/>
                  </a:cubicBezTo>
                  <a:cubicBezTo>
                    <a:pt x="25" y="8"/>
                    <a:pt x="24" y="8"/>
                    <a:pt x="24" y="8"/>
                  </a:cubicBezTo>
                  <a:cubicBezTo>
                    <a:pt x="24" y="30"/>
                    <a:pt x="24" y="30"/>
                    <a:pt x="24" y="30"/>
                  </a:cubicBezTo>
                  <a:cubicBezTo>
                    <a:pt x="24" y="30"/>
                    <a:pt x="25" y="31"/>
                    <a:pt x="25" y="31"/>
                  </a:cubicBezTo>
                  <a:close/>
                  <a:moveTo>
                    <a:pt x="13" y="31"/>
                  </a:moveTo>
                  <a:cubicBezTo>
                    <a:pt x="20" y="31"/>
                    <a:pt x="20" y="31"/>
                    <a:pt x="20" y="31"/>
                  </a:cubicBezTo>
                  <a:cubicBezTo>
                    <a:pt x="20" y="31"/>
                    <a:pt x="20" y="30"/>
                    <a:pt x="20" y="30"/>
                  </a:cubicBezTo>
                  <a:cubicBezTo>
                    <a:pt x="20" y="16"/>
                    <a:pt x="20" y="16"/>
                    <a:pt x="20" y="16"/>
                  </a:cubicBezTo>
                  <a:cubicBezTo>
                    <a:pt x="20" y="16"/>
                    <a:pt x="20" y="16"/>
                    <a:pt x="20" y="16"/>
                  </a:cubicBezTo>
                  <a:cubicBezTo>
                    <a:pt x="13" y="16"/>
                    <a:pt x="13" y="16"/>
                    <a:pt x="13" y="16"/>
                  </a:cubicBezTo>
                  <a:cubicBezTo>
                    <a:pt x="13" y="16"/>
                    <a:pt x="13" y="16"/>
                    <a:pt x="13" y="16"/>
                  </a:cubicBezTo>
                  <a:cubicBezTo>
                    <a:pt x="13" y="30"/>
                    <a:pt x="13" y="30"/>
                    <a:pt x="13" y="30"/>
                  </a:cubicBezTo>
                  <a:cubicBezTo>
                    <a:pt x="13" y="30"/>
                    <a:pt x="13" y="31"/>
                    <a:pt x="13" y="31"/>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75" name="Freeform 52"/>
            <p:cNvSpPr>
              <a:spLocks noEditPoints="1"/>
            </p:cNvSpPr>
            <p:nvPr/>
          </p:nvSpPr>
          <p:spPr bwMode="auto">
            <a:xfrm>
              <a:off x="7414484" y="4462722"/>
              <a:ext cx="427572" cy="402274"/>
            </a:xfrm>
            <a:custGeom>
              <a:avLst/>
              <a:gdLst>
                <a:gd name="T0" fmla="*/ 23 w 68"/>
                <a:gd name="T1" fmla="*/ 5 h 67"/>
                <a:gd name="T2" fmla="*/ 7 w 68"/>
                <a:gd name="T3" fmla="*/ 11 h 67"/>
                <a:gd name="T4" fmla="*/ 7 w 68"/>
                <a:gd name="T5" fmla="*/ 67 h 67"/>
                <a:gd name="T6" fmla="*/ 38 w 68"/>
                <a:gd name="T7" fmla="*/ 62 h 67"/>
                <a:gd name="T8" fmla="*/ 49 w 68"/>
                <a:gd name="T9" fmla="*/ 56 h 67"/>
                <a:gd name="T10" fmla="*/ 64 w 68"/>
                <a:gd name="T11" fmla="*/ 47 h 67"/>
                <a:gd name="T12" fmla="*/ 60 w 68"/>
                <a:gd name="T13" fmla="*/ 0 h 67"/>
                <a:gd name="T14" fmla="*/ 52 w 68"/>
                <a:gd name="T15" fmla="*/ 51 h 67"/>
                <a:gd name="T16" fmla="*/ 59 w 68"/>
                <a:gd name="T17" fmla="*/ 44 h 67"/>
                <a:gd name="T18" fmla="*/ 56 w 68"/>
                <a:gd name="T19" fmla="*/ 41 h 67"/>
                <a:gd name="T20" fmla="*/ 56 w 68"/>
                <a:gd name="T21" fmla="*/ 51 h 67"/>
                <a:gd name="T22" fmla="*/ 50 w 68"/>
                <a:gd name="T23" fmla="*/ 43 h 67"/>
                <a:gd name="T24" fmla="*/ 33 w 68"/>
                <a:gd name="T25" fmla="*/ 45 h 67"/>
                <a:gd name="T26" fmla="*/ 48 w 68"/>
                <a:gd name="T27" fmla="*/ 53 h 67"/>
                <a:gd name="T28" fmla="*/ 26 w 68"/>
                <a:gd name="T29" fmla="*/ 7 h 67"/>
                <a:gd name="T30" fmla="*/ 65 w 68"/>
                <a:gd name="T31" fmla="*/ 7 h 67"/>
                <a:gd name="T32" fmla="*/ 56 w 68"/>
                <a:gd name="T33" fmla="*/ 39 h 67"/>
                <a:gd name="T34" fmla="*/ 9 w 68"/>
                <a:gd name="T35" fmla="*/ 23 h 67"/>
                <a:gd name="T36" fmla="*/ 12 w 68"/>
                <a:gd name="T37" fmla="*/ 30 h 67"/>
                <a:gd name="T38" fmla="*/ 10 w 68"/>
                <a:gd name="T39" fmla="*/ 32 h 67"/>
                <a:gd name="T40" fmla="*/ 10 w 68"/>
                <a:gd name="T41" fmla="*/ 38 h 67"/>
                <a:gd name="T42" fmla="*/ 12 w 68"/>
                <a:gd name="T43" fmla="*/ 40 h 67"/>
                <a:gd name="T44" fmla="*/ 9 w 68"/>
                <a:gd name="T45" fmla="*/ 47 h 67"/>
                <a:gd name="T46" fmla="*/ 12 w 68"/>
                <a:gd name="T47" fmla="*/ 54 h 67"/>
                <a:gd name="T48" fmla="*/ 9 w 68"/>
                <a:gd name="T49" fmla="*/ 55 h 67"/>
                <a:gd name="T50" fmla="*/ 19 w 68"/>
                <a:gd name="T51" fmla="*/ 61 h 67"/>
                <a:gd name="T52" fmla="*/ 25 w 68"/>
                <a:gd name="T53" fmla="*/ 64 h 67"/>
                <a:gd name="T54" fmla="*/ 3 w 68"/>
                <a:gd name="T55" fmla="*/ 19 h 67"/>
                <a:gd name="T56" fmla="*/ 12 w 68"/>
                <a:gd name="T57" fmla="*/ 22 h 67"/>
                <a:gd name="T58" fmla="*/ 34 w 68"/>
                <a:gd name="T59" fmla="*/ 61 h 67"/>
                <a:gd name="T60" fmla="*/ 19 w 68"/>
                <a:gd name="T61" fmla="*/ 59 h 67"/>
                <a:gd name="T62" fmla="*/ 19 w 68"/>
                <a:gd name="T63" fmla="*/ 8 h 67"/>
                <a:gd name="T64" fmla="*/ 21 w 68"/>
                <a:gd name="T65" fmla="*/ 17 h 67"/>
                <a:gd name="T66" fmla="*/ 24 w 68"/>
                <a:gd name="T67" fmla="*/ 19 h 67"/>
                <a:gd name="T68" fmla="*/ 20 w 68"/>
                <a:gd name="T69" fmla="*/ 26 h 67"/>
                <a:gd name="T70" fmla="*/ 24 w 68"/>
                <a:gd name="T71" fmla="*/ 33 h 67"/>
                <a:gd name="T72" fmla="*/ 21 w 68"/>
                <a:gd name="T73" fmla="*/ 35 h 67"/>
                <a:gd name="T74" fmla="*/ 21 w 68"/>
                <a:gd name="T75" fmla="*/ 41 h 67"/>
                <a:gd name="T76" fmla="*/ 24 w 68"/>
                <a:gd name="T77" fmla="*/ 43 h 67"/>
                <a:gd name="T78" fmla="*/ 21 w 68"/>
                <a:gd name="T79" fmla="*/ 49 h 67"/>
                <a:gd name="T80" fmla="*/ 24 w 68"/>
                <a:gd name="T81" fmla="*/ 51 h 67"/>
                <a:gd name="T82" fmla="*/ 38 w 68"/>
                <a:gd name="T83" fmla="*/ 57 h 67"/>
                <a:gd name="T84" fmla="*/ 40 w 68"/>
                <a:gd name="T85" fmla="*/ 58 h 67"/>
                <a:gd name="T86" fmla="*/ 40 w 68"/>
                <a:gd name="T87" fmla="*/ 55 h 67"/>
                <a:gd name="T88" fmla="*/ 40 w 68"/>
                <a:gd name="T89" fmla="*/ 58 h 67"/>
                <a:gd name="T90" fmla="*/ 33 w 68"/>
                <a:gd name="T91" fmla="*/ 13 h 67"/>
                <a:gd name="T92" fmla="*/ 58 w 68"/>
                <a:gd name="T93" fmla="*/ 11 h 67"/>
                <a:gd name="T94" fmla="*/ 58 w 68"/>
                <a:gd name="T95" fmla="*/ 21 h 67"/>
                <a:gd name="T96" fmla="*/ 33 w 68"/>
                <a:gd name="T97" fmla="*/ 19 h 67"/>
                <a:gd name="T98" fmla="*/ 59 w 68"/>
                <a:gd name="T99" fmla="*/ 28 h 67"/>
                <a:gd name="T100" fmla="*/ 32 w 68"/>
                <a:gd name="T101" fmla="*/ 28 h 67"/>
                <a:gd name="T102" fmla="*/ 59 w 68"/>
                <a:gd name="T103" fmla="*/ 28 h 67"/>
                <a:gd name="T104" fmla="*/ 33 w 68"/>
                <a:gd name="T105" fmla="*/ 37 h 67"/>
                <a:gd name="T106" fmla="*/ 58 w 68"/>
                <a:gd name="T107"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7">
                  <a:moveTo>
                    <a:pt x="60" y="0"/>
                  </a:moveTo>
                  <a:cubicBezTo>
                    <a:pt x="31" y="0"/>
                    <a:pt x="31" y="0"/>
                    <a:pt x="31" y="0"/>
                  </a:cubicBezTo>
                  <a:cubicBezTo>
                    <a:pt x="27" y="0"/>
                    <a:pt x="24" y="2"/>
                    <a:pt x="23" y="5"/>
                  </a:cubicBezTo>
                  <a:cubicBezTo>
                    <a:pt x="19" y="5"/>
                    <a:pt x="19" y="5"/>
                    <a:pt x="19" y="5"/>
                  </a:cubicBezTo>
                  <a:cubicBezTo>
                    <a:pt x="15" y="5"/>
                    <a:pt x="13" y="8"/>
                    <a:pt x="12" y="11"/>
                  </a:cubicBezTo>
                  <a:cubicBezTo>
                    <a:pt x="7" y="11"/>
                    <a:pt x="7" y="11"/>
                    <a:pt x="7" y="11"/>
                  </a:cubicBezTo>
                  <a:cubicBezTo>
                    <a:pt x="3" y="11"/>
                    <a:pt x="0" y="14"/>
                    <a:pt x="0" y="19"/>
                  </a:cubicBezTo>
                  <a:cubicBezTo>
                    <a:pt x="0" y="60"/>
                    <a:pt x="0" y="60"/>
                    <a:pt x="0" y="60"/>
                  </a:cubicBezTo>
                  <a:cubicBezTo>
                    <a:pt x="0" y="64"/>
                    <a:pt x="3" y="67"/>
                    <a:pt x="7" y="67"/>
                  </a:cubicBezTo>
                  <a:cubicBezTo>
                    <a:pt x="25" y="67"/>
                    <a:pt x="25" y="67"/>
                    <a:pt x="25" y="67"/>
                  </a:cubicBezTo>
                  <a:cubicBezTo>
                    <a:pt x="29" y="67"/>
                    <a:pt x="33" y="66"/>
                    <a:pt x="35" y="64"/>
                  </a:cubicBezTo>
                  <a:cubicBezTo>
                    <a:pt x="38" y="62"/>
                    <a:pt x="38" y="62"/>
                    <a:pt x="38" y="62"/>
                  </a:cubicBezTo>
                  <a:cubicBezTo>
                    <a:pt x="41" y="62"/>
                    <a:pt x="45" y="60"/>
                    <a:pt x="47" y="59"/>
                  </a:cubicBezTo>
                  <a:cubicBezTo>
                    <a:pt x="48" y="57"/>
                    <a:pt x="48" y="57"/>
                    <a:pt x="48" y="57"/>
                  </a:cubicBezTo>
                  <a:cubicBezTo>
                    <a:pt x="49" y="56"/>
                    <a:pt x="49" y="56"/>
                    <a:pt x="49" y="56"/>
                  </a:cubicBezTo>
                  <a:cubicBezTo>
                    <a:pt x="53" y="56"/>
                    <a:pt x="57" y="55"/>
                    <a:pt x="59" y="53"/>
                  </a:cubicBezTo>
                  <a:cubicBezTo>
                    <a:pt x="62" y="50"/>
                    <a:pt x="62" y="50"/>
                    <a:pt x="62" y="50"/>
                  </a:cubicBezTo>
                  <a:cubicBezTo>
                    <a:pt x="64" y="47"/>
                    <a:pt x="64" y="47"/>
                    <a:pt x="64" y="47"/>
                  </a:cubicBezTo>
                  <a:cubicBezTo>
                    <a:pt x="66" y="46"/>
                    <a:pt x="68" y="41"/>
                    <a:pt x="68" y="38"/>
                  </a:cubicBezTo>
                  <a:cubicBezTo>
                    <a:pt x="68" y="7"/>
                    <a:pt x="68" y="7"/>
                    <a:pt x="68" y="7"/>
                  </a:cubicBezTo>
                  <a:cubicBezTo>
                    <a:pt x="68" y="3"/>
                    <a:pt x="64" y="0"/>
                    <a:pt x="60" y="0"/>
                  </a:cubicBezTo>
                  <a:close/>
                  <a:moveTo>
                    <a:pt x="52" y="53"/>
                  </a:moveTo>
                  <a:cubicBezTo>
                    <a:pt x="52" y="52"/>
                    <a:pt x="52" y="52"/>
                    <a:pt x="52" y="52"/>
                  </a:cubicBezTo>
                  <a:cubicBezTo>
                    <a:pt x="52" y="52"/>
                    <a:pt x="52" y="51"/>
                    <a:pt x="52" y="51"/>
                  </a:cubicBezTo>
                  <a:cubicBezTo>
                    <a:pt x="52" y="45"/>
                    <a:pt x="52" y="45"/>
                    <a:pt x="52" y="45"/>
                  </a:cubicBezTo>
                  <a:cubicBezTo>
                    <a:pt x="58" y="45"/>
                    <a:pt x="58" y="45"/>
                    <a:pt x="58" y="45"/>
                  </a:cubicBezTo>
                  <a:cubicBezTo>
                    <a:pt x="59" y="45"/>
                    <a:pt x="59" y="45"/>
                    <a:pt x="59" y="44"/>
                  </a:cubicBezTo>
                  <a:cubicBezTo>
                    <a:pt x="59" y="44"/>
                    <a:pt x="59" y="43"/>
                    <a:pt x="58" y="43"/>
                  </a:cubicBezTo>
                  <a:cubicBezTo>
                    <a:pt x="52" y="43"/>
                    <a:pt x="52" y="43"/>
                    <a:pt x="52" y="43"/>
                  </a:cubicBezTo>
                  <a:cubicBezTo>
                    <a:pt x="53" y="42"/>
                    <a:pt x="54" y="41"/>
                    <a:pt x="56" y="41"/>
                  </a:cubicBezTo>
                  <a:cubicBezTo>
                    <a:pt x="64" y="41"/>
                    <a:pt x="64" y="41"/>
                    <a:pt x="64" y="41"/>
                  </a:cubicBezTo>
                  <a:cubicBezTo>
                    <a:pt x="64" y="43"/>
                    <a:pt x="63" y="45"/>
                    <a:pt x="62" y="45"/>
                  </a:cubicBezTo>
                  <a:cubicBezTo>
                    <a:pt x="56" y="51"/>
                    <a:pt x="56" y="51"/>
                    <a:pt x="56" y="51"/>
                  </a:cubicBezTo>
                  <a:cubicBezTo>
                    <a:pt x="56" y="52"/>
                    <a:pt x="54" y="52"/>
                    <a:pt x="52" y="53"/>
                  </a:cubicBezTo>
                  <a:close/>
                  <a:moveTo>
                    <a:pt x="56" y="39"/>
                  </a:moveTo>
                  <a:cubicBezTo>
                    <a:pt x="53" y="39"/>
                    <a:pt x="51" y="41"/>
                    <a:pt x="50" y="43"/>
                  </a:cubicBezTo>
                  <a:cubicBezTo>
                    <a:pt x="33" y="43"/>
                    <a:pt x="33" y="43"/>
                    <a:pt x="33" y="43"/>
                  </a:cubicBezTo>
                  <a:cubicBezTo>
                    <a:pt x="32" y="43"/>
                    <a:pt x="32" y="44"/>
                    <a:pt x="32" y="44"/>
                  </a:cubicBezTo>
                  <a:cubicBezTo>
                    <a:pt x="32" y="45"/>
                    <a:pt x="32" y="45"/>
                    <a:pt x="33" y="45"/>
                  </a:cubicBezTo>
                  <a:cubicBezTo>
                    <a:pt x="50" y="45"/>
                    <a:pt x="50" y="45"/>
                    <a:pt x="50" y="45"/>
                  </a:cubicBezTo>
                  <a:cubicBezTo>
                    <a:pt x="50" y="51"/>
                    <a:pt x="50" y="51"/>
                    <a:pt x="50" y="51"/>
                  </a:cubicBezTo>
                  <a:cubicBezTo>
                    <a:pt x="48" y="53"/>
                    <a:pt x="48" y="53"/>
                    <a:pt x="48" y="53"/>
                  </a:cubicBezTo>
                  <a:cubicBezTo>
                    <a:pt x="31" y="53"/>
                    <a:pt x="31" y="53"/>
                    <a:pt x="31" y="53"/>
                  </a:cubicBezTo>
                  <a:cubicBezTo>
                    <a:pt x="28" y="53"/>
                    <a:pt x="26" y="51"/>
                    <a:pt x="26" y="49"/>
                  </a:cubicBezTo>
                  <a:cubicBezTo>
                    <a:pt x="26" y="7"/>
                    <a:pt x="26" y="7"/>
                    <a:pt x="26" y="7"/>
                  </a:cubicBezTo>
                  <a:cubicBezTo>
                    <a:pt x="26" y="5"/>
                    <a:pt x="28" y="3"/>
                    <a:pt x="31" y="3"/>
                  </a:cubicBezTo>
                  <a:cubicBezTo>
                    <a:pt x="60" y="3"/>
                    <a:pt x="60" y="3"/>
                    <a:pt x="60" y="3"/>
                  </a:cubicBezTo>
                  <a:cubicBezTo>
                    <a:pt x="63" y="3"/>
                    <a:pt x="65" y="5"/>
                    <a:pt x="65" y="7"/>
                  </a:cubicBezTo>
                  <a:cubicBezTo>
                    <a:pt x="65" y="38"/>
                    <a:pt x="65" y="38"/>
                    <a:pt x="65" y="38"/>
                  </a:cubicBezTo>
                  <a:cubicBezTo>
                    <a:pt x="65" y="38"/>
                    <a:pt x="65" y="39"/>
                    <a:pt x="65" y="39"/>
                  </a:cubicBezTo>
                  <a:lnTo>
                    <a:pt x="56" y="39"/>
                  </a:lnTo>
                  <a:close/>
                  <a:moveTo>
                    <a:pt x="12" y="22"/>
                  </a:moveTo>
                  <a:cubicBezTo>
                    <a:pt x="10" y="22"/>
                    <a:pt x="10" y="22"/>
                    <a:pt x="10" y="22"/>
                  </a:cubicBezTo>
                  <a:cubicBezTo>
                    <a:pt x="9" y="22"/>
                    <a:pt x="9" y="23"/>
                    <a:pt x="9" y="23"/>
                  </a:cubicBezTo>
                  <a:cubicBezTo>
                    <a:pt x="9" y="24"/>
                    <a:pt x="9" y="24"/>
                    <a:pt x="10" y="24"/>
                  </a:cubicBezTo>
                  <a:cubicBezTo>
                    <a:pt x="12" y="24"/>
                    <a:pt x="12" y="24"/>
                    <a:pt x="12" y="24"/>
                  </a:cubicBezTo>
                  <a:cubicBezTo>
                    <a:pt x="12" y="30"/>
                    <a:pt x="12" y="30"/>
                    <a:pt x="12" y="30"/>
                  </a:cubicBezTo>
                  <a:cubicBezTo>
                    <a:pt x="10" y="30"/>
                    <a:pt x="10" y="30"/>
                    <a:pt x="10" y="30"/>
                  </a:cubicBezTo>
                  <a:cubicBezTo>
                    <a:pt x="9" y="30"/>
                    <a:pt x="9" y="31"/>
                    <a:pt x="9" y="31"/>
                  </a:cubicBezTo>
                  <a:cubicBezTo>
                    <a:pt x="9" y="32"/>
                    <a:pt x="9" y="32"/>
                    <a:pt x="10" y="32"/>
                  </a:cubicBezTo>
                  <a:cubicBezTo>
                    <a:pt x="12" y="32"/>
                    <a:pt x="12" y="32"/>
                    <a:pt x="12" y="32"/>
                  </a:cubicBezTo>
                  <a:cubicBezTo>
                    <a:pt x="12" y="38"/>
                    <a:pt x="12" y="38"/>
                    <a:pt x="12" y="38"/>
                  </a:cubicBezTo>
                  <a:cubicBezTo>
                    <a:pt x="10" y="38"/>
                    <a:pt x="10" y="38"/>
                    <a:pt x="10" y="38"/>
                  </a:cubicBezTo>
                  <a:cubicBezTo>
                    <a:pt x="9" y="38"/>
                    <a:pt x="9" y="39"/>
                    <a:pt x="9" y="39"/>
                  </a:cubicBezTo>
                  <a:cubicBezTo>
                    <a:pt x="9" y="40"/>
                    <a:pt x="9" y="40"/>
                    <a:pt x="10" y="40"/>
                  </a:cubicBezTo>
                  <a:cubicBezTo>
                    <a:pt x="12" y="40"/>
                    <a:pt x="12" y="40"/>
                    <a:pt x="12" y="40"/>
                  </a:cubicBezTo>
                  <a:cubicBezTo>
                    <a:pt x="12" y="46"/>
                    <a:pt x="12" y="46"/>
                    <a:pt x="12" y="46"/>
                  </a:cubicBezTo>
                  <a:cubicBezTo>
                    <a:pt x="10" y="46"/>
                    <a:pt x="10" y="46"/>
                    <a:pt x="10" y="46"/>
                  </a:cubicBezTo>
                  <a:cubicBezTo>
                    <a:pt x="9" y="46"/>
                    <a:pt x="9" y="47"/>
                    <a:pt x="9" y="47"/>
                  </a:cubicBezTo>
                  <a:cubicBezTo>
                    <a:pt x="9" y="48"/>
                    <a:pt x="9" y="48"/>
                    <a:pt x="10" y="48"/>
                  </a:cubicBezTo>
                  <a:cubicBezTo>
                    <a:pt x="12" y="48"/>
                    <a:pt x="12" y="48"/>
                    <a:pt x="12" y="48"/>
                  </a:cubicBezTo>
                  <a:cubicBezTo>
                    <a:pt x="12" y="54"/>
                    <a:pt x="12" y="54"/>
                    <a:pt x="12" y="54"/>
                  </a:cubicBezTo>
                  <a:cubicBezTo>
                    <a:pt x="12" y="54"/>
                    <a:pt x="12" y="54"/>
                    <a:pt x="12" y="54"/>
                  </a:cubicBezTo>
                  <a:cubicBezTo>
                    <a:pt x="10" y="54"/>
                    <a:pt x="10" y="54"/>
                    <a:pt x="10" y="54"/>
                  </a:cubicBezTo>
                  <a:cubicBezTo>
                    <a:pt x="9" y="54"/>
                    <a:pt x="9" y="55"/>
                    <a:pt x="9" y="55"/>
                  </a:cubicBezTo>
                  <a:cubicBezTo>
                    <a:pt x="9" y="56"/>
                    <a:pt x="9" y="56"/>
                    <a:pt x="10" y="56"/>
                  </a:cubicBezTo>
                  <a:cubicBezTo>
                    <a:pt x="13" y="56"/>
                    <a:pt x="13" y="56"/>
                    <a:pt x="13" y="56"/>
                  </a:cubicBezTo>
                  <a:cubicBezTo>
                    <a:pt x="14" y="59"/>
                    <a:pt x="16" y="61"/>
                    <a:pt x="19" y="61"/>
                  </a:cubicBezTo>
                  <a:cubicBezTo>
                    <a:pt x="27" y="61"/>
                    <a:pt x="27" y="61"/>
                    <a:pt x="27" y="61"/>
                  </a:cubicBezTo>
                  <a:cubicBezTo>
                    <a:pt x="27" y="64"/>
                    <a:pt x="27" y="64"/>
                    <a:pt x="27" y="64"/>
                  </a:cubicBezTo>
                  <a:cubicBezTo>
                    <a:pt x="26" y="64"/>
                    <a:pt x="26" y="64"/>
                    <a:pt x="25" y="64"/>
                  </a:cubicBezTo>
                  <a:cubicBezTo>
                    <a:pt x="7" y="64"/>
                    <a:pt x="7" y="64"/>
                    <a:pt x="7" y="64"/>
                  </a:cubicBezTo>
                  <a:cubicBezTo>
                    <a:pt x="5" y="64"/>
                    <a:pt x="3" y="62"/>
                    <a:pt x="3" y="60"/>
                  </a:cubicBezTo>
                  <a:cubicBezTo>
                    <a:pt x="3" y="19"/>
                    <a:pt x="3" y="19"/>
                    <a:pt x="3" y="19"/>
                  </a:cubicBezTo>
                  <a:cubicBezTo>
                    <a:pt x="3" y="16"/>
                    <a:pt x="5" y="14"/>
                    <a:pt x="7" y="14"/>
                  </a:cubicBezTo>
                  <a:cubicBezTo>
                    <a:pt x="12" y="14"/>
                    <a:pt x="12" y="14"/>
                    <a:pt x="12" y="14"/>
                  </a:cubicBezTo>
                  <a:lnTo>
                    <a:pt x="12" y="22"/>
                  </a:lnTo>
                  <a:close/>
                  <a:moveTo>
                    <a:pt x="29" y="64"/>
                  </a:moveTo>
                  <a:cubicBezTo>
                    <a:pt x="29" y="61"/>
                    <a:pt x="29" y="61"/>
                    <a:pt x="29" y="61"/>
                  </a:cubicBezTo>
                  <a:cubicBezTo>
                    <a:pt x="34" y="61"/>
                    <a:pt x="34" y="61"/>
                    <a:pt x="34" y="61"/>
                  </a:cubicBezTo>
                  <a:cubicBezTo>
                    <a:pt x="33" y="62"/>
                    <a:pt x="33" y="62"/>
                    <a:pt x="33" y="62"/>
                  </a:cubicBezTo>
                  <a:cubicBezTo>
                    <a:pt x="32" y="63"/>
                    <a:pt x="31" y="63"/>
                    <a:pt x="29" y="64"/>
                  </a:cubicBezTo>
                  <a:close/>
                  <a:moveTo>
                    <a:pt x="19" y="59"/>
                  </a:moveTo>
                  <a:cubicBezTo>
                    <a:pt x="16" y="59"/>
                    <a:pt x="14" y="57"/>
                    <a:pt x="14" y="54"/>
                  </a:cubicBezTo>
                  <a:cubicBezTo>
                    <a:pt x="14" y="13"/>
                    <a:pt x="14" y="13"/>
                    <a:pt x="14" y="13"/>
                  </a:cubicBezTo>
                  <a:cubicBezTo>
                    <a:pt x="14" y="10"/>
                    <a:pt x="16" y="8"/>
                    <a:pt x="19" y="8"/>
                  </a:cubicBezTo>
                  <a:cubicBezTo>
                    <a:pt x="24" y="8"/>
                    <a:pt x="24" y="8"/>
                    <a:pt x="24" y="8"/>
                  </a:cubicBezTo>
                  <a:cubicBezTo>
                    <a:pt x="24" y="17"/>
                    <a:pt x="24" y="17"/>
                    <a:pt x="24" y="17"/>
                  </a:cubicBezTo>
                  <a:cubicBezTo>
                    <a:pt x="21" y="17"/>
                    <a:pt x="21" y="17"/>
                    <a:pt x="21" y="17"/>
                  </a:cubicBezTo>
                  <a:cubicBezTo>
                    <a:pt x="21" y="17"/>
                    <a:pt x="20" y="17"/>
                    <a:pt x="20" y="18"/>
                  </a:cubicBezTo>
                  <a:cubicBezTo>
                    <a:pt x="20" y="18"/>
                    <a:pt x="21" y="19"/>
                    <a:pt x="21" y="19"/>
                  </a:cubicBezTo>
                  <a:cubicBezTo>
                    <a:pt x="24" y="19"/>
                    <a:pt x="24" y="19"/>
                    <a:pt x="24" y="19"/>
                  </a:cubicBezTo>
                  <a:cubicBezTo>
                    <a:pt x="24" y="25"/>
                    <a:pt x="24" y="25"/>
                    <a:pt x="24" y="25"/>
                  </a:cubicBezTo>
                  <a:cubicBezTo>
                    <a:pt x="21" y="25"/>
                    <a:pt x="21" y="25"/>
                    <a:pt x="21" y="25"/>
                  </a:cubicBezTo>
                  <a:cubicBezTo>
                    <a:pt x="21" y="25"/>
                    <a:pt x="20" y="25"/>
                    <a:pt x="20" y="26"/>
                  </a:cubicBezTo>
                  <a:cubicBezTo>
                    <a:pt x="20" y="26"/>
                    <a:pt x="21" y="27"/>
                    <a:pt x="21" y="27"/>
                  </a:cubicBezTo>
                  <a:cubicBezTo>
                    <a:pt x="24" y="27"/>
                    <a:pt x="24" y="27"/>
                    <a:pt x="24" y="27"/>
                  </a:cubicBezTo>
                  <a:cubicBezTo>
                    <a:pt x="24" y="33"/>
                    <a:pt x="24" y="33"/>
                    <a:pt x="24" y="33"/>
                  </a:cubicBezTo>
                  <a:cubicBezTo>
                    <a:pt x="21" y="33"/>
                    <a:pt x="21" y="33"/>
                    <a:pt x="21" y="33"/>
                  </a:cubicBezTo>
                  <a:cubicBezTo>
                    <a:pt x="21" y="33"/>
                    <a:pt x="20" y="33"/>
                    <a:pt x="20" y="34"/>
                  </a:cubicBezTo>
                  <a:cubicBezTo>
                    <a:pt x="20" y="34"/>
                    <a:pt x="21" y="35"/>
                    <a:pt x="21" y="35"/>
                  </a:cubicBezTo>
                  <a:cubicBezTo>
                    <a:pt x="24" y="35"/>
                    <a:pt x="24" y="35"/>
                    <a:pt x="24" y="35"/>
                  </a:cubicBezTo>
                  <a:cubicBezTo>
                    <a:pt x="24" y="41"/>
                    <a:pt x="24" y="41"/>
                    <a:pt x="24" y="41"/>
                  </a:cubicBezTo>
                  <a:cubicBezTo>
                    <a:pt x="21" y="41"/>
                    <a:pt x="21" y="41"/>
                    <a:pt x="21" y="41"/>
                  </a:cubicBezTo>
                  <a:cubicBezTo>
                    <a:pt x="21" y="41"/>
                    <a:pt x="20" y="41"/>
                    <a:pt x="20" y="42"/>
                  </a:cubicBezTo>
                  <a:cubicBezTo>
                    <a:pt x="20" y="42"/>
                    <a:pt x="21" y="43"/>
                    <a:pt x="21" y="43"/>
                  </a:cubicBezTo>
                  <a:cubicBezTo>
                    <a:pt x="24" y="43"/>
                    <a:pt x="24" y="43"/>
                    <a:pt x="24" y="43"/>
                  </a:cubicBezTo>
                  <a:cubicBezTo>
                    <a:pt x="24" y="49"/>
                    <a:pt x="24" y="49"/>
                    <a:pt x="24" y="49"/>
                  </a:cubicBezTo>
                  <a:cubicBezTo>
                    <a:pt x="24" y="49"/>
                    <a:pt x="24" y="49"/>
                    <a:pt x="24" y="49"/>
                  </a:cubicBezTo>
                  <a:cubicBezTo>
                    <a:pt x="21" y="49"/>
                    <a:pt x="21" y="49"/>
                    <a:pt x="21" y="49"/>
                  </a:cubicBezTo>
                  <a:cubicBezTo>
                    <a:pt x="21" y="49"/>
                    <a:pt x="20" y="49"/>
                    <a:pt x="20" y="50"/>
                  </a:cubicBezTo>
                  <a:cubicBezTo>
                    <a:pt x="20" y="50"/>
                    <a:pt x="21" y="51"/>
                    <a:pt x="21" y="51"/>
                  </a:cubicBezTo>
                  <a:cubicBezTo>
                    <a:pt x="24" y="51"/>
                    <a:pt x="24" y="51"/>
                    <a:pt x="24" y="51"/>
                  </a:cubicBezTo>
                  <a:cubicBezTo>
                    <a:pt x="25" y="53"/>
                    <a:pt x="28" y="55"/>
                    <a:pt x="31" y="55"/>
                  </a:cubicBezTo>
                  <a:cubicBezTo>
                    <a:pt x="38" y="55"/>
                    <a:pt x="38" y="55"/>
                    <a:pt x="38" y="55"/>
                  </a:cubicBezTo>
                  <a:cubicBezTo>
                    <a:pt x="38" y="57"/>
                    <a:pt x="38" y="57"/>
                    <a:pt x="38" y="57"/>
                  </a:cubicBezTo>
                  <a:cubicBezTo>
                    <a:pt x="37" y="59"/>
                    <a:pt x="37" y="59"/>
                    <a:pt x="37" y="59"/>
                  </a:cubicBezTo>
                  <a:lnTo>
                    <a:pt x="19" y="59"/>
                  </a:lnTo>
                  <a:close/>
                  <a:moveTo>
                    <a:pt x="40" y="58"/>
                  </a:moveTo>
                  <a:cubicBezTo>
                    <a:pt x="40" y="58"/>
                    <a:pt x="40" y="58"/>
                    <a:pt x="40" y="58"/>
                  </a:cubicBezTo>
                  <a:cubicBezTo>
                    <a:pt x="41" y="57"/>
                    <a:pt x="41" y="57"/>
                    <a:pt x="40" y="57"/>
                  </a:cubicBezTo>
                  <a:cubicBezTo>
                    <a:pt x="40" y="55"/>
                    <a:pt x="40" y="55"/>
                    <a:pt x="40" y="55"/>
                  </a:cubicBezTo>
                  <a:cubicBezTo>
                    <a:pt x="46" y="55"/>
                    <a:pt x="46" y="55"/>
                    <a:pt x="46" y="55"/>
                  </a:cubicBezTo>
                  <a:cubicBezTo>
                    <a:pt x="45" y="56"/>
                    <a:pt x="45" y="56"/>
                    <a:pt x="45" y="56"/>
                  </a:cubicBezTo>
                  <a:cubicBezTo>
                    <a:pt x="44" y="57"/>
                    <a:pt x="42" y="58"/>
                    <a:pt x="40" y="58"/>
                  </a:cubicBezTo>
                  <a:close/>
                  <a:moveTo>
                    <a:pt x="59" y="12"/>
                  </a:moveTo>
                  <a:cubicBezTo>
                    <a:pt x="59" y="12"/>
                    <a:pt x="59" y="13"/>
                    <a:pt x="58" y="13"/>
                  </a:cubicBezTo>
                  <a:cubicBezTo>
                    <a:pt x="33" y="13"/>
                    <a:pt x="33" y="13"/>
                    <a:pt x="33" y="13"/>
                  </a:cubicBezTo>
                  <a:cubicBezTo>
                    <a:pt x="32" y="13"/>
                    <a:pt x="32" y="12"/>
                    <a:pt x="32" y="12"/>
                  </a:cubicBezTo>
                  <a:cubicBezTo>
                    <a:pt x="32" y="11"/>
                    <a:pt x="32" y="11"/>
                    <a:pt x="33" y="11"/>
                  </a:cubicBezTo>
                  <a:cubicBezTo>
                    <a:pt x="58" y="11"/>
                    <a:pt x="58" y="11"/>
                    <a:pt x="58" y="11"/>
                  </a:cubicBezTo>
                  <a:cubicBezTo>
                    <a:pt x="59" y="11"/>
                    <a:pt x="59" y="11"/>
                    <a:pt x="59" y="12"/>
                  </a:cubicBezTo>
                  <a:close/>
                  <a:moveTo>
                    <a:pt x="59" y="20"/>
                  </a:moveTo>
                  <a:cubicBezTo>
                    <a:pt x="59" y="21"/>
                    <a:pt x="59" y="21"/>
                    <a:pt x="58" y="21"/>
                  </a:cubicBezTo>
                  <a:cubicBezTo>
                    <a:pt x="33" y="21"/>
                    <a:pt x="33" y="21"/>
                    <a:pt x="33" y="21"/>
                  </a:cubicBezTo>
                  <a:cubicBezTo>
                    <a:pt x="32" y="21"/>
                    <a:pt x="32" y="21"/>
                    <a:pt x="32" y="20"/>
                  </a:cubicBezTo>
                  <a:cubicBezTo>
                    <a:pt x="32" y="19"/>
                    <a:pt x="32" y="19"/>
                    <a:pt x="33" y="19"/>
                  </a:cubicBezTo>
                  <a:cubicBezTo>
                    <a:pt x="58" y="19"/>
                    <a:pt x="58" y="19"/>
                    <a:pt x="58" y="19"/>
                  </a:cubicBezTo>
                  <a:cubicBezTo>
                    <a:pt x="59" y="19"/>
                    <a:pt x="59" y="19"/>
                    <a:pt x="59" y="20"/>
                  </a:cubicBezTo>
                  <a:close/>
                  <a:moveTo>
                    <a:pt x="59" y="28"/>
                  </a:moveTo>
                  <a:cubicBezTo>
                    <a:pt x="59" y="29"/>
                    <a:pt x="59" y="29"/>
                    <a:pt x="58" y="29"/>
                  </a:cubicBezTo>
                  <a:cubicBezTo>
                    <a:pt x="33" y="29"/>
                    <a:pt x="33" y="29"/>
                    <a:pt x="33" y="29"/>
                  </a:cubicBezTo>
                  <a:cubicBezTo>
                    <a:pt x="32" y="29"/>
                    <a:pt x="32" y="29"/>
                    <a:pt x="32" y="28"/>
                  </a:cubicBezTo>
                  <a:cubicBezTo>
                    <a:pt x="32" y="27"/>
                    <a:pt x="32" y="27"/>
                    <a:pt x="33" y="27"/>
                  </a:cubicBezTo>
                  <a:cubicBezTo>
                    <a:pt x="58" y="27"/>
                    <a:pt x="58" y="27"/>
                    <a:pt x="58" y="27"/>
                  </a:cubicBezTo>
                  <a:cubicBezTo>
                    <a:pt x="59" y="27"/>
                    <a:pt x="59" y="27"/>
                    <a:pt x="59" y="28"/>
                  </a:cubicBezTo>
                  <a:close/>
                  <a:moveTo>
                    <a:pt x="59" y="36"/>
                  </a:moveTo>
                  <a:cubicBezTo>
                    <a:pt x="59" y="37"/>
                    <a:pt x="59" y="37"/>
                    <a:pt x="58" y="37"/>
                  </a:cubicBezTo>
                  <a:cubicBezTo>
                    <a:pt x="33" y="37"/>
                    <a:pt x="33" y="37"/>
                    <a:pt x="33" y="37"/>
                  </a:cubicBezTo>
                  <a:cubicBezTo>
                    <a:pt x="32" y="37"/>
                    <a:pt x="32" y="37"/>
                    <a:pt x="32" y="36"/>
                  </a:cubicBezTo>
                  <a:cubicBezTo>
                    <a:pt x="32" y="36"/>
                    <a:pt x="32" y="35"/>
                    <a:pt x="33" y="35"/>
                  </a:cubicBezTo>
                  <a:cubicBezTo>
                    <a:pt x="58" y="35"/>
                    <a:pt x="58" y="35"/>
                    <a:pt x="58" y="35"/>
                  </a:cubicBezTo>
                  <a:cubicBezTo>
                    <a:pt x="59" y="35"/>
                    <a:pt x="59" y="36"/>
                    <a:pt x="59" y="36"/>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76" name="Freeform 36"/>
            <p:cNvSpPr>
              <a:spLocks noEditPoints="1"/>
            </p:cNvSpPr>
            <p:nvPr/>
          </p:nvSpPr>
          <p:spPr bwMode="auto">
            <a:xfrm>
              <a:off x="7626142" y="3331001"/>
              <a:ext cx="421885" cy="352397"/>
            </a:xfrm>
            <a:custGeom>
              <a:avLst/>
              <a:gdLst>
                <a:gd name="T0" fmla="*/ 71 w 72"/>
                <a:gd name="T1" fmla="*/ 15 h 60"/>
                <a:gd name="T2" fmla="*/ 57 w 72"/>
                <a:gd name="T3" fmla="*/ 17 h 60"/>
                <a:gd name="T4" fmla="*/ 44 w 72"/>
                <a:gd name="T5" fmla="*/ 45 h 60"/>
                <a:gd name="T6" fmla="*/ 12 w 72"/>
                <a:gd name="T7" fmla="*/ 45 h 60"/>
                <a:gd name="T8" fmla="*/ 14 w 72"/>
                <a:gd name="T9" fmla="*/ 48 h 60"/>
                <a:gd name="T10" fmla="*/ 48 w 72"/>
                <a:gd name="T11" fmla="*/ 50 h 60"/>
                <a:gd name="T12" fmla="*/ 14 w 72"/>
                <a:gd name="T13" fmla="*/ 51 h 60"/>
                <a:gd name="T14" fmla="*/ 9 w 72"/>
                <a:gd name="T15" fmla="*/ 44 h 60"/>
                <a:gd name="T16" fmla="*/ 8 w 72"/>
                <a:gd name="T17" fmla="*/ 41 h 60"/>
                <a:gd name="T18" fmla="*/ 1 w 72"/>
                <a:gd name="T19" fmla="*/ 22 h 60"/>
                <a:gd name="T20" fmla="*/ 11 w 72"/>
                <a:gd name="T21" fmla="*/ 40 h 60"/>
                <a:gd name="T22" fmla="*/ 44 w 72"/>
                <a:gd name="T23" fmla="*/ 42 h 60"/>
                <a:gd name="T24" fmla="*/ 54 w 72"/>
                <a:gd name="T25" fmla="*/ 16 h 60"/>
                <a:gd name="T26" fmla="*/ 71 w 72"/>
                <a:gd name="T27" fmla="*/ 12 h 60"/>
                <a:gd name="T28" fmla="*/ 18 w 72"/>
                <a:gd name="T29" fmla="*/ 56 h 60"/>
                <a:gd name="T30" fmla="*/ 11 w 72"/>
                <a:gd name="T31" fmla="*/ 56 h 60"/>
                <a:gd name="T32" fmla="*/ 18 w 72"/>
                <a:gd name="T33" fmla="*/ 56 h 60"/>
                <a:gd name="T34" fmla="*/ 15 w 72"/>
                <a:gd name="T35" fmla="*/ 54 h 60"/>
                <a:gd name="T36" fmla="*/ 15 w 72"/>
                <a:gd name="T37" fmla="*/ 58 h 60"/>
                <a:gd name="T38" fmla="*/ 45 w 72"/>
                <a:gd name="T39" fmla="*/ 56 h 60"/>
                <a:gd name="T40" fmla="*/ 38 w 72"/>
                <a:gd name="T41" fmla="*/ 56 h 60"/>
                <a:gd name="T42" fmla="*/ 45 w 72"/>
                <a:gd name="T43" fmla="*/ 56 h 60"/>
                <a:gd name="T44" fmla="*/ 42 w 72"/>
                <a:gd name="T45" fmla="*/ 54 h 60"/>
                <a:gd name="T46" fmla="*/ 42 w 72"/>
                <a:gd name="T47" fmla="*/ 58 h 60"/>
                <a:gd name="T48" fmla="*/ 46 w 72"/>
                <a:gd name="T49" fmla="*/ 35 h 60"/>
                <a:gd name="T50" fmla="*/ 12 w 72"/>
                <a:gd name="T51" fmla="*/ 34 h 60"/>
                <a:gd name="T52" fmla="*/ 12 w 72"/>
                <a:gd name="T53" fmla="*/ 36 h 60"/>
                <a:gd name="T54" fmla="*/ 46 w 72"/>
                <a:gd name="T55" fmla="*/ 35 h 60"/>
                <a:gd name="T56" fmla="*/ 12 w 72"/>
                <a:gd name="T57" fmla="*/ 39 h 60"/>
                <a:gd name="T58" fmla="*/ 43 w 72"/>
                <a:gd name="T59" fmla="*/ 40 h 60"/>
                <a:gd name="T60" fmla="*/ 43 w 72"/>
                <a:gd name="T61" fmla="*/ 38 h 60"/>
                <a:gd name="T62" fmla="*/ 13 w 72"/>
                <a:gd name="T63" fmla="*/ 28 h 60"/>
                <a:gd name="T64" fmla="*/ 16 w 72"/>
                <a:gd name="T65" fmla="*/ 23 h 60"/>
                <a:gd name="T66" fmla="*/ 28 w 72"/>
                <a:gd name="T67" fmla="*/ 14 h 60"/>
                <a:gd name="T68" fmla="*/ 33 w 72"/>
                <a:gd name="T69" fmla="*/ 17 h 60"/>
                <a:gd name="T70" fmla="*/ 36 w 72"/>
                <a:gd name="T71" fmla="*/ 22 h 60"/>
                <a:gd name="T72" fmla="*/ 39 w 72"/>
                <a:gd name="T73" fmla="*/ 17 h 60"/>
                <a:gd name="T74" fmla="*/ 51 w 72"/>
                <a:gd name="T75" fmla="*/ 7 h 60"/>
                <a:gd name="T76" fmla="*/ 51 w 72"/>
                <a:gd name="T77" fmla="*/ 0 h 60"/>
                <a:gd name="T78" fmla="*/ 49 w 72"/>
                <a:gd name="T79" fmla="*/ 5 h 60"/>
                <a:gd name="T80" fmla="*/ 36 w 72"/>
                <a:gd name="T81" fmla="*/ 15 h 60"/>
                <a:gd name="T82" fmla="*/ 31 w 72"/>
                <a:gd name="T83" fmla="*/ 12 h 60"/>
                <a:gd name="T84" fmla="*/ 28 w 72"/>
                <a:gd name="T85" fmla="*/ 7 h 60"/>
                <a:gd name="T86" fmla="*/ 25 w 72"/>
                <a:gd name="T87" fmla="*/ 11 h 60"/>
                <a:gd name="T88" fmla="*/ 13 w 72"/>
                <a:gd name="T89" fmla="*/ 22 h 60"/>
                <a:gd name="T90" fmla="*/ 13 w 72"/>
                <a:gd name="T91"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60">
                  <a:moveTo>
                    <a:pt x="72" y="13"/>
                  </a:moveTo>
                  <a:cubicBezTo>
                    <a:pt x="72" y="14"/>
                    <a:pt x="71" y="15"/>
                    <a:pt x="71" y="15"/>
                  </a:cubicBezTo>
                  <a:cubicBezTo>
                    <a:pt x="60" y="15"/>
                    <a:pt x="60" y="15"/>
                    <a:pt x="60" y="15"/>
                  </a:cubicBezTo>
                  <a:cubicBezTo>
                    <a:pt x="59" y="15"/>
                    <a:pt x="57" y="16"/>
                    <a:pt x="57" y="17"/>
                  </a:cubicBezTo>
                  <a:cubicBezTo>
                    <a:pt x="49" y="41"/>
                    <a:pt x="49" y="41"/>
                    <a:pt x="49" y="41"/>
                  </a:cubicBezTo>
                  <a:cubicBezTo>
                    <a:pt x="49" y="43"/>
                    <a:pt x="46" y="45"/>
                    <a:pt x="44" y="45"/>
                  </a:cubicBezTo>
                  <a:cubicBezTo>
                    <a:pt x="14" y="45"/>
                    <a:pt x="14" y="45"/>
                    <a:pt x="14" y="45"/>
                  </a:cubicBezTo>
                  <a:cubicBezTo>
                    <a:pt x="13" y="45"/>
                    <a:pt x="13" y="45"/>
                    <a:pt x="12" y="45"/>
                  </a:cubicBezTo>
                  <a:cubicBezTo>
                    <a:pt x="12" y="47"/>
                    <a:pt x="12" y="47"/>
                    <a:pt x="12" y="47"/>
                  </a:cubicBezTo>
                  <a:cubicBezTo>
                    <a:pt x="12" y="47"/>
                    <a:pt x="13" y="48"/>
                    <a:pt x="14" y="48"/>
                  </a:cubicBezTo>
                  <a:cubicBezTo>
                    <a:pt x="47" y="48"/>
                    <a:pt x="47" y="48"/>
                    <a:pt x="47" y="48"/>
                  </a:cubicBezTo>
                  <a:cubicBezTo>
                    <a:pt x="48" y="48"/>
                    <a:pt x="48" y="49"/>
                    <a:pt x="48" y="50"/>
                  </a:cubicBezTo>
                  <a:cubicBezTo>
                    <a:pt x="48" y="50"/>
                    <a:pt x="48" y="51"/>
                    <a:pt x="47" y="51"/>
                  </a:cubicBezTo>
                  <a:cubicBezTo>
                    <a:pt x="14" y="51"/>
                    <a:pt x="14" y="51"/>
                    <a:pt x="14" y="51"/>
                  </a:cubicBezTo>
                  <a:cubicBezTo>
                    <a:pt x="11" y="51"/>
                    <a:pt x="9" y="49"/>
                    <a:pt x="9" y="47"/>
                  </a:cubicBezTo>
                  <a:cubicBezTo>
                    <a:pt x="9" y="44"/>
                    <a:pt x="9" y="44"/>
                    <a:pt x="9" y="44"/>
                  </a:cubicBezTo>
                  <a:cubicBezTo>
                    <a:pt x="9" y="43"/>
                    <a:pt x="9" y="43"/>
                    <a:pt x="9" y="43"/>
                  </a:cubicBezTo>
                  <a:cubicBezTo>
                    <a:pt x="9" y="42"/>
                    <a:pt x="8" y="42"/>
                    <a:pt x="8" y="41"/>
                  </a:cubicBezTo>
                  <a:cubicBezTo>
                    <a:pt x="0" y="24"/>
                    <a:pt x="0" y="24"/>
                    <a:pt x="0" y="24"/>
                  </a:cubicBezTo>
                  <a:cubicBezTo>
                    <a:pt x="0" y="23"/>
                    <a:pt x="0" y="22"/>
                    <a:pt x="1" y="22"/>
                  </a:cubicBezTo>
                  <a:cubicBezTo>
                    <a:pt x="2" y="21"/>
                    <a:pt x="3" y="22"/>
                    <a:pt x="3" y="22"/>
                  </a:cubicBezTo>
                  <a:cubicBezTo>
                    <a:pt x="11" y="40"/>
                    <a:pt x="11" y="40"/>
                    <a:pt x="11" y="40"/>
                  </a:cubicBezTo>
                  <a:cubicBezTo>
                    <a:pt x="11" y="41"/>
                    <a:pt x="13" y="42"/>
                    <a:pt x="14" y="42"/>
                  </a:cubicBezTo>
                  <a:cubicBezTo>
                    <a:pt x="44" y="42"/>
                    <a:pt x="44" y="42"/>
                    <a:pt x="44" y="42"/>
                  </a:cubicBezTo>
                  <a:cubicBezTo>
                    <a:pt x="45" y="42"/>
                    <a:pt x="46" y="41"/>
                    <a:pt x="47" y="40"/>
                  </a:cubicBezTo>
                  <a:cubicBezTo>
                    <a:pt x="54" y="16"/>
                    <a:pt x="54" y="16"/>
                    <a:pt x="54" y="16"/>
                  </a:cubicBezTo>
                  <a:cubicBezTo>
                    <a:pt x="55" y="13"/>
                    <a:pt x="57" y="12"/>
                    <a:pt x="60" y="12"/>
                  </a:cubicBezTo>
                  <a:cubicBezTo>
                    <a:pt x="71" y="12"/>
                    <a:pt x="71" y="12"/>
                    <a:pt x="71" y="12"/>
                  </a:cubicBezTo>
                  <a:cubicBezTo>
                    <a:pt x="71" y="12"/>
                    <a:pt x="72" y="12"/>
                    <a:pt x="72" y="13"/>
                  </a:cubicBezTo>
                  <a:close/>
                  <a:moveTo>
                    <a:pt x="18" y="56"/>
                  </a:moveTo>
                  <a:cubicBezTo>
                    <a:pt x="18" y="58"/>
                    <a:pt x="17" y="60"/>
                    <a:pt x="15" y="60"/>
                  </a:cubicBezTo>
                  <a:cubicBezTo>
                    <a:pt x="13" y="60"/>
                    <a:pt x="11" y="58"/>
                    <a:pt x="11" y="56"/>
                  </a:cubicBezTo>
                  <a:cubicBezTo>
                    <a:pt x="11" y="54"/>
                    <a:pt x="13" y="52"/>
                    <a:pt x="15" y="52"/>
                  </a:cubicBezTo>
                  <a:cubicBezTo>
                    <a:pt x="17" y="52"/>
                    <a:pt x="18" y="54"/>
                    <a:pt x="18" y="56"/>
                  </a:cubicBezTo>
                  <a:close/>
                  <a:moveTo>
                    <a:pt x="16" y="56"/>
                  </a:moveTo>
                  <a:cubicBezTo>
                    <a:pt x="16" y="55"/>
                    <a:pt x="16" y="54"/>
                    <a:pt x="15" y="54"/>
                  </a:cubicBezTo>
                  <a:cubicBezTo>
                    <a:pt x="14" y="54"/>
                    <a:pt x="13" y="55"/>
                    <a:pt x="13" y="56"/>
                  </a:cubicBezTo>
                  <a:cubicBezTo>
                    <a:pt x="13" y="57"/>
                    <a:pt x="14" y="58"/>
                    <a:pt x="15" y="58"/>
                  </a:cubicBezTo>
                  <a:cubicBezTo>
                    <a:pt x="16" y="58"/>
                    <a:pt x="16" y="57"/>
                    <a:pt x="16" y="56"/>
                  </a:cubicBezTo>
                  <a:close/>
                  <a:moveTo>
                    <a:pt x="45" y="56"/>
                  </a:moveTo>
                  <a:cubicBezTo>
                    <a:pt x="45" y="58"/>
                    <a:pt x="44" y="60"/>
                    <a:pt x="42" y="60"/>
                  </a:cubicBezTo>
                  <a:cubicBezTo>
                    <a:pt x="40" y="60"/>
                    <a:pt x="38" y="58"/>
                    <a:pt x="38" y="56"/>
                  </a:cubicBezTo>
                  <a:cubicBezTo>
                    <a:pt x="38" y="54"/>
                    <a:pt x="40" y="52"/>
                    <a:pt x="42" y="52"/>
                  </a:cubicBezTo>
                  <a:cubicBezTo>
                    <a:pt x="44" y="52"/>
                    <a:pt x="45" y="54"/>
                    <a:pt x="45" y="56"/>
                  </a:cubicBezTo>
                  <a:close/>
                  <a:moveTo>
                    <a:pt x="43" y="56"/>
                  </a:moveTo>
                  <a:cubicBezTo>
                    <a:pt x="43" y="55"/>
                    <a:pt x="43" y="54"/>
                    <a:pt x="42" y="54"/>
                  </a:cubicBezTo>
                  <a:cubicBezTo>
                    <a:pt x="41" y="54"/>
                    <a:pt x="40" y="55"/>
                    <a:pt x="40" y="56"/>
                  </a:cubicBezTo>
                  <a:cubicBezTo>
                    <a:pt x="40" y="57"/>
                    <a:pt x="41" y="58"/>
                    <a:pt x="42" y="58"/>
                  </a:cubicBezTo>
                  <a:cubicBezTo>
                    <a:pt x="43" y="58"/>
                    <a:pt x="43" y="57"/>
                    <a:pt x="43" y="56"/>
                  </a:cubicBezTo>
                  <a:close/>
                  <a:moveTo>
                    <a:pt x="46" y="35"/>
                  </a:moveTo>
                  <a:cubicBezTo>
                    <a:pt x="46" y="34"/>
                    <a:pt x="45" y="34"/>
                    <a:pt x="45" y="34"/>
                  </a:cubicBezTo>
                  <a:cubicBezTo>
                    <a:pt x="12" y="34"/>
                    <a:pt x="12" y="34"/>
                    <a:pt x="12" y="34"/>
                  </a:cubicBezTo>
                  <a:cubicBezTo>
                    <a:pt x="11" y="34"/>
                    <a:pt x="11" y="34"/>
                    <a:pt x="11" y="35"/>
                  </a:cubicBezTo>
                  <a:cubicBezTo>
                    <a:pt x="11" y="35"/>
                    <a:pt x="11" y="36"/>
                    <a:pt x="12" y="36"/>
                  </a:cubicBezTo>
                  <a:cubicBezTo>
                    <a:pt x="45" y="36"/>
                    <a:pt x="45" y="36"/>
                    <a:pt x="45" y="36"/>
                  </a:cubicBezTo>
                  <a:cubicBezTo>
                    <a:pt x="45" y="36"/>
                    <a:pt x="46" y="35"/>
                    <a:pt x="46" y="35"/>
                  </a:cubicBezTo>
                  <a:close/>
                  <a:moveTo>
                    <a:pt x="13" y="38"/>
                  </a:moveTo>
                  <a:cubicBezTo>
                    <a:pt x="13" y="38"/>
                    <a:pt x="12" y="39"/>
                    <a:pt x="12" y="39"/>
                  </a:cubicBezTo>
                  <a:cubicBezTo>
                    <a:pt x="12" y="40"/>
                    <a:pt x="13" y="40"/>
                    <a:pt x="13" y="40"/>
                  </a:cubicBezTo>
                  <a:cubicBezTo>
                    <a:pt x="43" y="40"/>
                    <a:pt x="43" y="40"/>
                    <a:pt x="43" y="40"/>
                  </a:cubicBezTo>
                  <a:cubicBezTo>
                    <a:pt x="44" y="40"/>
                    <a:pt x="44" y="40"/>
                    <a:pt x="44" y="39"/>
                  </a:cubicBezTo>
                  <a:cubicBezTo>
                    <a:pt x="44" y="39"/>
                    <a:pt x="44" y="38"/>
                    <a:pt x="43" y="38"/>
                  </a:cubicBezTo>
                  <a:lnTo>
                    <a:pt x="13" y="38"/>
                  </a:lnTo>
                  <a:close/>
                  <a:moveTo>
                    <a:pt x="13" y="28"/>
                  </a:moveTo>
                  <a:cubicBezTo>
                    <a:pt x="14" y="28"/>
                    <a:pt x="16" y="27"/>
                    <a:pt x="16" y="25"/>
                  </a:cubicBezTo>
                  <a:cubicBezTo>
                    <a:pt x="16" y="24"/>
                    <a:pt x="16" y="24"/>
                    <a:pt x="16" y="23"/>
                  </a:cubicBezTo>
                  <a:cubicBezTo>
                    <a:pt x="26" y="13"/>
                    <a:pt x="26" y="13"/>
                    <a:pt x="26" y="13"/>
                  </a:cubicBezTo>
                  <a:cubicBezTo>
                    <a:pt x="27" y="13"/>
                    <a:pt x="27" y="14"/>
                    <a:pt x="28" y="14"/>
                  </a:cubicBezTo>
                  <a:cubicBezTo>
                    <a:pt x="28" y="14"/>
                    <a:pt x="29" y="13"/>
                    <a:pt x="29" y="13"/>
                  </a:cubicBezTo>
                  <a:cubicBezTo>
                    <a:pt x="33" y="17"/>
                    <a:pt x="33" y="17"/>
                    <a:pt x="33" y="17"/>
                  </a:cubicBezTo>
                  <a:cubicBezTo>
                    <a:pt x="33" y="18"/>
                    <a:pt x="33" y="18"/>
                    <a:pt x="33" y="19"/>
                  </a:cubicBezTo>
                  <a:cubicBezTo>
                    <a:pt x="33" y="20"/>
                    <a:pt x="34" y="22"/>
                    <a:pt x="36" y="22"/>
                  </a:cubicBezTo>
                  <a:cubicBezTo>
                    <a:pt x="38" y="22"/>
                    <a:pt x="39" y="20"/>
                    <a:pt x="39" y="19"/>
                  </a:cubicBezTo>
                  <a:cubicBezTo>
                    <a:pt x="39" y="18"/>
                    <a:pt x="39" y="18"/>
                    <a:pt x="39" y="17"/>
                  </a:cubicBezTo>
                  <a:cubicBezTo>
                    <a:pt x="50" y="6"/>
                    <a:pt x="50" y="6"/>
                    <a:pt x="50" y="6"/>
                  </a:cubicBezTo>
                  <a:cubicBezTo>
                    <a:pt x="50" y="7"/>
                    <a:pt x="51" y="7"/>
                    <a:pt x="51" y="7"/>
                  </a:cubicBezTo>
                  <a:cubicBezTo>
                    <a:pt x="53" y="7"/>
                    <a:pt x="54" y="5"/>
                    <a:pt x="54" y="4"/>
                  </a:cubicBezTo>
                  <a:cubicBezTo>
                    <a:pt x="54" y="2"/>
                    <a:pt x="53" y="0"/>
                    <a:pt x="51" y="0"/>
                  </a:cubicBezTo>
                  <a:cubicBezTo>
                    <a:pt x="50" y="0"/>
                    <a:pt x="48" y="2"/>
                    <a:pt x="48" y="4"/>
                  </a:cubicBezTo>
                  <a:cubicBezTo>
                    <a:pt x="48" y="4"/>
                    <a:pt x="48" y="5"/>
                    <a:pt x="49" y="5"/>
                  </a:cubicBezTo>
                  <a:cubicBezTo>
                    <a:pt x="38" y="16"/>
                    <a:pt x="38" y="16"/>
                    <a:pt x="38" y="16"/>
                  </a:cubicBezTo>
                  <a:cubicBezTo>
                    <a:pt x="37" y="16"/>
                    <a:pt x="37" y="15"/>
                    <a:pt x="36" y="15"/>
                  </a:cubicBezTo>
                  <a:cubicBezTo>
                    <a:pt x="36" y="15"/>
                    <a:pt x="35" y="16"/>
                    <a:pt x="35" y="16"/>
                  </a:cubicBezTo>
                  <a:cubicBezTo>
                    <a:pt x="31" y="12"/>
                    <a:pt x="31" y="12"/>
                    <a:pt x="31" y="12"/>
                  </a:cubicBezTo>
                  <a:cubicBezTo>
                    <a:pt x="31" y="11"/>
                    <a:pt x="31" y="11"/>
                    <a:pt x="31" y="10"/>
                  </a:cubicBezTo>
                  <a:cubicBezTo>
                    <a:pt x="31" y="9"/>
                    <a:pt x="30" y="7"/>
                    <a:pt x="28" y="7"/>
                  </a:cubicBezTo>
                  <a:cubicBezTo>
                    <a:pt x="26" y="7"/>
                    <a:pt x="25" y="9"/>
                    <a:pt x="25" y="10"/>
                  </a:cubicBezTo>
                  <a:cubicBezTo>
                    <a:pt x="25" y="11"/>
                    <a:pt x="25" y="11"/>
                    <a:pt x="25" y="11"/>
                  </a:cubicBezTo>
                  <a:cubicBezTo>
                    <a:pt x="14" y="22"/>
                    <a:pt x="14" y="22"/>
                    <a:pt x="14" y="22"/>
                  </a:cubicBezTo>
                  <a:cubicBezTo>
                    <a:pt x="14" y="22"/>
                    <a:pt x="13" y="22"/>
                    <a:pt x="13" y="22"/>
                  </a:cubicBezTo>
                  <a:cubicBezTo>
                    <a:pt x="11" y="22"/>
                    <a:pt x="10" y="23"/>
                    <a:pt x="10" y="25"/>
                  </a:cubicBezTo>
                  <a:cubicBezTo>
                    <a:pt x="10" y="27"/>
                    <a:pt x="11" y="28"/>
                    <a:pt x="1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77" name="Freeform 24"/>
            <p:cNvSpPr>
              <a:spLocks noEditPoints="1"/>
            </p:cNvSpPr>
            <p:nvPr/>
          </p:nvSpPr>
          <p:spPr bwMode="auto">
            <a:xfrm>
              <a:off x="5655996" y="1632312"/>
              <a:ext cx="288083" cy="303868"/>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78" name="Freeform 54"/>
            <p:cNvSpPr>
              <a:spLocks noEditPoints="1"/>
            </p:cNvSpPr>
            <p:nvPr/>
          </p:nvSpPr>
          <p:spPr bwMode="auto">
            <a:xfrm>
              <a:off x="4791165" y="5149532"/>
              <a:ext cx="329105" cy="382276"/>
            </a:xfrm>
            <a:custGeom>
              <a:avLst/>
              <a:gdLst>
                <a:gd name="T0" fmla="*/ 31 w 62"/>
                <a:gd name="T1" fmla="*/ 49 h 70"/>
                <a:gd name="T2" fmla="*/ 45 w 62"/>
                <a:gd name="T3" fmla="*/ 35 h 70"/>
                <a:gd name="T4" fmla="*/ 45 w 62"/>
                <a:gd name="T5" fmla="*/ 8 h 70"/>
                <a:gd name="T6" fmla="*/ 17 w 62"/>
                <a:gd name="T7" fmla="*/ 8 h 70"/>
                <a:gd name="T8" fmla="*/ 17 w 62"/>
                <a:gd name="T9" fmla="*/ 35 h 70"/>
                <a:gd name="T10" fmla="*/ 31 w 62"/>
                <a:gd name="T11" fmla="*/ 49 h 70"/>
                <a:gd name="T12" fmla="*/ 31 w 62"/>
                <a:gd name="T13" fmla="*/ 8 h 70"/>
                <a:gd name="T14" fmla="*/ 44 w 62"/>
                <a:gd name="T15" fmla="*/ 21 h 70"/>
                <a:gd name="T16" fmla="*/ 31 w 62"/>
                <a:gd name="T17" fmla="*/ 34 h 70"/>
                <a:gd name="T18" fmla="*/ 18 w 62"/>
                <a:gd name="T19" fmla="*/ 21 h 70"/>
                <a:gd name="T20" fmla="*/ 31 w 62"/>
                <a:gd name="T21" fmla="*/ 8 h 70"/>
                <a:gd name="T22" fmla="*/ 25 w 62"/>
                <a:gd name="T23" fmla="*/ 50 h 70"/>
                <a:gd name="T24" fmla="*/ 27 w 62"/>
                <a:gd name="T25" fmla="*/ 48 h 70"/>
                <a:gd name="T26" fmla="*/ 30 w 62"/>
                <a:gd name="T27" fmla="*/ 50 h 70"/>
                <a:gd name="T28" fmla="*/ 31 w 62"/>
                <a:gd name="T29" fmla="*/ 51 h 70"/>
                <a:gd name="T30" fmla="*/ 32 w 62"/>
                <a:gd name="T31" fmla="*/ 50 h 70"/>
                <a:gd name="T32" fmla="*/ 34 w 62"/>
                <a:gd name="T33" fmla="*/ 48 h 70"/>
                <a:gd name="T34" fmla="*/ 37 w 62"/>
                <a:gd name="T35" fmla="*/ 50 h 70"/>
                <a:gd name="T36" fmla="*/ 31 w 62"/>
                <a:gd name="T37" fmla="*/ 53 h 70"/>
                <a:gd name="T38" fmla="*/ 25 w 62"/>
                <a:gd name="T39" fmla="*/ 50 h 70"/>
                <a:gd name="T40" fmla="*/ 8 w 62"/>
                <a:gd name="T41" fmla="*/ 53 h 70"/>
                <a:gd name="T42" fmla="*/ 31 w 62"/>
                <a:gd name="T43" fmla="*/ 62 h 70"/>
                <a:gd name="T44" fmla="*/ 54 w 62"/>
                <a:gd name="T45" fmla="*/ 53 h 70"/>
                <a:gd name="T46" fmla="*/ 39 w 62"/>
                <a:gd name="T47" fmla="*/ 44 h 70"/>
                <a:gd name="T48" fmla="*/ 35 w 62"/>
                <a:gd name="T49" fmla="*/ 47 h 70"/>
                <a:gd name="T50" fmla="*/ 44 w 62"/>
                <a:gd name="T51" fmla="*/ 51 h 70"/>
                <a:gd name="T52" fmla="*/ 31 w 62"/>
                <a:gd name="T53" fmla="*/ 54 h 70"/>
                <a:gd name="T54" fmla="*/ 18 w 62"/>
                <a:gd name="T55" fmla="*/ 51 h 70"/>
                <a:gd name="T56" fmla="*/ 26 w 62"/>
                <a:gd name="T57" fmla="*/ 47 h 70"/>
                <a:gd name="T58" fmla="*/ 23 w 62"/>
                <a:gd name="T59" fmla="*/ 44 h 70"/>
                <a:gd name="T60" fmla="*/ 8 w 62"/>
                <a:gd name="T61" fmla="*/ 53 h 70"/>
                <a:gd name="T62" fmla="*/ 16 w 62"/>
                <a:gd name="T63" fmla="*/ 51 h 70"/>
                <a:gd name="T64" fmla="*/ 31 w 62"/>
                <a:gd name="T65" fmla="*/ 56 h 70"/>
                <a:gd name="T66" fmla="*/ 46 w 62"/>
                <a:gd name="T67" fmla="*/ 51 h 70"/>
                <a:gd name="T68" fmla="*/ 42 w 62"/>
                <a:gd name="T69" fmla="*/ 47 h 70"/>
                <a:gd name="T70" fmla="*/ 52 w 62"/>
                <a:gd name="T71" fmla="*/ 53 h 70"/>
                <a:gd name="T72" fmla="*/ 31 w 62"/>
                <a:gd name="T73" fmla="*/ 60 h 70"/>
                <a:gd name="T74" fmla="*/ 10 w 62"/>
                <a:gd name="T75" fmla="*/ 53 h 70"/>
                <a:gd name="T76" fmla="*/ 20 w 62"/>
                <a:gd name="T77" fmla="*/ 47 h 70"/>
                <a:gd name="T78" fmla="*/ 16 w 62"/>
                <a:gd name="T79" fmla="*/ 51 h 70"/>
                <a:gd name="T80" fmla="*/ 62 w 62"/>
                <a:gd name="T81" fmla="*/ 55 h 70"/>
                <a:gd name="T82" fmla="*/ 31 w 62"/>
                <a:gd name="T83" fmla="*/ 70 h 70"/>
                <a:gd name="T84" fmla="*/ 0 w 62"/>
                <a:gd name="T85" fmla="*/ 55 h 70"/>
                <a:gd name="T86" fmla="*/ 20 w 62"/>
                <a:gd name="T87" fmla="*/ 41 h 70"/>
                <a:gd name="T88" fmla="*/ 23 w 62"/>
                <a:gd name="T89" fmla="*/ 44 h 70"/>
                <a:gd name="T90" fmla="*/ 3 w 62"/>
                <a:gd name="T91" fmla="*/ 55 h 70"/>
                <a:gd name="T92" fmla="*/ 31 w 62"/>
                <a:gd name="T93" fmla="*/ 67 h 70"/>
                <a:gd name="T94" fmla="*/ 59 w 62"/>
                <a:gd name="T95" fmla="*/ 55 h 70"/>
                <a:gd name="T96" fmla="*/ 39 w 62"/>
                <a:gd name="T97" fmla="*/ 44 h 70"/>
                <a:gd name="T98" fmla="*/ 42 w 62"/>
                <a:gd name="T99" fmla="*/ 41 h 70"/>
                <a:gd name="T100" fmla="*/ 62 w 62"/>
                <a:gd name="T101" fmla="*/ 5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 h="70">
                  <a:moveTo>
                    <a:pt x="31" y="49"/>
                  </a:moveTo>
                  <a:cubicBezTo>
                    <a:pt x="45" y="35"/>
                    <a:pt x="45" y="35"/>
                    <a:pt x="45" y="35"/>
                  </a:cubicBezTo>
                  <a:cubicBezTo>
                    <a:pt x="52" y="27"/>
                    <a:pt x="52" y="15"/>
                    <a:pt x="45" y="8"/>
                  </a:cubicBezTo>
                  <a:cubicBezTo>
                    <a:pt x="37" y="0"/>
                    <a:pt x="25" y="0"/>
                    <a:pt x="17" y="8"/>
                  </a:cubicBezTo>
                  <a:cubicBezTo>
                    <a:pt x="10" y="15"/>
                    <a:pt x="10" y="27"/>
                    <a:pt x="17" y="35"/>
                  </a:cubicBezTo>
                  <a:lnTo>
                    <a:pt x="31" y="49"/>
                  </a:lnTo>
                  <a:close/>
                  <a:moveTo>
                    <a:pt x="31" y="8"/>
                  </a:moveTo>
                  <a:cubicBezTo>
                    <a:pt x="38" y="8"/>
                    <a:pt x="44" y="14"/>
                    <a:pt x="44" y="21"/>
                  </a:cubicBezTo>
                  <a:cubicBezTo>
                    <a:pt x="44" y="29"/>
                    <a:pt x="38" y="34"/>
                    <a:pt x="31" y="34"/>
                  </a:cubicBezTo>
                  <a:cubicBezTo>
                    <a:pt x="24" y="34"/>
                    <a:pt x="18" y="29"/>
                    <a:pt x="18" y="21"/>
                  </a:cubicBezTo>
                  <a:cubicBezTo>
                    <a:pt x="18" y="14"/>
                    <a:pt x="24" y="8"/>
                    <a:pt x="31" y="8"/>
                  </a:cubicBezTo>
                  <a:close/>
                  <a:moveTo>
                    <a:pt x="25" y="50"/>
                  </a:moveTo>
                  <a:cubicBezTo>
                    <a:pt x="25" y="49"/>
                    <a:pt x="26" y="49"/>
                    <a:pt x="27" y="48"/>
                  </a:cubicBezTo>
                  <a:cubicBezTo>
                    <a:pt x="30" y="50"/>
                    <a:pt x="30" y="50"/>
                    <a:pt x="30" y="50"/>
                  </a:cubicBezTo>
                  <a:cubicBezTo>
                    <a:pt x="30" y="51"/>
                    <a:pt x="30" y="51"/>
                    <a:pt x="31" y="51"/>
                  </a:cubicBezTo>
                  <a:cubicBezTo>
                    <a:pt x="31" y="51"/>
                    <a:pt x="32" y="51"/>
                    <a:pt x="32" y="50"/>
                  </a:cubicBezTo>
                  <a:cubicBezTo>
                    <a:pt x="34" y="48"/>
                    <a:pt x="34" y="48"/>
                    <a:pt x="34" y="48"/>
                  </a:cubicBezTo>
                  <a:cubicBezTo>
                    <a:pt x="36" y="49"/>
                    <a:pt x="37" y="49"/>
                    <a:pt x="37" y="50"/>
                  </a:cubicBezTo>
                  <a:cubicBezTo>
                    <a:pt x="37" y="52"/>
                    <a:pt x="34" y="53"/>
                    <a:pt x="31" y="53"/>
                  </a:cubicBezTo>
                  <a:cubicBezTo>
                    <a:pt x="28" y="53"/>
                    <a:pt x="25" y="52"/>
                    <a:pt x="25" y="50"/>
                  </a:cubicBezTo>
                  <a:close/>
                  <a:moveTo>
                    <a:pt x="8" y="53"/>
                  </a:moveTo>
                  <a:cubicBezTo>
                    <a:pt x="8" y="58"/>
                    <a:pt x="18" y="62"/>
                    <a:pt x="31" y="62"/>
                  </a:cubicBezTo>
                  <a:cubicBezTo>
                    <a:pt x="44" y="62"/>
                    <a:pt x="54" y="58"/>
                    <a:pt x="54" y="53"/>
                  </a:cubicBezTo>
                  <a:cubicBezTo>
                    <a:pt x="54" y="49"/>
                    <a:pt x="48" y="45"/>
                    <a:pt x="39" y="44"/>
                  </a:cubicBezTo>
                  <a:cubicBezTo>
                    <a:pt x="35" y="47"/>
                    <a:pt x="35" y="47"/>
                    <a:pt x="35" y="47"/>
                  </a:cubicBezTo>
                  <a:cubicBezTo>
                    <a:pt x="41" y="48"/>
                    <a:pt x="44" y="49"/>
                    <a:pt x="44" y="51"/>
                  </a:cubicBezTo>
                  <a:cubicBezTo>
                    <a:pt x="44" y="52"/>
                    <a:pt x="39" y="54"/>
                    <a:pt x="31" y="54"/>
                  </a:cubicBezTo>
                  <a:cubicBezTo>
                    <a:pt x="23" y="54"/>
                    <a:pt x="18" y="52"/>
                    <a:pt x="18" y="51"/>
                  </a:cubicBezTo>
                  <a:cubicBezTo>
                    <a:pt x="18" y="49"/>
                    <a:pt x="21" y="48"/>
                    <a:pt x="26" y="47"/>
                  </a:cubicBezTo>
                  <a:cubicBezTo>
                    <a:pt x="23" y="44"/>
                    <a:pt x="23" y="44"/>
                    <a:pt x="23" y="44"/>
                  </a:cubicBezTo>
                  <a:cubicBezTo>
                    <a:pt x="14" y="45"/>
                    <a:pt x="8" y="49"/>
                    <a:pt x="8" y="53"/>
                  </a:cubicBezTo>
                  <a:close/>
                  <a:moveTo>
                    <a:pt x="16" y="51"/>
                  </a:moveTo>
                  <a:cubicBezTo>
                    <a:pt x="16" y="54"/>
                    <a:pt x="23" y="56"/>
                    <a:pt x="31" y="56"/>
                  </a:cubicBezTo>
                  <a:cubicBezTo>
                    <a:pt x="39" y="56"/>
                    <a:pt x="46" y="54"/>
                    <a:pt x="46" y="51"/>
                  </a:cubicBezTo>
                  <a:cubicBezTo>
                    <a:pt x="46" y="49"/>
                    <a:pt x="44" y="47"/>
                    <a:pt x="42" y="47"/>
                  </a:cubicBezTo>
                  <a:cubicBezTo>
                    <a:pt x="48" y="48"/>
                    <a:pt x="52" y="50"/>
                    <a:pt x="52" y="53"/>
                  </a:cubicBezTo>
                  <a:cubicBezTo>
                    <a:pt x="52" y="56"/>
                    <a:pt x="43" y="60"/>
                    <a:pt x="31" y="60"/>
                  </a:cubicBezTo>
                  <a:cubicBezTo>
                    <a:pt x="19" y="60"/>
                    <a:pt x="10" y="56"/>
                    <a:pt x="10" y="53"/>
                  </a:cubicBezTo>
                  <a:cubicBezTo>
                    <a:pt x="10" y="50"/>
                    <a:pt x="14" y="48"/>
                    <a:pt x="20" y="47"/>
                  </a:cubicBezTo>
                  <a:cubicBezTo>
                    <a:pt x="17" y="47"/>
                    <a:pt x="16" y="49"/>
                    <a:pt x="16" y="51"/>
                  </a:cubicBezTo>
                  <a:close/>
                  <a:moveTo>
                    <a:pt x="62" y="55"/>
                  </a:moveTo>
                  <a:cubicBezTo>
                    <a:pt x="62" y="64"/>
                    <a:pt x="49" y="70"/>
                    <a:pt x="31" y="70"/>
                  </a:cubicBezTo>
                  <a:cubicBezTo>
                    <a:pt x="13" y="70"/>
                    <a:pt x="0" y="64"/>
                    <a:pt x="0" y="55"/>
                  </a:cubicBezTo>
                  <a:cubicBezTo>
                    <a:pt x="0" y="49"/>
                    <a:pt x="8" y="43"/>
                    <a:pt x="20" y="41"/>
                  </a:cubicBezTo>
                  <a:cubicBezTo>
                    <a:pt x="23" y="44"/>
                    <a:pt x="23" y="44"/>
                    <a:pt x="23" y="44"/>
                  </a:cubicBezTo>
                  <a:cubicBezTo>
                    <a:pt x="10" y="45"/>
                    <a:pt x="3" y="50"/>
                    <a:pt x="3" y="55"/>
                  </a:cubicBezTo>
                  <a:cubicBezTo>
                    <a:pt x="3" y="61"/>
                    <a:pt x="14" y="67"/>
                    <a:pt x="31" y="67"/>
                  </a:cubicBezTo>
                  <a:cubicBezTo>
                    <a:pt x="48" y="67"/>
                    <a:pt x="59" y="61"/>
                    <a:pt x="59" y="55"/>
                  </a:cubicBezTo>
                  <a:cubicBezTo>
                    <a:pt x="59" y="50"/>
                    <a:pt x="51" y="45"/>
                    <a:pt x="39" y="44"/>
                  </a:cubicBezTo>
                  <a:cubicBezTo>
                    <a:pt x="42" y="41"/>
                    <a:pt x="42" y="41"/>
                    <a:pt x="42" y="41"/>
                  </a:cubicBezTo>
                  <a:cubicBezTo>
                    <a:pt x="54" y="43"/>
                    <a:pt x="62" y="49"/>
                    <a:pt x="62" y="55"/>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79" name="Freeform 55"/>
            <p:cNvSpPr>
              <a:spLocks noEditPoints="1"/>
            </p:cNvSpPr>
            <p:nvPr/>
          </p:nvSpPr>
          <p:spPr bwMode="auto">
            <a:xfrm>
              <a:off x="8806238" y="3947425"/>
              <a:ext cx="340055" cy="372752"/>
            </a:xfrm>
            <a:custGeom>
              <a:avLst/>
              <a:gdLst>
                <a:gd name="T0" fmla="*/ 31 w 63"/>
                <a:gd name="T1" fmla="*/ 45 h 67"/>
                <a:gd name="T2" fmla="*/ 42 w 63"/>
                <a:gd name="T3" fmla="*/ 33 h 67"/>
                <a:gd name="T4" fmla="*/ 52 w 63"/>
                <a:gd name="T5" fmla="*/ 33 h 67"/>
                <a:gd name="T6" fmla="*/ 52 w 63"/>
                <a:gd name="T7" fmla="*/ 0 h 67"/>
                <a:gd name="T8" fmla="*/ 11 w 63"/>
                <a:gd name="T9" fmla="*/ 0 h 67"/>
                <a:gd name="T10" fmla="*/ 11 w 63"/>
                <a:gd name="T11" fmla="*/ 33 h 67"/>
                <a:gd name="T12" fmla="*/ 21 w 63"/>
                <a:gd name="T13" fmla="*/ 33 h 67"/>
                <a:gd name="T14" fmla="*/ 31 w 63"/>
                <a:gd name="T15" fmla="*/ 45 h 67"/>
                <a:gd name="T16" fmla="*/ 15 w 63"/>
                <a:gd name="T17" fmla="*/ 29 h 67"/>
                <a:gd name="T18" fmla="*/ 15 w 63"/>
                <a:gd name="T19" fmla="*/ 4 h 67"/>
                <a:gd name="T20" fmla="*/ 48 w 63"/>
                <a:gd name="T21" fmla="*/ 4 h 67"/>
                <a:gd name="T22" fmla="*/ 48 w 63"/>
                <a:gd name="T23" fmla="*/ 29 h 67"/>
                <a:gd name="T24" fmla="*/ 45 w 63"/>
                <a:gd name="T25" fmla="*/ 29 h 67"/>
                <a:gd name="T26" fmla="*/ 17 w 63"/>
                <a:gd name="T27" fmla="*/ 29 h 67"/>
                <a:gd name="T28" fmla="*/ 15 w 63"/>
                <a:gd name="T29" fmla="*/ 29 h 67"/>
                <a:gd name="T30" fmla="*/ 25 w 63"/>
                <a:gd name="T31" fmla="*/ 47 h 67"/>
                <a:gd name="T32" fmla="*/ 29 w 63"/>
                <a:gd name="T33" fmla="*/ 45 h 67"/>
                <a:gd name="T34" fmla="*/ 30 w 63"/>
                <a:gd name="T35" fmla="*/ 46 h 67"/>
                <a:gd name="T36" fmla="*/ 31 w 63"/>
                <a:gd name="T37" fmla="*/ 47 h 67"/>
                <a:gd name="T38" fmla="*/ 33 w 63"/>
                <a:gd name="T39" fmla="*/ 46 h 67"/>
                <a:gd name="T40" fmla="*/ 34 w 63"/>
                <a:gd name="T41" fmla="*/ 45 h 67"/>
                <a:gd name="T42" fmla="*/ 37 w 63"/>
                <a:gd name="T43" fmla="*/ 47 h 67"/>
                <a:gd name="T44" fmla="*/ 31 w 63"/>
                <a:gd name="T45" fmla="*/ 50 h 67"/>
                <a:gd name="T46" fmla="*/ 25 w 63"/>
                <a:gd name="T47" fmla="*/ 47 h 67"/>
                <a:gd name="T48" fmla="*/ 8 w 63"/>
                <a:gd name="T49" fmla="*/ 50 h 67"/>
                <a:gd name="T50" fmla="*/ 31 w 63"/>
                <a:gd name="T51" fmla="*/ 59 h 67"/>
                <a:gd name="T52" fmla="*/ 54 w 63"/>
                <a:gd name="T53" fmla="*/ 50 h 67"/>
                <a:gd name="T54" fmla="*/ 37 w 63"/>
                <a:gd name="T55" fmla="*/ 41 h 67"/>
                <a:gd name="T56" fmla="*/ 34 w 63"/>
                <a:gd name="T57" fmla="*/ 44 h 67"/>
                <a:gd name="T58" fmla="*/ 44 w 63"/>
                <a:gd name="T59" fmla="*/ 48 h 67"/>
                <a:gd name="T60" fmla="*/ 31 w 63"/>
                <a:gd name="T61" fmla="*/ 51 h 67"/>
                <a:gd name="T62" fmla="*/ 18 w 63"/>
                <a:gd name="T63" fmla="*/ 48 h 67"/>
                <a:gd name="T64" fmla="*/ 28 w 63"/>
                <a:gd name="T65" fmla="*/ 44 h 67"/>
                <a:gd name="T66" fmla="*/ 25 w 63"/>
                <a:gd name="T67" fmla="*/ 41 h 67"/>
                <a:gd name="T68" fmla="*/ 8 w 63"/>
                <a:gd name="T69" fmla="*/ 50 h 67"/>
                <a:gd name="T70" fmla="*/ 16 w 63"/>
                <a:gd name="T71" fmla="*/ 48 h 67"/>
                <a:gd name="T72" fmla="*/ 31 w 63"/>
                <a:gd name="T73" fmla="*/ 53 h 67"/>
                <a:gd name="T74" fmla="*/ 46 w 63"/>
                <a:gd name="T75" fmla="*/ 48 h 67"/>
                <a:gd name="T76" fmla="*/ 42 w 63"/>
                <a:gd name="T77" fmla="*/ 44 h 67"/>
                <a:gd name="T78" fmla="*/ 52 w 63"/>
                <a:gd name="T79" fmla="*/ 50 h 67"/>
                <a:gd name="T80" fmla="*/ 31 w 63"/>
                <a:gd name="T81" fmla="*/ 57 h 67"/>
                <a:gd name="T82" fmla="*/ 10 w 63"/>
                <a:gd name="T83" fmla="*/ 50 h 67"/>
                <a:gd name="T84" fmla="*/ 20 w 63"/>
                <a:gd name="T85" fmla="*/ 44 h 67"/>
                <a:gd name="T86" fmla="*/ 16 w 63"/>
                <a:gd name="T87" fmla="*/ 48 h 67"/>
                <a:gd name="T88" fmla="*/ 63 w 63"/>
                <a:gd name="T89" fmla="*/ 52 h 67"/>
                <a:gd name="T90" fmla="*/ 31 w 63"/>
                <a:gd name="T91" fmla="*/ 67 h 67"/>
                <a:gd name="T92" fmla="*/ 0 w 63"/>
                <a:gd name="T93" fmla="*/ 52 h 67"/>
                <a:gd name="T94" fmla="*/ 22 w 63"/>
                <a:gd name="T95" fmla="*/ 38 h 67"/>
                <a:gd name="T96" fmla="*/ 25 w 63"/>
                <a:gd name="T97" fmla="*/ 40 h 67"/>
                <a:gd name="T98" fmla="*/ 3 w 63"/>
                <a:gd name="T99" fmla="*/ 52 h 67"/>
                <a:gd name="T100" fmla="*/ 31 w 63"/>
                <a:gd name="T101" fmla="*/ 64 h 67"/>
                <a:gd name="T102" fmla="*/ 60 w 63"/>
                <a:gd name="T103" fmla="*/ 52 h 67"/>
                <a:gd name="T104" fmla="*/ 38 w 63"/>
                <a:gd name="T105" fmla="*/ 40 h 67"/>
                <a:gd name="T106" fmla="*/ 40 w 63"/>
                <a:gd name="T107" fmla="*/ 38 h 67"/>
                <a:gd name="T108" fmla="*/ 63 w 63"/>
                <a:gd name="T109" fmla="*/ 5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 h="67">
                  <a:moveTo>
                    <a:pt x="31" y="45"/>
                  </a:moveTo>
                  <a:cubicBezTo>
                    <a:pt x="42" y="33"/>
                    <a:pt x="42" y="33"/>
                    <a:pt x="42" y="33"/>
                  </a:cubicBezTo>
                  <a:cubicBezTo>
                    <a:pt x="52" y="33"/>
                    <a:pt x="52" y="33"/>
                    <a:pt x="52" y="33"/>
                  </a:cubicBezTo>
                  <a:cubicBezTo>
                    <a:pt x="52" y="0"/>
                    <a:pt x="52" y="0"/>
                    <a:pt x="52" y="0"/>
                  </a:cubicBezTo>
                  <a:cubicBezTo>
                    <a:pt x="11" y="0"/>
                    <a:pt x="11" y="0"/>
                    <a:pt x="11" y="0"/>
                  </a:cubicBezTo>
                  <a:cubicBezTo>
                    <a:pt x="11" y="33"/>
                    <a:pt x="11" y="33"/>
                    <a:pt x="11" y="33"/>
                  </a:cubicBezTo>
                  <a:cubicBezTo>
                    <a:pt x="21" y="33"/>
                    <a:pt x="21" y="33"/>
                    <a:pt x="21" y="33"/>
                  </a:cubicBezTo>
                  <a:lnTo>
                    <a:pt x="31" y="45"/>
                  </a:lnTo>
                  <a:close/>
                  <a:moveTo>
                    <a:pt x="15" y="29"/>
                  </a:moveTo>
                  <a:cubicBezTo>
                    <a:pt x="15" y="4"/>
                    <a:pt x="15" y="4"/>
                    <a:pt x="15" y="4"/>
                  </a:cubicBezTo>
                  <a:cubicBezTo>
                    <a:pt x="48" y="4"/>
                    <a:pt x="48" y="4"/>
                    <a:pt x="48" y="4"/>
                  </a:cubicBezTo>
                  <a:cubicBezTo>
                    <a:pt x="48" y="29"/>
                    <a:pt x="48" y="29"/>
                    <a:pt x="48" y="29"/>
                  </a:cubicBezTo>
                  <a:cubicBezTo>
                    <a:pt x="45" y="29"/>
                    <a:pt x="45" y="29"/>
                    <a:pt x="45" y="29"/>
                  </a:cubicBezTo>
                  <a:cubicBezTo>
                    <a:pt x="17" y="29"/>
                    <a:pt x="17" y="29"/>
                    <a:pt x="17" y="29"/>
                  </a:cubicBezTo>
                  <a:lnTo>
                    <a:pt x="15" y="29"/>
                  </a:lnTo>
                  <a:close/>
                  <a:moveTo>
                    <a:pt x="25" y="47"/>
                  </a:moveTo>
                  <a:cubicBezTo>
                    <a:pt x="25" y="46"/>
                    <a:pt x="27" y="45"/>
                    <a:pt x="29" y="45"/>
                  </a:cubicBezTo>
                  <a:cubicBezTo>
                    <a:pt x="30" y="46"/>
                    <a:pt x="30" y="46"/>
                    <a:pt x="30" y="46"/>
                  </a:cubicBezTo>
                  <a:cubicBezTo>
                    <a:pt x="30" y="46"/>
                    <a:pt x="31" y="47"/>
                    <a:pt x="31" y="47"/>
                  </a:cubicBezTo>
                  <a:cubicBezTo>
                    <a:pt x="32" y="47"/>
                    <a:pt x="32" y="46"/>
                    <a:pt x="33" y="46"/>
                  </a:cubicBezTo>
                  <a:cubicBezTo>
                    <a:pt x="34" y="45"/>
                    <a:pt x="34" y="45"/>
                    <a:pt x="34" y="45"/>
                  </a:cubicBezTo>
                  <a:cubicBezTo>
                    <a:pt x="36" y="45"/>
                    <a:pt x="37" y="46"/>
                    <a:pt x="37" y="47"/>
                  </a:cubicBezTo>
                  <a:cubicBezTo>
                    <a:pt x="37" y="49"/>
                    <a:pt x="34" y="50"/>
                    <a:pt x="31" y="50"/>
                  </a:cubicBezTo>
                  <a:cubicBezTo>
                    <a:pt x="28" y="50"/>
                    <a:pt x="25" y="49"/>
                    <a:pt x="25" y="47"/>
                  </a:cubicBezTo>
                  <a:close/>
                  <a:moveTo>
                    <a:pt x="8" y="50"/>
                  </a:moveTo>
                  <a:cubicBezTo>
                    <a:pt x="8" y="55"/>
                    <a:pt x="18" y="59"/>
                    <a:pt x="31" y="59"/>
                  </a:cubicBezTo>
                  <a:cubicBezTo>
                    <a:pt x="44" y="59"/>
                    <a:pt x="54" y="55"/>
                    <a:pt x="54" y="50"/>
                  </a:cubicBezTo>
                  <a:cubicBezTo>
                    <a:pt x="54" y="45"/>
                    <a:pt x="47" y="42"/>
                    <a:pt x="37" y="41"/>
                  </a:cubicBezTo>
                  <a:cubicBezTo>
                    <a:pt x="34" y="44"/>
                    <a:pt x="34" y="44"/>
                    <a:pt x="34" y="44"/>
                  </a:cubicBezTo>
                  <a:cubicBezTo>
                    <a:pt x="41" y="45"/>
                    <a:pt x="44" y="46"/>
                    <a:pt x="44" y="48"/>
                  </a:cubicBezTo>
                  <a:cubicBezTo>
                    <a:pt x="44" y="49"/>
                    <a:pt x="39" y="51"/>
                    <a:pt x="31" y="51"/>
                  </a:cubicBezTo>
                  <a:cubicBezTo>
                    <a:pt x="23" y="51"/>
                    <a:pt x="18" y="49"/>
                    <a:pt x="18" y="48"/>
                  </a:cubicBezTo>
                  <a:cubicBezTo>
                    <a:pt x="18" y="46"/>
                    <a:pt x="22" y="45"/>
                    <a:pt x="28" y="44"/>
                  </a:cubicBezTo>
                  <a:cubicBezTo>
                    <a:pt x="25" y="41"/>
                    <a:pt x="25" y="41"/>
                    <a:pt x="25" y="41"/>
                  </a:cubicBezTo>
                  <a:cubicBezTo>
                    <a:pt x="15" y="42"/>
                    <a:pt x="8" y="45"/>
                    <a:pt x="8" y="50"/>
                  </a:cubicBezTo>
                  <a:close/>
                  <a:moveTo>
                    <a:pt x="16" y="48"/>
                  </a:moveTo>
                  <a:cubicBezTo>
                    <a:pt x="16" y="51"/>
                    <a:pt x="24" y="53"/>
                    <a:pt x="31" y="53"/>
                  </a:cubicBezTo>
                  <a:cubicBezTo>
                    <a:pt x="39" y="53"/>
                    <a:pt x="46" y="51"/>
                    <a:pt x="46" y="48"/>
                  </a:cubicBezTo>
                  <a:cubicBezTo>
                    <a:pt x="46" y="46"/>
                    <a:pt x="45" y="44"/>
                    <a:pt x="42" y="44"/>
                  </a:cubicBezTo>
                  <a:cubicBezTo>
                    <a:pt x="48" y="45"/>
                    <a:pt x="52" y="47"/>
                    <a:pt x="52" y="50"/>
                  </a:cubicBezTo>
                  <a:cubicBezTo>
                    <a:pt x="52" y="53"/>
                    <a:pt x="44" y="57"/>
                    <a:pt x="31" y="57"/>
                  </a:cubicBezTo>
                  <a:cubicBezTo>
                    <a:pt x="19" y="57"/>
                    <a:pt x="10" y="53"/>
                    <a:pt x="10" y="50"/>
                  </a:cubicBezTo>
                  <a:cubicBezTo>
                    <a:pt x="10" y="47"/>
                    <a:pt x="14" y="45"/>
                    <a:pt x="20" y="44"/>
                  </a:cubicBezTo>
                  <a:cubicBezTo>
                    <a:pt x="18" y="44"/>
                    <a:pt x="16" y="46"/>
                    <a:pt x="16" y="48"/>
                  </a:cubicBezTo>
                  <a:close/>
                  <a:moveTo>
                    <a:pt x="63" y="52"/>
                  </a:moveTo>
                  <a:cubicBezTo>
                    <a:pt x="63" y="61"/>
                    <a:pt x="49" y="67"/>
                    <a:pt x="31" y="67"/>
                  </a:cubicBezTo>
                  <a:cubicBezTo>
                    <a:pt x="14" y="67"/>
                    <a:pt x="0" y="61"/>
                    <a:pt x="0" y="52"/>
                  </a:cubicBezTo>
                  <a:cubicBezTo>
                    <a:pt x="0" y="45"/>
                    <a:pt x="9" y="40"/>
                    <a:pt x="22" y="38"/>
                  </a:cubicBezTo>
                  <a:cubicBezTo>
                    <a:pt x="25" y="40"/>
                    <a:pt x="25" y="40"/>
                    <a:pt x="25" y="40"/>
                  </a:cubicBezTo>
                  <a:cubicBezTo>
                    <a:pt x="11" y="42"/>
                    <a:pt x="3" y="47"/>
                    <a:pt x="3" y="52"/>
                  </a:cubicBezTo>
                  <a:cubicBezTo>
                    <a:pt x="3" y="58"/>
                    <a:pt x="14" y="64"/>
                    <a:pt x="31" y="64"/>
                  </a:cubicBezTo>
                  <a:cubicBezTo>
                    <a:pt x="48" y="64"/>
                    <a:pt x="60" y="58"/>
                    <a:pt x="60" y="52"/>
                  </a:cubicBezTo>
                  <a:cubicBezTo>
                    <a:pt x="60" y="47"/>
                    <a:pt x="51" y="42"/>
                    <a:pt x="38" y="40"/>
                  </a:cubicBezTo>
                  <a:cubicBezTo>
                    <a:pt x="40" y="38"/>
                    <a:pt x="40" y="38"/>
                    <a:pt x="40" y="38"/>
                  </a:cubicBezTo>
                  <a:cubicBezTo>
                    <a:pt x="53" y="40"/>
                    <a:pt x="63" y="45"/>
                    <a:pt x="63" y="52"/>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80" name="Freeform 55"/>
            <p:cNvSpPr>
              <a:spLocks noEditPoints="1"/>
            </p:cNvSpPr>
            <p:nvPr/>
          </p:nvSpPr>
          <p:spPr bwMode="auto">
            <a:xfrm>
              <a:off x="3612898" y="1953683"/>
              <a:ext cx="268115" cy="293895"/>
            </a:xfrm>
            <a:custGeom>
              <a:avLst/>
              <a:gdLst>
                <a:gd name="T0" fmla="*/ 31 w 63"/>
                <a:gd name="T1" fmla="*/ 45 h 67"/>
                <a:gd name="T2" fmla="*/ 42 w 63"/>
                <a:gd name="T3" fmla="*/ 33 h 67"/>
                <a:gd name="T4" fmla="*/ 52 w 63"/>
                <a:gd name="T5" fmla="*/ 33 h 67"/>
                <a:gd name="T6" fmla="*/ 52 w 63"/>
                <a:gd name="T7" fmla="*/ 0 h 67"/>
                <a:gd name="T8" fmla="*/ 11 w 63"/>
                <a:gd name="T9" fmla="*/ 0 h 67"/>
                <a:gd name="T10" fmla="*/ 11 w 63"/>
                <a:gd name="T11" fmla="*/ 33 h 67"/>
                <a:gd name="T12" fmla="*/ 21 w 63"/>
                <a:gd name="T13" fmla="*/ 33 h 67"/>
                <a:gd name="T14" fmla="*/ 31 w 63"/>
                <a:gd name="T15" fmla="*/ 45 h 67"/>
                <a:gd name="T16" fmla="*/ 15 w 63"/>
                <a:gd name="T17" fmla="*/ 29 h 67"/>
                <a:gd name="T18" fmla="*/ 15 w 63"/>
                <a:gd name="T19" fmla="*/ 4 h 67"/>
                <a:gd name="T20" fmla="*/ 48 w 63"/>
                <a:gd name="T21" fmla="*/ 4 h 67"/>
                <a:gd name="T22" fmla="*/ 48 w 63"/>
                <a:gd name="T23" fmla="*/ 29 h 67"/>
                <a:gd name="T24" fmla="*/ 45 w 63"/>
                <a:gd name="T25" fmla="*/ 29 h 67"/>
                <a:gd name="T26" fmla="*/ 17 w 63"/>
                <a:gd name="T27" fmla="*/ 29 h 67"/>
                <a:gd name="T28" fmla="*/ 15 w 63"/>
                <a:gd name="T29" fmla="*/ 29 h 67"/>
                <a:gd name="T30" fmla="*/ 25 w 63"/>
                <a:gd name="T31" fmla="*/ 47 h 67"/>
                <a:gd name="T32" fmla="*/ 29 w 63"/>
                <a:gd name="T33" fmla="*/ 45 h 67"/>
                <a:gd name="T34" fmla="*/ 30 w 63"/>
                <a:gd name="T35" fmla="*/ 46 h 67"/>
                <a:gd name="T36" fmla="*/ 31 w 63"/>
                <a:gd name="T37" fmla="*/ 47 h 67"/>
                <a:gd name="T38" fmla="*/ 33 w 63"/>
                <a:gd name="T39" fmla="*/ 46 h 67"/>
                <a:gd name="T40" fmla="*/ 34 w 63"/>
                <a:gd name="T41" fmla="*/ 45 h 67"/>
                <a:gd name="T42" fmla="*/ 37 w 63"/>
                <a:gd name="T43" fmla="*/ 47 h 67"/>
                <a:gd name="T44" fmla="*/ 31 w 63"/>
                <a:gd name="T45" fmla="*/ 50 h 67"/>
                <a:gd name="T46" fmla="*/ 25 w 63"/>
                <a:gd name="T47" fmla="*/ 47 h 67"/>
                <a:gd name="T48" fmla="*/ 8 w 63"/>
                <a:gd name="T49" fmla="*/ 50 h 67"/>
                <a:gd name="T50" fmla="*/ 31 w 63"/>
                <a:gd name="T51" fmla="*/ 59 h 67"/>
                <a:gd name="T52" fmla="*/ 54 w 63"/>
                <a:gd name="T53" fmla="*/ 50 h 67"/>
                <a:gd name="T54" fmla="*/ 37 w 63"/>
                <a:gd name="T55" fmla="*/ 41 h 67"/>
                <a:gd name="T56" fmla="*/ 34 w 63"/>
                <a:gd name="T57" fmla="*/ 44 h 67"/>
                <a:gd name="T58" fmla="*/ 44 w 63"/>
                <a:gd name="T59" fmla="*/ 48 h 67"/>
                <a:gd name="T60" fmla="*/ 31 w 63"/>
                <a:gd name="T61" fmla="*/ 51 h 67"/>
                <a:gd name="T62" fmla="*/ 18 w 63"/>
                <a:gd name="T63" fmla="*/ 48 h 67"/>
                <a:gd name="T64" fmla="*/ 28 w 63"/>
                <a:gd name="T65" fmla="*/ 44 h 67"/>
                <a:gd name="T66" fmla="*/ 25 w 63"/>
                <a:gd name="T67" fmla="*/ 41 h 67"/>
                <a:gd name="T68" fmla="*/ 8 w 63"/>
                <a:gd name="T69" fmla="*/ 50 h 67"/>
                <a:gd name="T70" fmla="*/ 16 w 63"/>
                <a:gd name="T71" fmla="*/ 48 h 67"/>
                <a:gd name="T72" fmla="*/ 31 w 63"/>
                <a:gd name="T73" fmla="*/ 53 h 67"/>
                <a:gd name="T74" fmla="*/ 46 w 63"/>
                <a:gd name="T75" fmla="*/ 48 h 67"/>
                <a:gd name="T76" fmla="*/ 42 w 63"/>
                <a:gd name="T77" fmla="*/ 44 h 67"/>
                <a:gd name="T78" fmla="*/ 52 w 63"/>
                <a:gd name="T79" fmla="*/ 50 h 67"/>
                <a:gd name="T80" fmla="*/ 31 w 63"/>
                <a:gd name="T81" fmla="*/ 57 h 67"/>
                <a:gd name="T82" fmla="*/ 10 w 63"/>
                <a:gd name="T83" fmla="*/ 50 h 67"/>
                <a:gd name="T84" fmla="*/ 20 w 63"/>
                <a:gd name="T85" fmla="*/ 44 h 67"/>
                <a:gd name="T86" fmla="*/ 16 w 63"/>
                <a:gd name="T87" fmla="*/ 48 h 67"/>
                <a:gd name="T88" fmla="*/ 63 w 63"/>
                <a:gd name="T89" fmla="*/ 52 h 67"/>
                <a:gd name="T90" fmla="*/ 31 w 63"/>
                <a:gd name="T91" fmla="*/ 67 h 67"/>
                <a:gd name="T92" fmla="*/ 0 w 63"/>
                <a:gd name="T93" fmla="*/ 52 h 67"/>
                <a:gd name="T94" fmla="*/ 22 w 63"/>
                <a:gd name="T95" fmla="*/ 38 h 67"/>
                <a:gd name="T96" fmla="*/ 25 w 63"/>
                <a:gd name="T97" fmla="*/ 40 h 67"/>
                <a:gd name="T98" fmla="*/ 3 w 63"/>
                <a:gd name="T99" fmla="*/ 52 h 67"/>
                <a:gd name="T100" fmla="*/ 31 w 63"/>
                <a:gd name="T101" fmla="*/ 64 h 67"/>
                <a:gd name="T102" fmla="*/ 60 w 63"/>
                <a:gd name="T103" fmla="*/ 52 h 67"/>
                <a:gd name="T104" fmla="*/ 38 w 63"/>
                <a:gd name="T105" fmla="*/ 40 h 67"/>
                <a:gd name="T106" fmla="*/ 40 w 63"/>
                <a:gd name="T107" fmla="*/ 38 h 67"/>
                <a:gd name="T108" fmla="*/ 63 w 63"/>
                <a:gd name="T109" fmla="*/ 5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 h="67">
                  <a:moveTo>
                    <a:pt x="31" y="45"/>
                  </a:moveTo>
                  <a:cubicBezTo>
                    <a:pt x="42" y="33"/>
                    <a:pt x="42" y="33"/>
                    <a:pt x="42" y="33"/>
                  </a:cubicBezTo>
                  <a:cubicBezTo>
                    <a:pt x="52" y="33"/>
                    <a:pt x="52" y="33"/>
                    <a:pt x="52" y="33"/>
                  </a:cubicBezTo>
                  <a:cubicBezTo>
                    <a:pt x="52" y="0"/>
                    <a:pt x="52" y="0"/>
                    <a:pt x="52" y="0"/>
                  </a:cubicBezTo>
                  <a:cubicBezTo>
                    <a:pt x="11" y="0"/>
                    <a:pt x="11" y="0"/>
                    <a:pt x="11" y="0"/>
                  </a:cubicBezTo>
                  <a:cubicBezTo>
                    <a:pt x="11" y="33"/>
                    <a:pt x="11" y="33"/>
                    <a:pt x="11" y="33"/>
                  </a:cubicBezTo>
                  <a:cubicBezTo>
                    <a:pt x="21" y="33"/>
                    <a:pt x="21" y="33"/>
                    <a:pt x="21" y="33"/>
                  </a:cubicBezTo>
                  <a:lnTo>
                    <a:pt x="31" y="45"/>
                  </a:lnTo>
                  <a:close/>
                  <a:moveTo>
                    <a:pt x="15" y="29"/>
                  </a:moveTo>
                  <a:cubicBezTo>
                    <a:pt x="15" y="4"/>
                    <a:pt x="15" y="4"/>
                    <a:pt x="15" y="4"/>
                  </a:cubicBezTo>
                  <a:cubicBezTo>
                    <a:pt x="48" y="4"/>
                    <a:pt x="48" y="4"/>
                    <a:pt x="48" y="4"/>
                  </a:cubicBezTo>
                  <a:cubicBezTo>
                    <a:pt x="48" y="29"/>
                    <a:pt x="48" y="29"/>
                    <a:pt x="48" y="29"/>
                  </a:cubicBezTo>
                  <a:cubicBezTo>
                    <a:pt x="45" y="29"/>
                    <a:pt x="45" y="29"/>
                    <a:pt x="45" y="29"/>
                  </a:cubicBezTo>
                  <a:cubicBezTo>
                    <a:pt x="17" y="29"/>
                    <a:pt x="17" y="29"/>
                    <a:pt x="17" y="29"/>
                  </a:cubicBezTo>
                  <a:lnTo>
                    <a:pt x="15" y="29"/>
                  </a:lnTo>
                  <a:close/>
                  <a:moveTo>
                    <a:pt x="25" y="47"/>
                  </a:moveTo>
                  <a:cubicBezTo>
                    <a:pt x="25" y="46"/>
                    <a:pt x="27" y="45"/>
                    <a:pt x="29" y="45"/>
                  </a:cubicBezTo>
                  <a:cubicBezTo>
                    <a:pt x="30" y="46"/>
                    <a:pt x="30" y="46"/>
                    <a:pt x="30" y="46"/>
                  </a:cubicBezTo>
                  <a:cubicBezTo>
                    <a:pt x="30" y="46"/>
                    <a:pt x="31" y="47"/>
                    <a:pt x="31" y="47"/>
                  </a:cubicBezTo>
                  <a:cubicBezTo>
                    <a:pt x="32" y="47"/>
                    <a:pt x="32" y="46"/>
                    <a:pt x="33" y="46"/>
                  </a:cubicBezTo>
                  <a:cubicBezTo>
                    <a:pt x="34" y="45"/>
                    <a:pt x="34" y="45"/>
                    <a:pt x="34" y="45"/>
                  </a:cubicBezTo>
                  <a:cubicBezTo>
                    <a:pt x="36" y="45"/>
                    <a:pt x="37" y="46"/>
                    <a:pt x="37" y="47"/>
                  </a:cubicBezTo>
                  <a:cubicBezTo>
                    <a:pt x="37" y="49"/>
                    <a:pt x="34" y="50"/>
                    <a:pt x="31" y="50"/>
                  </a:cubicBezTo>
                  <a:cubicBezTo>
                    <a:pt x="28" y="50"/>
                    <a:pt x="25" y="49"/>
                    <a:pt x="25" y="47"/>
                  </a:cubicBezTo>
                  <a:close/>
                  <a:moveTo>
                    <a:pt x="8" y="50"/>
                  </a:moveTo>
                  <a:cubicBezTo>
                    <a:pt x="8" y="55"/>
                    <a:pt x="18" y="59"/>
                    <a:pt x="31" y="59"/>
                  </a:cubicBezTo>
                  <a:cubicBezTo>
                    <a:pt x="44" y="59"/>
                    <a:pt x="54" y="55"/>
                    <a:pt x="54" y="50"/>
                  </a:cubicBezTo>
                  <a:cubicBezTo>
                    <a:pt x="54" y="45"/>
                    <a:pt x="47" y="42"/>
                    <a:pt x="37" y="41"/>
                  </a:cubicBezTo>
                  <a:cubicBezTo>
                    <a:pt x="34" y="44"/>
                    <a:pt x="34" y="44"/>
                    <a:pt x="34" y="44"/>
                  </a:cubicBezTo>
                  <a:cubicBezTo>
                    <a:pt x="41" y="45"/>
                    <a:pt x="44" y="46"/>
                    <a:pt x="44" y="48"/>
                  </a:cubicBezTo>
                  <a:cubicBezTo>
                    <a:pt x="44" y="49"/>
                    <a:pt x="39" y="51"/>
                    <a:pt x="31" y="51"/>
                  </a:cubicBezTo>
                  <a:cubicBezTo>
                    <a:pt x="23" y="51"/>
                    <a:pt x="18" y="49"/>
                    <a:pt x="18" y="48"/>
                  </a:cubicBezTo>
                  <a:cubicBezTo>
                    <a:pt x="18" y="46"/>
                    <a:pt x="22" y="45"/>
                    <a:pt x="28" y="44"/>
                  </a:cubicBezTo>
                  <a:cubicBezTo>
                    <a:pt x="25" y="41"/>
                    <a:pt x="25" y="41"/>
                    <a:pt x="25" y="41"/>
                  </a:cubicBezTo>
                  <a:cubicBezTo>
                    <a:pt x="15" y="42"/>
                    <a:pt x="8" y="45"/>
                    <a:pt x="8" y="50"/>
                  </a:cubicBezTo>
                  <a:close/>
                  <a:moveTo>
                    <a:pt x="16" y="48"/>
                  </a:moveTo>
                  <a:cubicBezTo>
                    <a:pt x="16" y="51"/>
                    <a:pt x="24" y="53"/>
                    <a:pt x="31" y="53"/>
                  </a:cubicBezTo>
                  <a:cubicBezTo>
                    <a:pt x="39" y="53"/>
                    <a:pt x="46" y="51"/>
                    <a:pt x="46" y="48"/>
                  </a:cubicBezTo>
                  <a:cubicBezTo>
                    <a:pt x="46" y="46"/>
                    <a:pt x="45" y="44"/>
                    <a:pt x="42" y="44"/>
                  </a:cubicBezTo>
                  <a:cubicBezTo>
                    <a:pt x="48" y="45"/>
                    <a:pt x="52" y="47"/>
                    <a:pt x="52" y="50"/>
                  </a:cubicBezTo>
                  <a:cubicBezTo>
                    <a:pt x="52" y="53"/>
                    <a:pt x="44" y="57"/>
                    <a:pt x="31" y="57"/>
                  </a:cubicBezTo>
                  <a:cubicBezTo>
                    <a:pt x="19" y="57"/>
                    <a:pt x="10" y="53"/>
                    <a:pt x="10" y="50"/>
                  </a:cubicBezTo>
                  <a:cubicBezTo>
                    <a:pt x="10" y="47"/>
                    <a:pt x="14" y="45"/>
                    <a:pt x="20" y="44"/>
                  </a:cubicBezTo>
                  <a:cubicBezTo>
                    <a:pt x="18" y="44"/>
                    <a:pt x="16" y="46"/>
                    <a:pt x="16" y="48"/>
                  </a:cubicBezTo>
                  <a:close/>
                  <a:moveTo>
                    <a:pt x="63" y="52"/>
                  </a:moveTo>
                  <a:cubicBezTo>
                    <a:pt x="63" y="61"/>
                    <a:pt x="49" y="67"/>
                    <a:pt x="31" y="67"/>
                  </a:cubicBezTo>
                  <a:cubicBezTo>
                    <a:pt x="14" y="67"/>
                    <a:pt x="0" y="61"/>
                    <a:pt x="0" y="52"/>
                  </a:cubicBezTo>
                  <a:cubicBezTo>
                    <a:pt x="0" y="45"/>
                    <a:pt x="9" y="40"/>
                    <a:pt x="22" y="38"/>
                  </a:cubicBezTo>
                  <a:cubicBezTo>
                    <a:pt x="25" y="40"/>
                    <a:pt x="25" y="40"/>
                    <a:pt x="25" y="40"/>
                  </a:cubicBezTo>
                  <a:cubicBezTo>
                    <a:pt x="11" y="42"/>
                    <a:pt x="3" y="47"/>
                    <a:pt x="3" y="52"/>
                  </a:cubicBezTo>
                  <a:cubicBezTo>
                    <a:pt x="3" y="58"/>
                    <a:pt x="14" y="64"/>
                    <a:pt x="31" y="64"/>
                  </a:cubicBezTo>
                  <a:cubicBezTo>
                    <a:pt x="48" y="64"/>
                    <a:pt x="60" y="58"/>
                    <a:pt x="60" y="52"/>
                  </a:cubicBezTo>
                  <a:cubicBezTo>
                    <a:pt x="60" y="47"/>
                    <a:pt x="51" y="42"/>
                    <a:pt x="38" y="40"/>
                  </a:cubicBezTo>
                  <a:cubicBezTo>
                    <a:pt x="40" y="38"/>
                    <a:pt x="40" y="38"/>
                    <a:pt x="40" y="38"/>
                  </a:cubicBezTo>
                  <a:cubicBezTo>
                    <a:pt x="53" y="40"/>
                    <a:pt x="63" y="45"/>
                    <a:pt x="63" y="52"/>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81" name="Freeform 91"/>
            <p:cNvSpPr>
              <a:spLocks noEditPoints="1"/>
            </p:cNvSpPr>
            <p:nvPr/>
          </p:nvSpPr>
          <p:spPr bwMode="auto">
            <a:xfrm>
              <a:off x="6856760" y="1839359"/>
              <a:ext cx="255906" cy="255905"/>
            </a:xfrm>
            <a:custGeom>
              <a:avLst/>
              <a:gdLst>
                <a:gd name="T0" fmla="*/ 45 w 62"/>
                <a:gd name="T1" fmla="*/ 4 h 62"/>
                <a:gd name="T2" fmla="*/ 45 w 62"/>
                <a:gd name="T3" fmla="*/ 9 h 62"/>
                <a:gd name="T4" fmla="*/ 17 w 62"/>
                <a:gd name="T5" fmla="*/ 52 h 62"/>
                <a:gd name="T6" fmla="*/ 16 w 62"/>
                <a:gd name="T7" fmla="*/ 58 h 62"/>
                <a:gd name="T8" fmla="*/ 19 w 62"/>
                <a:gd name="T9" fmla="*/ 52 h 62"/>
                <a:gd name="T10" fmla="*/ 54 w 62"/>
                <a:gd name="T11" fmla="*/ 19 h 62"/>
                <a:gd name="T12" fmla="*/ 56 w 62"/>
                <a:gd name="T13" fmla="*/ 15 h 62"/>
                <a:gd name="T14" fmla="*/ 53 w 62"/>
                <a:gd name="T15" fmla="*/ 19 h 62"/>
                <a:gd name="T16" fmla="*/ 4 w 62"/>
                <a:gd name="T17" fmla="*/ 46 h 62"/>
                <a:gd name="T18" fmla="*/ 9 w 62"/>
                <a:gd name="T19" fmla="*/ 44 h 62"/>
                <a:gd name="T20" fmla="*/ 61 w 62"/>
                <a:gd name="T21" fmla="*/ 30 h 62"/>
                <a:gd name="T22" fmla="*/ 56 w 62"/>
                <a:gd name="T23" fmla="*/ 32 h 62"/>
                <a:gd name="T24" fmla="*/ 61 w 62"/>
                <a:gd name="T25" fmla="*/ 30 h 62"/>
                <a:gd name="T26" fmla="*/ 1 w 62"/>
                <a:gd name="T27" fmla="*/ 30 h 62"/>
                <a:gd name="T28" fmla="*/ 5 w 62"/>
                <a:gd name="T29" fmla="*/ 32 h 62"/>
                <a:gd name="T30" fmla="*/ 52 w 62"/>
                <a:gd name="T31" fmla="*/ 43 h 62"/>
                <a:gd name="T32" fmla="*/ 57 w 62"/>
                <a:gd name="T33" fmla="*/ 47 h 62"/>
                <a:gd name="T34" fmla="*/ 54 w 62"/>
                <a:gd name="T35" fmla="*/ 43 h 62"/>
                <a:gd name="T36" fmla="*/ 10 w 62"/>
                <a:gd name="T37" fmla="*/ 18 h 62"/>
                <a:gd name="T38" fmla="*/ 4 w 62"/>
                <a:gd name="T39" fmla="*/ 15 h 62"/>
                <a:gd name="T40" fmla="*/ 45 w 62"/>
                <a:gd name="T41" fmla="*/ 52 h 62"/>
                <a:gd name="T42" fmla="*/ 45 w 62"/>
                <a:gd name="T43" fmla="*/ 57 h 62"/>
                <a:gd name="T44" fmla="*/ 47 w 62"/>
                <a:gd name="T45" fmla="*/ 56 h 62"/>
                <a:gd name="T46" fmla="*/ 30 w 62"/>
                <a:gd name="T47" fmla="*/ 56 h 62"/>
                <a:gd name="T48" fmla="*/ 32 w 62"/>
                <a:gd name="T49" fmla="*/ 61 h 62"/>
                <a:gd name="T50" fmla="*/ 17 w 62"/>
                <a:gd name="T51" fmla="*/ 9 h 62"/>
                <a:gd name="T52" fmla="*/ 19 w 62"/>
                <a:gd name="T53" fmla="*/ 8 h 62"/>
                <a:gd name="T54" fmla="*/ 15 w 62"/>
                <a:gd name="T55" fmla="*/ 5 h 62"/>
                <a:gd name="T56" fmla="*/ 32 w 62"/>
                <a:gd name="T57" fmla="*/ 5 h 62"/>
                <a:gd name="T58" fmla="*/ 30 w 62"/>
                <a:gd name="T59" fmla="*/ 1 h 62"/>
                <a:gd name="T60" fmla="*/ 53 w 62"/>
                <a:gd name="T61" fmla="*/ 30 h 62"/>
                <a:gd name="T62" fmla="*/ 29 w 62"/>
                <a:gd name="T63" fmla="*/ 53 h 62"/>
                <a:gd name="T64" fmla="*/ 14 w 62"/>
                <a:gd name="T65" fmla="*/ 19 h 62"/>
                <a:gd name="T66" fmla="*/ 48 w 62"/>
                <a:gd name="T67" fmla="*/ 19 h 62"/>
                <a:gd name="T68" fmla="*/ 46 w 62"/>
                <a:gd name="T69" fmla="*/ 22 h 62"/>
                <a:gd name="T70" fmla="*/ 46 w 62"/>
                <a:gd name="T71" fmla="*/ 22 h 62"/>
                <a:gd name="T72" fmla="*/ 39 w 62"/>
                <a:gd name="T73" fmla="*/ 27 h 62"/>
                <a:gd name="T74" fmla="*/ 31 w 62"/>
                <a:gd name="T75" fmla="*/ 48 h 62"/>
                <a:gd name="T76" fmla="*/ 36 w 62"/>
                <a:gd name="T77" fmla="*/ 27 h 62"/>
                <a:gd name="T78" fmla="*/ 36 w 62"/>
                <a:gd name="T79" fmla="*/ 27 h 62"/>
                <a:gd name="T80" fmla="*/ 23 w 62"/>
                <a:gd name="T81" fmla="*/ 27 h 62"/>
                <a:gd name="T82" fmla="*/ 21 w 62"/>
                <a:gd name="T83" fmla="*/ 27 h 62"/>
                <a:gd name="T84" fmla="*/ 28 w 62"/>
                <a:gd name="T85" fmla="*/ 47 h 62"/>
                <a:gd name="T86" fmla="*/ 28 w 62"/>
                <a:gd name="T87" fmla="*/ 47 h 62"/>
                <a:gd name="T88" fmla="*/ 39 w 62"/>
                <a:gd name="T8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62">
                  <a:moveTo>
                    <a:pt x="43" y="9"/>
                  </a:moveTo>
                  <a:cubicBezTo>
                    <a:pt x="43" y="9"/>
                    <a:pt x="43" y="9"/>
                    <a:pt x="43" y="8"/>
                  </a:cubicBezTo>
                  <a:cubicBezTo>
                    <a:pt x="45" y="4"/>
                    <a:pt x="45" y="4"/>
                    <a:pt x="45" y="4"/>
                  </a:cubicBezTo>
                  <a:cubicBezTo>
                    <a:pt x="45" y="4"/>
                    <a:pt x="46" y="4"/>
                    <a:pt x="46" y="4"/>
                  </a:cubicBezTo>
                  <a:cubicBezTo>
                    <a:pt x="47" y="4"/>
                    <a:pt x="47" y="5"/>
                    <a:pt x="47" y="5"/>
                  </a:cubicBezTo>
                  <a:cubicBezTo>
                    <a:pt x="45" y="9"/>
                    <a:pt x="45" y="9"/>
                    <a:pt x="45" y="9"/>
                  </a:cubicBezTo>
                  <a:cubicBezTo>
                    <a:pt x="44" y="9"/>
                    <a:pt x="44" y="10"/>
                    <a:pt x="44" y="10"/>
                  </a:cubicBezTo>
                  <a:cubicBezTo>
                    <a:pt x="43" y="10"/>
                    <a:pt x="43" y="9"/>
                    <a:pt x="43" y="9"/>
                  </a:cubicBezTo>
                  <a:close/>
                  <a:moveTo>
                    <a:pt x="17" y="52"/>
                  </a:moveTo>
                  <a:cubicBezTo>
                    <a:pt x="15" y="56"/>
                    <a:pt x="15" y="56"/>
                    <a:pt x="15" y="56"/>
                  </a:cubicBezTo>
                  <a:cubicBezTo>
                    <a:pt x="15" y="57"/>
                    <a:pt x="15" y="57"/>
                    <a:pt x="15" y="58"/>
                  </a:cubicBezTo>
                  <a:cubicBezTo>
                    <a:pt x="16" y="58"/>
                    <a:pt x="16" y="58"/>
                    <a:pt x="16" y="58"/>
                  </a:cubicBezTo>
                  <a:cubicBezTo>
                    <a:pt x="16" y="58"/>
                    <a:pt x="17" y="57"/>
                    <a:pt x="17" y="57"/>
                  </a:cubicBezTo>
                  <a:cubicBezTo>
                    <a:pt x="19" y="53"/>
                    <a:pt x="19" y="53"/>
                    <a:pt x="19" y="53"/>
                  </a:cubicBezTo>
                  <a:cubicBezTo>
                    <a:pt x="19" y="53"/>
                    <a:pt x="19" y="52"/>
                    <a:pt x="19" y="52"/>
                  </a:cubicBezTo>
                  <a:cubicBezTo>
                    <a:pt x="18" y="52"/>
                    <a:pt x="18" y="52"/>
                    <a:pt x="17" y="52"/>
                  </a:cubicBezTo>
                  <a:close/>
                  <a:moveTo>
                    <a:pt x="53" y="19"/>
                  </a:moveTo>
                  <a:cubicBezTo>
                    <a:pt x="53" y="19"/>
                    <a:pt x="53" y="19"/>
                    <a:pt x="54" y="19"/>
                  </a:cubicBezTo>
                  <a:cubicBezTo>
                    <a:pt x="57" y="17"/>
                    <a:pt x="57" y="17"/>
                    <a:pt x="57" y="17"/>
                  </a:cubicBezTo>
                  <a:cubicBezTo>
                    <a:pt x="58" y="16"/>
                    <a:pt x="58" y="16"/>
                    <a:pt x="58" y="15"/>
                  </a:cubicBezTo>
                  <a:cubicBezTo>
                    <a:pt x="57" y="15"/>
                    <a:pt x="57" y="14"/>
                    <a:pt x="56" y="15"/>
                  </a:cubicBezTo>
                  <a:cubicBezTo>
                    <a:pt x="53" y="17"/>
                    <a:pt x="53" y="17"/>
                    <a:pt x="53" y="17"/>
                  </a:cubicBezTo>
                  <a:cubicBezTo>
                    <a:pt x="52" y="17"/>
                    <a:pt x="52" y="18"/>
                    <a:pt x="52" y="18"/>
                  </a:cubicBezTo>
                  <a:cubicBezTo>
                    <a:pt x="52" y="19"/>
                    <a:pt x="53" y="19"/>
                    <a:pt x="53" y="19"/>
                  </a:cubicBezTo>
                  <a:close/>
                  <a:moveTo>
                    <a:pt x="8" y="43"/>
                  </a:moveTo>
                  <a:cubicBezTo>
                    <a:pt x="4" y="45"/>
                    <a:pt x="4" y="45"/>
                    <a:pt x="4" y="45"/>
                  </a:cubicBezTo>
                  <a:cubicBezTo>
                    <a:pt x="4" y="45"/>
                    <a:pt x="4" y="46"/>
                    <a:pt x="4" y="46"/>
                  </a:cubicBezTo>
                  <a:cubicBezTo>
                    <a:pt x="4" y="46"/>
                    <a:pt x="5" y="47"/>
                    <a:pt x="5" y="47"/>
                  </a:cubicBezTo>
                  <a:cubicBezTo>
                    <a:pt x="5" y="47"/>
                    <a:pt x="5" y="47"/>
                    <a:pt x="5" y="47"/>
                  </a:cubicBezTo>
                  <a:cubicBezTo>
                    <a:pt x="9" y="44"/>
                    <a:pt x="9" y="44"/>
                    <a:pt x="9" y="44"/>
                  </a:cubicBezTo>
                  <a:cubicBezTo>
                    <a:pt x="10" y="44"/>
                    <a:pt x="10" y="43"/>
                    <a:pt x="10" y="43"/>
                  </a:cubicBezTo>
                  <a:cubicBezTo>
                    <a:pt x="9" y="42"/>
                    <a:pt x="9" y="42"/>
                    <a:pt x="8" y="43"/>
                  </a:cubicBezTo>
                  <a:close/>
                  <a:moveTo>
                    <a:pt x="61" y="30"/>
                  </a:moveTo>
                  <a:cubicBezTo>
                    <a:pt x="56" y="30"/>
                    <a:pt x="56" y="30"/>
                    <a:pt x="56" y="30"/>
                  </a:cubicBezTo>
                  <a:cubicBezTo>
                    <a:pt x="56" y="30"/>
                    <a:pt x="55" y="30"/>
                    <a:pt x="55" y="31"/>
                  </a:cubicBezTo>
                  <a:cubicBezTo>
                    <a:pt x="55" y="31"/>
                    <a:pt x="56" y="32"/>
                    <a:pt x="56" y="32"/>
                  </a:cubicBezTo>
                  <a:cubicBezTo>
                    <a:pt x="61" y="32"/>
                    <a:pt x="61" y="32"/>
                    <a:pt x="61" y="32"/>
                  </a:cubicBezTo>
                  <a:cubicBezTo>
                    <a:pt x="61" y="32"/>
                    <a:pt x="62" y="31"/>
                    <a:pt x="62" y="31"/>
                  </a:cubicBezTo>
                  <a:cubicBezTo>
                    <a:pt x="62" y="30"/>
                    <a:pt x="61" y="30"/>
                    <a:pt x="61" y="30"/>
                  </a:cubicBezTo>
                  <a:close/>
                  <a:moveTo>
                    <a:pt x="6" y="31"/>
                  </a:moveTo>
                  <a:cubicBezTo>
                    <a:pt x="6" y="30"/>
                    <a:pt x="6" y="30"/>
                    <a:pt x="5" y="30"/>
                  </a:cubicBezTo>
                  <a:cubicBezTo>
                    <a:pt x="1" y="30"/>
                    <a:pt x="1" y="30"/>
                    <a:pt x="1" y="30"/>
                  </a:cubicBezTo>
                  <a:cubicBezTo>
                    <a:pt x="0" y="30"/>
                    <a:pt x="0" y="30"/>
                    <a:pt x="0" y="31"/>
                  </a:cubicBezTo>
                  <a:cubicBezTo>
                    <a:pt x="0" y="31"/>
                    <a:pt x="0" y="32"/>
                    <a:pt x="1" y="32"/>
                  </a:cubicBezTo>
                  <a:cubicBezTo>
                    <a:pt x="5" y="32"/>
                    <a:pt x="5" y="32"/>
                    <a:pt x="5" y="32"/>
                  </a:cubicBezTo>
                  <a:cubicBezTo>
                    <a:pt x="6" y="32"/>
                    <a:pt x="6" y="31"/>
                    <a:pt x="6" y="31"/>
                  </a:cubicBezTo>
                  <a:close/>
                  <a:moveTo>
                    <a:pt x="54" y="43"/>
                  </a:moveTo>
                  <a:cubicBezTo>
                    <a:pt x="53" y="42"/>
                    <a:pt x="52" y="42"/>
                    <a:pt x="52" y="43"/>
                  </a:cubicBezTo>
                  <a:cubicBezTo>
                    <a:pt x="52" y="43"/>
                    <a:pt x="52" y="44"/>
                    <a:pt x="53" y="44"/>
                  </a:cubicBezTo>
                  <a:cubicBezTo>
                    <a:pt x="56" y="47"/>
                    <a:pt x="56" y="47"/>
                    <a:pt x="56" y="47"/>
                  </a:cubicBezTo>
                  <a:cubicBezTo>
                    <a:pt x="57" y="47"/>
                    <a:pt x="57" y="47"/>
                    <a:pt x="57" y="47"/>
                  </a:cubicBezTo>
                  <a:cubicBezTo>
                    <a:pt x="57" y="47"/>
                    <a:pt x="58" y="46"/>
                    <a:pt x="58" y="46"/>
                  </a:cubicBezTo>
                  <a:cubicBezTo>
                    <a:pt x="58" y="46"/>
                    <a:pt x="58" y="45"/>
                    <a:pt x="57" y="45"/>
                  </a:cubicBezTo>
                  <a:lnTo>
                    <a:pt x="54" y="43"/>
                  </a:lnTo>
                  <a:close/>
                  <a:moveTo>
                    <a:pt x="8" y="19"/>
                  </a:moveTo>
                  <a:cubicBezTo>
                    <a:pt x="8" y="19"/>
                    <a:pt x="9" y="19"/>
                    <a:pt x="9" y="19"/>
                  </a:cubicBezTo>
                  <a:cubicBezTo>
                    <a:pt x="9" y="19"/>
                    <a:pt x="9" y="19"/>
                    <a:pt x="10" y="18"/>
                  </a:cubicBezTo>
                  <a:cubicBezTo>
                    <a:pt x="10" y="18"/>
                    <a:pt x="10" y="17"/>
                    <a:pt x="9" y="17"/>
                  </a:cubicBezTo>
                  <a:cubicBezTo>
                    <a:pt x="5" y="15"/>
                    <a:pt x="5" y="15"/>
                    <a:pt x="5" y="15"/>
                  </a:cubicBezTo>
                  <a:cubicBezTo>
                    <a:pt x="5" y="14"/>
                    <a:pt x="4" y="15"/>
                    <a:pt x="4" y="15"/>
                  </a:cubicBezTo>
                  <a:cubicBezTo>
                    <a:pt x="4" y="16"/>
                    <a:pt x="4" y="16"/>
                    <a:pt x="4" y="17"/>
                  </a:cubicBezTo>
                  <a:lnTo>
                    <a:pt x="8" y="19"/>
                  </a:lnTo>
                  <a:close/>
                  <a:moveTo>
                    <a:pt x="45" y="52"/>
                  </a:moveTo>
                  <a:cubicBezTo>
                    <a:pt x="44" y="52"/>
                    <a:pt x="44" y="52"/>
                    <a:pt x="43" y="52"/>
                  </a:cubicBezTo>
                  <a:cubicBezTo>
                    <a:pt x="43" y="52"/>
                    <a:pt x="43" y="53"/>
                    <a:pt x="43" y="53"/>
                  </a:cubicBezTo>
                  <a:cubicBezTo>
                    <a:pt x="45" y="57"/>
                    <a:pt x="45" y="57"/>
                    <a:pt x="45" y="57"/>
                  </a:cubicBezTo>
                  <a:cubicBezTo>
                    <a:pt x="45" y="57"/>
                    <a:pt x="46" y="58"/>
                    <a:pt x="46" y="58"/>
                  </a:cubicBezTo>
                  <a:cubicBezTo>
                    <a:pt x="46" y="58"/>
                    <a:pt x="46" y="58"/>
                    <a:pt x="46" y="58"/>
                  </a:cubicBezTo>
                  <a:cubicBezTo>
                    <a:pt x="47" y="57"/>
                    <a:pt x="47" y="57"/>
                    <a:pt x="47" y="56"/>
                  </a:cubicBezTo>
                  <a:lnTo>
                    <a:pt x="45" y="52"/>
                  </a:lnTo>
                  <a:close/>
                  <a:moveTo>
                    <a:pt x="31" y="55"/>
                  </a:moveTo>
                  <a:cubicBezTo>
                    <a:pt x="30" y="55"/>
                    <a:pt x="30" y="56"/>
                    <a:pt x="30" y="56"/>
                  </a:cubicBezTo>
                  <a:cubicBezTo>
                    <a:pt x="30" y="61"/>
                    <a:pt x="30" y="61"/>
                    <a:pt x="30" y="61"/>
                  </a:cubicBezTo>
                  <a:cubicBezTo>
                    <a:pt x="30" y="61"/>
                    <a:pt x="30" y="62"/>
                    <a:pt x="31" y="62"/>
                  </a:cubicBezTo>
                  <a:cubicBezTo>
                    <a:pt x="31" y="62"/>
                    <a:pt x="32" y="61"/>
                    <a:pt x="32" y="61"/>
                  </a:cubicBezTo>
                  <a:cubicBezTo>
                    <a:pt x="32" y="56"/>
                    <a:pt x="32" y="56"/>
                    <a:pt x="32" y="56"/>
                  </a:cubicBezTo>
                  <a:cubicBezTo>
                    <a:pt x="32" y="56"/>
                    <a:pt x="31" y="55"/>
                    <a:pt x="31" y="55"/>
                  </a:cubicBezTo>
                  <a:close/>
                  <a:moveTo>
                    <a:pt x="17" y="9"/>
                  </a:moveTo>
                  <a:cubicBezTo>
                    <a:pt x="17" y="9"/>
                    <a:pt x="18" y="10"/>
                    <a:pt x="18" y="10"/>
                  </a:cubicBezTo>
                  <a:cubicBezTo>
                    <a:pt x="18" y="10"/>
                    <a:pt x="18" y="9"/>
                    <a:pt x="19" y="9"/>
                  </a:cubicBezTo>
                  <a:cubicBezTo>
                    <a:pt x="19" y="9"/>
                    <a:pt x="19" y="9"/>
                    <a:pt x="19" y="8"/>
                  </a:cubicBezTo>
                  <a:cubicBezTo>
                    <a:pt x="17" y="4"/>
                    <a:pt x="17" y="4"/>
                    <a:pt x="17" y="4"/>
                  </a:cubicBezTo>
                  <a:cubicBezTo>
                    <a:pt x="16" y="4"/>
                    <a:pt x="16" y="4"/>
                    <a:pt x="15" y="4"/>
                  </a:cubicBezTo>
                  <a:cubicBezTo>
                    <a:pt x="15" y="4"/>
                    <a:pt x="15" y="5"/>
                    <a:pt x="15" y="5"/>
                  </a:cubicBezTo>
                  <a:lnTo>
                    <a:pt x="17" y="9"/>
                  </a:lnTo>
                  <a:close/>
                  <a:moveTo>
                    <a:pt x="31" y="6"/>
                  </a:moveTo>
                  <a:cubicBezTo>
                    <a:pt x="31" y="6"/>
                    <a:pt x="32" y="6"/>
                    <a:pt x="32" y="5"/>
                  </a:cubicBezTo>
                  <a:cubicBezTo>
                    <a:pt x="32" y="1"/>
                    <a:pt x="32" y="1"/>
                    <a:pt x="32" y="1"/>
                  </a:cubicBezTo>
                  <a:cubicBezTo>
                    <a:pt x="32" y="0"/>
                    <a:pt x="31" y="0"/>
                    <a:pt x="31" y="0"/>
                  </a:cubicBezTo>
                  <a:cubicBezTo>
                    <a:pt x="30" y="0"/>
                    <a:pt x="30" y="0"/>
                    <a:pt x="30" y="1"/>
                  </a:cubicBezTo>
                  <a:cubicBezTo>
                    <a:pt x="30" y="5"/>
                    <a:pt x="30" y="5"/>
                    <a:pt x="30" y="5"/>
                  </a:cubicBezTo>
                  <a:cubicBezTo>
                    <a:pt x="30" y="6"/>
                    <a:pt x="30" y="6"/>
                    <a:pt x="31" y="6"/>
                  </a:cubicBezTo>
                  <a:close/>
                  <a:moveTo>
                    <a:pt x="53" y="30"/>
                  </a:moveTo>
                  <a:cubicBezTo>
                    <a:pt x="32" y="53"/>
                    <a:pt x="32" y="53"/>
                    <a:pt x="32" y="53"/>
                  </a:cubicBezTo>
                  <a:cubicBezTo>
                    <a:pt x="32" y="53"/>
                    <a:pt x="31" y="53"/>
                    <a:pt x="31" y="53"/>
                  </a:cubicBezTo>
                  <a:cubicBezTo>
                    <a:pt x="30" y="53"/>
                    <a:pt x="30" y="53"/>
                    <a:pt x="29" y="53"/>
                  </a:cubicBezTo>
                  <a:cubicBezTo>
                    <a:pt x="9" y="30"/>
                    <a:pt x="9" y="30"/>
                    <a:pt x="9" y="30"/>
                  </a:cubicBezTo>
                  <a:cubicBezTo>
                    <a:pt x="8" y="29"/>
                    <a:pt x="8" y="28"/>
                    <a:pt x="9" y="27"/>
                  </a:cubicBezTo>
                  <a:cubicBezTo>
                    <a:pt x="14" y="19"/>
                    <a:pt x="14" y="19"/>
                    <a:pt x="14" y="19"/>
                  </a:cubicBezTo>
                  <a:cubicBezTo>
                    <a:pt x="14" y="19"/>
                    <a:pt x="15" y="18"/>
                    <a:pt x="15" y="18"/>
                  </a:cubicBezTo>
                  <a:cubicBezTo>
                    <a:pt x="46" y="18"/>
                    <a:pt x="46" y="18"/>
                    <a:pt x="46" y="18"/>
                  </a:cubicBezTo>
                  <a:cubicBezTo>
                    <a:pt x="47" y="18"/>
                    <a:pt x="48" y="19"/>
                    <a:pt x="48" y="19"/>
                  </a:cubicBezTo>
                  <a:cubicBezTo>
                    <a:pt x="53" y="27"/>
                    <a:pt x="53" y="27"/>
                    <a:pt x="53" y="27"/>
                  </a:cubicBezTo>
                  <a:cubicBezTo>
                    <a:pt x="54" y="28"/>
                    <a:pt x="54" y="29"/>
                    <a:pt x="53" y="30"/>
                  </a:cubicBezTo>
                  <a:close/>
                  <a:moveTo>
                    <a:pt x="46" y="22"/>
                  </a:moveTo>
                  <a:cubicBezTo>
                    <a:pt x="41" y="27"/>
                    <a:pt x="41" y="27"/>
                    <a:pt x="41" y="27"/>
                  </a:cubicBezTo>
                  <a:cubicBezTo>
                    <a:pt x="50" y="27"/>
                    <a:pt x="50" y="27"/>
                    <a:pt x="50" y="27"/>
                  </a:cubicBezTo>
                  <a:lnTo>
                    <a:pt x="46" y="22"/>
                  </a:lnTo>
                  <a:close/>
                  <a:moveTo>
                    <a:pt x="44" y="21"/>
                  </a:moveTo>
                  <a:cubicBezTo>
                    <a:pt x="33" y="21"/>
                    <a:pt x="33" y="21"/>
                    <a:pt x="33" y="21"/>
                  </a:cubicBezTo>
                  <a:cubicBezTo>
                    <a:pt x="39" y="27"/>
                    <a:pt x="39" y="27"/>
                    <a:pt x="39" y="27"/>
                  </a:cubicBezTo>
                  <a:lnTo>
                    <a:pt x="44" y="21"/>
                  </a:lnTo>
                  <a:close/>
                  <a:moveTo>
                    <a:pt x="25" y="29"/>
                  </a:moveTo>
                  <a:cubicBezTo>
                    <a:pt x="31" y="48"/>
                    <a:pt x="31" y="48"/>
                    <a:pt x="31" y="48"/>
                  </a:cubicBezTo>
                  <a:cubicBezTo>
                    <a:pt x="37" y="29"/>
                    <a:pt x="37" y="29"/>
                    <a:pt x="37" y="29"/>
                  </a:cubicBezTo>
                  <a:lnTo>
                    <a:pt x="25" y="29"/>
                  </a:lnTo>
                  <a:close/>
                  <a:moveTo>
                    <a:pt x="36" y="27"/>
                  </a:moveTo>
                  <a:cubicBezTo>
                    <a:pt x="31" y="22"/>
                    <a:pt x="31" y="22"/>
                    <a:pt x="31" y="22"/>
                  </a:cubicBezTo>
                  <a:cubicBezTo>
                    <a:pt x="26" y="27"/>
                    <a:pt x="26" y="27"/>
                    <a:pt x="26" y="27"/>
                  </a:cubicBezTo>
                  <a:lnTo>
                    <a:pt x="36" y="27"/>
                  </a:lnTo>
                  <a:close/>
                  <a:moveTo>
                    <a:pt x="28" y="21"/>
                  </a:moveTo>
                  <a:cubicBezTo>
                    <a:pt x="18" y="21"/>
                    <a:pt x="18" y="21"/>
                    <a:pt x="18" y="21"/>
                  </a:cubicBezTo>
                  <a:cubicBezTo>
                    <a:pt x="23" y="27"/>
                    <a:pt x="23" y="27"/>
                    <a:pt x="23" y="27"/>
                  </a:cubicBezTo>
                  <a:lnTo>
                    <a:pt x="28" y="21"/>
                  </a:lnTo>
                  <a:close/>
                  <a:moveTo>
                    <a:pt x="12" y="27"/>
                  </a:moveTo>
                  <a:cubicBezTo>
                    <a:pt x="21" y="27"/>
                    <a:pt x="21" y="27"/>
                    <a:pt x="21" y="27"/>
                  </a:cubicBezTo>
                  <a:cubicBezTo>
                    <a:pt x="16" y="22"/>
                    <a:pt x="16" y="22"/>
                    <a:pt x="16" y="22"/>
                  </a:cubicBezTo>
                  <a:lnTo>
                    <a:pt x="12" y="27"/>
                  </a:lnTo>
                  <a:close/>
                  <a:moveTo>
                    <a:pt x="28" y="47"/>
                  </a:moveTo>
                  <a:cubicBezTo>
                    <a:pt x="22" y="29"/>
                    <a:pt x="22" y="29"/>
                    <a:pt x="22" y="29"/>
                  </a:cubicBezTo>
                  <a:cubicBezTo>
                    <a:pt x="12" y="29"/>
                    <a:pt x="12" y="29"/>
                    <a:pt x="12" y="29"/>
                  </a:cubicBezTo>
                  <a:lnTo>
                    <a:pt x="28" y="47"/>
                  </a:lnTo>
                  <a:close/>
                  <a:moveTo>
                    <a:pt x="33" y="47"/>
                  </a:moveTo>
                  <a:cubicBezTo>
                    <a:pt x="49" y="29"/>
                    <a:pt x="49" y="29"/>
                    <a:pt x="49" y="29"/>
                  </a:cubicBezTo>
                  <a:cubicBezTo>
                    <a:pt x="39" y="29"/>
                    <a:pt x="39" y="29"/>
                    <a:pt x="39" y="29"/>
                  </a:cubicBezTo>
                  <a:lnTo>
                    <a:pt x="33" y="47"/>
                  </a:ln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82" name="Freeform 54"/>
            <p:cNvSpPr>
              <a:spLocks noEditPoints="1"/>
            </p:cNvSpPr>
            <p:nvPr/>
          </p:nvSpPr>
          <p:spPr bwMode="auto">
            <a:xfrm>
              <a:off x="7248011" y="3738365"/>
              <a:ext cx="258419" cy="300168"/>
            </a:xfrm>
            <a:custGeom>
              <a:avLst/>
              <a:gdLst>
                <a:gd name="T0" fmla="*/ 31 w 62"/>
                <a:gd name="T1" fmla="*/ 49 h 70"/>
                <a:gd name="T2" fmla="*/ 45 w 62"/>
                <a:gd name="T3" fmla="*/ 35 h 70"/>
                <a:gd name="T4" fmla="*/ 45 w 62"/>
                <a:gd name="T5" fmla="*/ 8 h 70"/>
                <a:gd name="T6" fmla="*/ 17 w 62"/>
                <a:gd name="T7" fmla="*/ 8 h 70"/>
                <a:gd name="T8" fmla="*/ 17 w 62"/>
                <a:gd name="T9" fmla="*/ 35 h 70"/>
                <a:gd name="T10" fmla="*/ 31 w 62"/>
                <a:gd name="T11" fmla="*/ 49 h 70"/>
                <a:gd name="T12" fmla="*/ 31 w 62"/>
                <a:gd name="T13" fmla="*/ 8 h 70"/>
                <a:gd name="T14" fmla="*/ 44 w 62"/>
                <a:gd name="T15" fmla="*/ 21 h 70"/>
                <a:gd name="T16" fmla="*/ 31 w 62"/>
                <a:gd name="T17" fmla="*/ 34 h 70"/>
                <a:gd name="T18" fmla="*/ 18 w 62"/>
                <a:gd name="T19" fmla="*/ 21 h 70"/>
                <a:gd name="T20" fmla="*/ 31 w 62"/>
                <a:gd name="T21" fmla="*/ 8 h 70"/>
                <a:gd name="T22" fmla="*/ 25 w 62"/>
                <a:gd name="T23" fmla="*/ 50 h 70"/>
                <a:gd name="T24" fmla="*/ 27 w 62"/>
                <a:gd name="T25" fmla="*/ 48 h 70"/>
                <a:gd name="T26" fmla="*/ 30 w 62"/>
                <a:gd name="T27" fmla="*/ 50 h 70"/>
                <a:gd name="T28" fmla="*/ 31 w 62"/>
                <a:gd name="T29" fmla="*/ 51 h 70"/>
                <a:gd name="T30" fmla="*/ 32 w 62"/>
                <a:gd name="T31" fmla="*/ 50 h 70"/>
                <a:gd name="T32" fmla="*/ 34 w 62"/>
                <a:gd name="T33" fmla="*/ 48 h 70"/>
                <a:gd name="T34" fmla="*/ 37 w 62"/>
                <a:gd name="T35" fmla="*/ 50 h 70"/>
                <a:gd name="T36" fmla="*/ 31 w 62"/>
                <a:gd name="T37" fmla="*/ 53 h 70"/>
                <a:gd name="T38" fmla="*/ 25 w 62"/>
                <a:gd name="T39" fmla="*/ 50 h 70"/>
                <a:gd name="T40" fmla="*/ 8 w 62"/>
                <a:gd name="T41" fmla="*/ 53 h 70"/>
                <a:gd name="T42" fmla="*/ 31 w 62"/>
                <a:gd name="T43" fmla="*/ 62 h 70"/>
                <a:gd name="T44" fmla="*/ 54 w 62"/>
                <a:gd name="T45" fmla="*/ 53 h 70"/>
                <a:gd name="T46" fmla="*/ 39 w 62"/>
                <a:gd name="T47" fmla="*/ 44 h 70"/>
                <a:gd name="T48" fmla="*/ 35 w 62"/>
                <a:gd name="T49" fmla="*/ 47 h 70"/>
                <a:gd name="T50" fmla="*/ 44 w 62"/>
                <a:gd name="T51" fmla="*/ 51 h 70"/>
                <a:gd name="T52" fmla="*/ 31 w 62"/>
                <a:gd name="T53" fmla="*/ 54 h 70"/>
                <a:gd name="T54" fmla="*/ 18 w 62"/>
                <a:gd name="T55" fmla="*/ 51 h 70"/>
                <a:gd name="T56" fmla="*/ 26 w 62"/>
                <a:gd name="T57" fmla="*/ 47 h 70"/>
                <a:gd name="T58" fmla="*/ 23 w 62"/>
                <a:gd name="T59" fmla="*/ 44 h 70"/>
                <a:gd name="T60" fmla="*/ 8 w 62"/>
                <a:gd name="T61" fmla="*/ 53 h 70"/>
                <a:gd name="T62" fmla="*/ 16 w 62"/>
                <a:gd name="T63" fmla="*/ 51 h 70"/>
                <a:gd name="T64" fmla="*/ 31 w 62"/>
                <a:gd name="T65" fmla="*/ 56 h 70"/>
                <a:gd name="T66" fmla="*/ 46 w 62"/>
                <a:gd name="T67" fmla="*/ 51 h 70"/>
                <a:gd name="T68" fmla="*/ 42 w 62"/>
                <a:gd name="T69" fmla="*/ 47 h 70"/>
                <a:gd name="T70" fmla="*/ 52 w 62"/>
                <a:gd name="T71" fmla="*/ 53 h 70"/>
                <a:gd name="T72" fmla="*/ 31 w 62"/>
                <a:gd name="T73" fmla="*/ 60 h 70"/>
                <a:gd name="T74" fmla="*/ 10 w 62"/>
                <a:gd name="T75" fmla="*/ 53 h 70"/>
                <a:gd name="T76" fmla="*/ 20 w 62"/>
                <a:gd name="T77" fmla="*/ 47 h 70"/>
                <a:gd name="T78" fmla="*/ 16 w 62"/>
                <a:gd name="T79" fmla="*/ 51 h 70"/>
                <a:gd name="T80" fmla="*/ 62 w 62"/>
                <a:gd name="T81" fmla="*/ 55 h 70"/>
                <a:gd name="T82" fmla="*/ 31 w 62"/>
                <a:gd name="T83" fmla="*/ 70 h 70"/>
                <a:gd name="T84" fmla="*/ 0 w 62"/>
                <a:gd name="T85" fmla="*/ 55 h 70"/>
                <a:gd name="T86" fmla="*/ 20 w 62"/>
                <a:gd name="T87" fmla="*/ 41 h 70"/>
                <a:gd name="T88" fmla="*/ 23 w 62"/>
                <a:gd name="T89" fmla="*/ 44 h 70"/>
                <a:gd name="T90" fmla="*/ 3 w 62"/>
                <a:gd name="T91" fmla="*/ 55 h 70"/>
                <a:gd name="T92" fmla="*/ 31 w 62"/>
                <a:gd name="T93" fmla="*/ 67 h 70"/>
                <a:gd name="T94" fmla="*/ 59 w 62"/>
                <a:gd name="T95" fmla="*/ 55 h 70"/>
                <a:gd name="T96" fmla="*/ 39 w 62"/>
                <a:gd name="T97" fmla="*/ 44 h 70"/>
                <a:gd name="T98" fmla="*/ 42 w 62"/>
                <a:gd name="T99" fmla="*/ 41 h 70"/>
                <a:gd name="T100" fmla="*/ 62 w 62"/>
                <a:gd name="T101" fmla="*/ 5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 h="70">
                  <a:moveTo>
                    <a:pt x="31" y="49"/>
                  </a:moveTo>
                  <a:cubicBezTo>
                    <a:pt x="45" y="35"/>
                    <a:pt x="45" y="35"/>
                    <a:pt x="45" y="35"/>
                  </a:cubicBezTo>
                  <a:cubicBezTo>
                    <a:pt x="52" y="27"/>
                    <a:pt x="52" y="15"/>
                    <a:pt x="45" y="8"/>
                  </a:cubicBezTo>
                  <a:cubicBezTo>
                    <a:pt x="37" y="0"/>
                    <a:pt x="25" y="0"/>
                    <a:pt x="17" y="8"/>
                  </a:cubicBezTo>
                  <a:cubicBezTo>
                    <a:pt x="10" y="15"/>
                    <a:pt x="10" y="27"/>
                    <a:pt x="17" y="35"/>
                  </a:cubicBezTo>
                  <a:lnTo>
                    <a:pt x="31" y="49"/>
                  </a:lnTo>
                  <a:close/>
                  <a:moveTo>
                    <a:pt x="31" y="8"/>
                  </a:moveTo>
                  <a:cubicBezTo>
                    <a:pt x="38" y="8"/>
                    <a:pt x="44" y="14"/>
                    <a:pt x="44" y="21"/>
                  </a:cubicBezTo>
                  <a:cubicBezTo>
                    <a:pt x="44" y="29"/>
                    <a:pt x="38" y="34"/>
                    <a:pt x="31" y="34"/>
                  </a:cubicBezTo>
                  <a:cubicBezTo>
                    <a:pt x="24" y="34"/>
                    <a:pt x="18" y="29"/>
                    <a:pt x="18" y="21"/>
                  </a:cubicBezTo>
                  <a:cubicBezTo>
                    <a:pt x="18" y="14"/>
                    <a:pt x="24" y="8"/>
                    <a:pt x="31" y="8"/>
                  </a:cubicBezTo>
                  <a:close/>
                  <a:moveTo>
                    <a:pt x="25" y="50"/>
                  </a:moveTo>
                  <a:cubicBezTo>
                    <a:pt x="25" y="49"/>
                    <a:pt x="26" y="49"/>
                    <a:pt x="27" y="48"/>
                  </a:cubicBezTo>
                  <a:cubicBezTo>
                    <a:pt x="30" y="50"/>
                    <a:pt x="30" y="50"/>
                    <a:pt x="30" y="50"/>
                  </a:cubicBezTo>
                  <a:cubicBezTo>
                    <a:pt x="30" y="51"/>
                    <a:pt x="30" y="51"/>
                    <a:pt x="31" y="51"/>
                  </a:cubicBezTo>
                  <a:cubicBezTo>
                    <a:pt x="31" y="51"/>
                    <a:pt x="32" y="51"/>
                    <a:pt x="32" y="50"/>
                  </a:cubicBezTo>
                  <a:cubicBezTo>
                    <a:pt x="34" y="48"/>
                    <a:pt x="34" y="48"/>
                    <a:pt x="34" y="48"/>
                  </a:cubicBezTo>
                  <a:cubicBezTo>
                    <a:pt x="36" y="49"/>
                    <a:pt x="37" y="49"/>
                    <a:pt x="37" y="50"/>
                  </a:cubicBezTo>
                  <a:cubicBezTo>
                    <a:pt x="37" y="52"/>
                    <a:pt x="34" y="53"/>
                    <a:pt x="31" y="53"/>
                  </a:cubicBezTo>
                  <a:cubicBezTo>
                    <a:pt x="28" y="53"/>
                    <a:pt x="25" y="52"/>
                    <a:pt x="25" y="50"/>
                  </a:cubicBezTo>
                  <a:close/>
                  <a:moveTo>
                    <a:pt x="8" y="53"/>
                  </a:moveTo>
                  <a:cubicBezTo>
                    <a:pt x="8" y="58"/>
                    <a:pt x="18" y="62"/>
                    <a:pt x="31" y="62"/>
                  </a:cubicBezTo>
                  <a:cubicBezTo>
                    <a:pt x="44" y="62"/>
                    <a:pt x="54" y="58"/>
                    <a:pt x="54" y="53"/>
                  </a:cubicBezTo>
                  <a:cubicBezTo>
                    <a:pt x="54" y="49"/>
                    <a:pt x="48" y="45"/>
                    <a:pt x="39" y="44"/>
                  </a:cubicBezTo>
                  <a:cubicBezTo>
                    <a:pt x="35" y="47"/>
                    <a:pt x="35" y="47"/>
                    <a:pt x="35" y="47"/>
                  </a:cubicBezTo>
                  <a:cubicBezTo>
                    <a:pt x="41" y="48"/>
                    <a:pt x="44" y="49"/>
                    <a:pt x="44" y="51"/>
                  </a:cubicBezTo>
                  <a:cubicBezTo>
                    <a:pt x="44" y="52"/>
                    <a:pt x="39" y="54"/>
                    <a:pt x="31" y="54"/>
                  </a:cubicBezTo>
                  <a:cubicBezTo>
                    <a:pt x="23" y="54"/>
                    <a:pt x="18" y="52"/>
                    <a:pt x="18" y="51"/>
                  </a:cubicBezTo>
                  <a:cubicBezTo>
                    <a:pt x="18" y="49"/>
                    <a:pt x="21" y="48"/>
                    <a:pt x="26" y="47"/>
                  </a:cubicBezTo>
                  <a:cubicBezTo>
                    <a:pt x="23" y="44"/>
                    <a:pt x="23" y="44"/>
                    <a:pt x="23" y="44"/>
                  </a:cubicBezTo>
                  <a:cubicBezTo>
                    <a:pt x="14" y="45"/>
                    <a:pt x="8" y="49"/>
                    <a:pt x="8" y="53"/>
                  </a:cubicBezTo>
                  <a:close/>
                  <a:moveTo>
                    <a:pt x="16" y="51"/>
                  </a:moveTo>
                  <a:cubicBezTo>
                    <a:pt x="16" y="54"/>
                    <a:pt x="23" y="56"/>
                    <a:pt x="31" y="56"/>
                  </a:cubicBezTo>
                  <a:cubicBezTo>
                    <a:pt x="39" y="56"/>
                    <a:pt x="46" y="54"/>
                    <a:pt x="46" y="51"/>
                  </a:cubicBezTo>
                  <a:cubicBezTo>
                    <a:pt x="46" y="49"/>
                    <a:pt x="44" y="47"/>
                    <a:pt x="42" y="47"/>
                  </a:cubicBezTo>
                  <a:cubicBezTo>
                    <a:pt x="48" y="48"/>
                    <a:pt x="52" y="50"/>
                    <a:pt x="52" y="53"/>
                  </a:cubicBezTo>
                  <a:cubicBezTo>
                    <a:pt x="52" y="56"/>
                    <a:pt x="43" y="60"/>
                    <a:pt x="31" y="60"/>
                  </a:cubicBezTo>
                  <a:cubicBezTo>
                    <a:pt x="19" y="60"/>
                    <a:pt x="10" y="56"/>
                    <a:pt x="10" y="53"/>
                  </a:cubicBezTo>
                  <a:cubicBezTo>
                    <a:pt x="10" y="50"/>
                    <a:pt x="14" y="48"/>
                    <a:pt x="20" y="47"/>
                  </a:cubicBezTo>
                  <a:cubicBezTo>
                    <a:pt x="17" y="47"/>
                    <a:pt x="16" y="49"/>
                    <a:pt x="16" y="51"/>
                  </a:cubicBezTo>
                  <a:close/>
                  <a:moveTo>
                    <a:pt x="62" y="55"/>
                  </a:moveTo>
                  <a:cubicBezTo>
                    <a:pt x="62" y="64"/>
                    <a:pt x="49" y="70"/>
                    <a:pt x="31" y="70"/>
                  </a:cubicBezTo>
                  <a:cubicBezTo>
                    <a:pt x="13" y="70"/>
                    <a:pt x="0" y="64"/>
                    <a:pt x="0" y="55"/>
                  </a:cubicBezTo>
                  <a:cubicBezTo>
                    <a:pt x="0" y="49"/>
                    <a:pt x="8" y="43"/>
                    <a:pt x="20" y="41"/>
                  </a:cubicBezTo>
                  <a:cubicBezTo>
                    <a:pt x="23" y="44"/>
                    <a:pt x="23" y="44"/>
                    <a:pt x="23" y="44"/>
                  </a:cubicBezTo>
                  <a:cubicBezTo>
                    <a:pt x="10" y="45"/>
                    <a:pt x="3" y="50"/>
                    <a:pt x="3" y="55"/>
                  </a:cubicBezTo>
                  <a:cubicBezTo>
                    <a:pt x="3" y="61"/>
                    <a:pt x="14" y="67"/>
                    <a:pt x="31" y="67"/>
                  </a:cubicBezTo>
                  <a:cubicBezTo>
                    <a:pt x="48" y="67"/>
                    <a:pt x="59" y="61"/>
                    <a:pt x="59" y="55"/>
                  </a:cubicBezTo>
                  <a:cubicBezTo>
                    <a:pt x="59" y="50"/>
                    <a:pt x="51" y="45"/>
                    <a:pt x="39" y="44"/>
                  </a:cubicBezTo>
                  <a:cubicBezTo>
                    <a:pt x="42" y="41"/>
                    <a:pt x="42" y="41"/>
                    <a:pt x="42" y="41"/>
                  </a:cubicBezTo>
                  <a:cubicBezTo>
                    <a:pt x="54" y="43"/>
                    <a:pt x="62" y="49"/>
                    <a:pt x="62" y="55"/>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83" name="Freeform 96"/>
            <p:cNvSpPr>
              <a:spLocks noEditPoints="1"/>
            </p:cNvSpPr>
            <p:nvPr/>
          </p:nvSpPr>
          <p:spPr bwMode="auto">
            <a:xfrm>
              <a:off x="6805586" y="4925363"/>
              <a:ext cx="282662" cy="282661"/>
            </a:xfrm>
            <a:custGeom>
              <a:avLst/>
              <a:gdLst>
                <a:gd name="T0" fmla="*/ 45 w 62"/>
                <a:gd name="T1" fmla="*/ 4 h 62"/>
                <a:gd name="T2" fmla="*/ 45 w 62"/>
                <a:gd name="T3" fmla="*/ 9 h 62"/>
                <a:gd name="T4" fmla="*/ 17 w 62"/>
                <a:gd name="T5" fmla="*/ 52 h 62"/>
                <a:gd name="T6" fmla="*/ 16 w 62"/>
                <a:gd name="T7" fmla="*/ 58 h 62"/>
                <a:gd name="T8" fmla="*/ 19 w 62"/>
                <a:gd name="T9" fmla="*/ 52 h 62"/>
                <a:gd name="T10" fmla="*/ 54 w 62"/>
                <a:gd name="T11" fmla="*/ 19 h 62"/>
                <a:gd name="T12" fmla="*/ 56 w 62"/>
                <a:gd name="T13" fmla="*/ 15 h 62"/>
                <a:gd name="T14" fmla="*/ 53 w 62"/>
                <a:gd name="T15" fmla="*/ 19 h 62"/>
                <a:gd name="T16" fmla="*/ 4 w 62"/>
                <a:gd name="T17" fmla="*/ 46 h 62"/>
                <a:gd name="T18" fmla="*/ 9 w 62"/>
                <a:gd name="T19" fmla="*/ 44 h 62"/>
                <a:gd name="T20" fmla="*/ 61 w 62"/>
                <a:gd name="T21" fmla="*/ 30 h 62"/>
                <a:gd name="T22" fmla="*/ 56 w 62"/>
                <a:gd name="T23" fmla="*/ 32 h 62"/>
                <a:gd name="T24" fmla="*/ 61 w 62"/>
                <a:gd name="T25" fmla="*/ 30 h 62"/>
                <a:gd name="T26" fmla="*/ 1 w 62"/>
                <a:gd name="T27" fmla="*/ 30 h 62"/>
                <a:gd name="T28" fmla="*/ 5 w 62"/>
                <a:gd name="T29" fmla="*/ 32 h 62"/>
                <a:gd name="T30" fmla="*/ 52 w 62"/>
                <a:gd name="T31" fmla="*/ 43 h 62"/>
                <a:gd name="T32" fmla="*/ 57 w 62"/>
                <a:gd name="T33" fmla="*/ 47 h 62"/>
                <a:gd name="T34" fmla="*/ 54 w 62"/>
                <a:gd name="T35" fmla="*/ 43 h 62"/>
                <a:gd name="T36" fmla="*/ 10 w 62"/>
                <a:gd name="T37" fmla="*/ 18 h 62"/>
                <a:gd name="T38" fmla="*/ 4 w 62"/>
                <a:gd name="T39" fmla="*/ 15 h 62"/>
                <a:gd name="T40" fmla="*/ 45 w 62"/>
                <a:gd name="T41" fmla="*/ 52 h 62"/>
                <a:gd name="T42" fmla="*/ 45 w 62"/>
                <a:gd name="T43" fmla="*/ 57 h 62"/>
                <a:gd name="T44" fmla="*/ 47 w 62"/>
                <a:gd name="T45" fmla="*/ 56 h 62"/>
                <a:gd name="T46" fmla="*/ 30 w 62"/>
                <a:gd name="T47" fmla="*/ 56 h 62"/>
                <a:gd name="T48" fmla="*/ 32 w 62"/>
                <a:gd name="T49" fmla="*/ 61 h 62"/>
                <a:gd name="T50" fmla="*/ 17 w 62"/>
                <a:gd name="T51" fmla="*/ 9 h 62"/>
                <a:gd name="T52" fmla="*/ 19 w 62"/>
                <a:gd name="T53" fmla="*/ 8 h 62"/>
                <a:gd name="T54" fmla="*/ 15 w 62"/>
                <a:gd name="T55" fmla="*/ 5 h 62"/>
                <a:gd name="T56" fmla="*/ 32 w 62"/>
                <a:gd name="T57" fmla="*/ 5 h 62"/>
                <a:gd name="T58" fmla="*/ 30 w 62"/>
                <a:gd name="T59" fmla="*/ 1 h 62"/>
                <a:gd name="T60" fmla="*/ 53 w 62"/>
                <a:gd name="T61" fmla="*/ 30 h 62"/>
                <a:gd name="T62" fmla="*/ 29 w 62"/>
                <a:gd name="T63" fmla="*/ 53 h 62"/>
                <a:gd name="T64" fmla="*/ 14 w 62"/>
                <a:gd name="T65" fmla="*/ 19 h 62"/>
                <a:gd name="T66" fmla="*/ 48 w 62"/>
                <a:gd name="T67" fmla="*/ 19 h 62"/>
                <a:gd name="T68" fmla="*/ 46 w 62"/>
                <a:gd name="T69" fmla="*/ 22 h 62"/>
                <a:gd name="T70" fmla="*/ 46 w 62"/>
                <a:gd name="T71" fmla="*/ 22 h 62"/>
                <a:gd name="T72" fmla="*/ 39 w 62"/>
                <a:gd name="T73" fmla="*/ 27 h 62"/>
                <a:gd name="T74" fmla="*/ 31 w 62"/>
                <a:gd name="T75" fmla="*/ 48 h 62"/>
                <a:gd name="T76" fmla="*/ 36 w 62"/>
                <a:gd name="T77" fmla="*/ 27 h 62"/>
                <a:gd name="T78" fmla="*/ 36 w 62"/>
                <a:gd name="T79" fmla="*/ 27 h 62"/>
                <a:gd name="T80" fmla="*/ 23 w 62"/>
                <a:gd name="T81" fmla="*/ 27 h 62"/>
                <a:gd name="T82" fmla="*/ 21 w 62"/>
                <a:gd name="T83" fmla="*/ 27 h 62"/>
                <a:gd name="T84" fmla="*/ 28 w 62"/>
                <a:gd name="T85" fmla="*/ 47 h 62"/>
                <a:gd name="T86" fmla="*/ 28 w 62"/>
                <a:gd name="T87" fmla="*/ 47 h 62"/>
                <a:gd name="T88" fmla="*/ 39 w 62"/>
                <a:gd name="T8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62">
                  <a:moveTo>
                    <a:pt x="43" y="9"/>
                  </a:moveTo>
                  <a:cubicBezTo>
                    <a:pt x="43" y="9"/>
                    <a:pt x="43" y="9"/>
                    <a:pt x="43" y="8"/>
                  </a:cubicBezTo>
                  <a:cubicBezTo>
                    <a:pt x="45" y="4"/>
                    <a:pt x="45" y="4"/>
                    <a:pt x="45" y="4"/>
                  </a:cubicBezTo>
                  <a:cubicBezTo>
                    <a:pt x="45" y="4"/>
                    <a:pt x="46" y="4"/>
                    <a:pt x="46" y="4"/>
                  </a:cubicBezTo>
                  <a:cubicBezTo>
                    <a:pt x="47" y="4"/>
                    <a:pt x="47" y="5"/>
                    <a:pt x="47" y="5"/>
                  </a:cubicBezTo>
                  <a:cubicBezTo>
                    <a:pt x="45" y="9"/>
                    <a:pt x="45" y="9"/>
                    <a:pt x="45" y="9"/>
                  </a:cubicBezTo>
                  <a:cubicBezTo>
                    <a:pt x="44" y="9"/>
                    <a:pt x="44" y="10"/>
                    <a:pt x="44" y="10"/>
                  </a:cubicBezTo>
                  <a:cubicBezTo>
                    <a:pt x="43" y="10"/>
                    <a:pt x="43" y="9"/>
                    <a:pt x="43" y="9"/>
                  </a:cubicBezTo>
                  <a:close/>
                  <a:moveTo>
                    <a:pt x="17" y="52"/>
                  </a:moveTo>
                  <a:cubicBezTo>
                    <a:pt x="15" y="56"/>
                    <a:pt x="15" y="56"/>
                    <a:pt x="15" y="56"/>
                  </a:cubicBezTo>
                  <a:cubicBezTo>
                    <a:pt x="15" y="57"/>
                    <a:pt x="15" y="57"/>
                    <a:pt x="15" y="58"/>
                  </a:cubicBezTo>
                  <a:cubicBezTo>
                    <a:pt x="16" y="58"/>
                    <a:pt x="16" y="58"/>
                    <a:pt x="16" y="58"/>
                  </a:cubicBezTo>
                  <a:cubicBezTo>
                    <a:pt x="16" y="58"/>
                    <a:pt x="17" y="57"/>
                    <a:pt x="17" y="57"/>
                  </a:cubicBezTo>
                  <a:cubicBezTo>
                    <a:pt x="19" y="53"/>
                    <a:pt x="19" y="53"/>
                    <a:pt x="19" y="53"/>
                  </a:cubicBezTo>
                  <a:cubicBezTo>
                    <a:pt x="19" y="53"/>
                    <a:pt x="19" y="52"/>
                    <a:pt x="19" y="52"/>
                  </a:cubicBezTo>
                  <a:cubicBezTo>
                    <a:pt x="18" y="52"/>
                    <a:pt x="18" y="52"/>
                    <a:pt x="17" y="52"/>
                  </a:cubicBezTo>
                  <a:close/>
                  <a:moveTo>
                    <a:pt x="53" y="19"/>
                  </a:moveTo>
                  <a:cubicBezTo>
                    <a:pt x="53" y="19"/>
                    <a:pt x="53" y="19"/>
                    <a:pt x="54" y="19"/>
                  </a:cubicBezTo>
                  <a:cubicBezTo>
                    <a:pt x="57" y="17"/>
                    <a:pt x="57" y="17"/>
                    <a:pt x="57" y="17"/>
                  </a:cubicBezTo>
                  <a:cubicBezTo>
                    <a:pt x="58" y="16"/>
                    <a:pt x="58" y="16"/>
                    <a:pt x="58" y="15"/>
                  </a:cubicBezTo>
                  <a:cubicBezTo>
                    <a:pt x="57" y="15"/>
                    <a:pt x="57" y="14"/>
                    <a:pt x="56" y="15"/>
                  </a:cubicBezTo>
                  <a:cubicBezTo>
                    <a:pt x="53" y="17"/>
                    <a:pt x="53" y="17"/>
                    <a:pt x="53" y="17"/>
                  </a:cubicBezTo>
                  <a:cubicBezTo>
                    <a:pt x="52" y="17"/>
                    <a:pt x="52" y="18"/>
                    <a:pt x="52" y="18"/>
                  </a:cubicBezTo>
                  <a:cubicBezTo>
                    <a:pt x="52" y="19"/>
                    <a:pt x="53" y="19"/>
                    <a:pt x="53" y="19"/>
                  </a:cubicBezTo>
                  <a:close/>
                  <a:moveTo>
                    <a:pt x="8" y="43"/>
                  </a:moveTo>
                  <a:cubicBezTo>
                    <a:pt x="4" y="45"/>
                    <a:pt x="4" y="45"/>
                    <a:pt x="4" y="45"/>
                  </a:cubicBezTo>
                  <a:cubicBezTo>
                    <a:pt x="4" y="45"/>
                    <a:pt x="4" y="46"/>
                    <a:pt x="4" y="46"/>
                  </a:cubicBezTo>
                  <a:cubicBezTo>
                    <a:pt x="4" y="46"/>
                    <a:pt x="5" y="47"/>
                    <a:pt x="5" y="47"/>
                  </a:cubicBezTo>
                  <a:cubicBezTo>
                    <a:pt x="5" y="47"/>
                    <a:pt x="5" y="47"/>
                    <a:pt x="5" y="47"/>
                  </a:cubicBezTo>
                  <a:cubicBezTo>
                    <a:pt x="9" y="44"/>
                    <a:pt x="9" y="44"/>
                    <a:pt x="9" y="44"/>
                  </a:cubicBezTo>
                  <a:cubicBezTo>
                    <a:pt x="10" y="44"/>
                    <a:pt x="10" y="43"/>
                    <a:pt x="10" y="43"/>
                  </a:cubicBezTo>
                  <a:cubicBezTo>
                    <a:pt x="9" y="42"/>
                    <a:pt x="9" y="42"/>
                    <a:pt x="8" y="43"/>
                  </a:cubicBezTo>
                  <a:close/>
                  <a:moveTo>
                    <a:pt x="61" y="30"/>
                  </a:moveTo>
                  <a:cubicBezTo>
                    <a:pt x="56" y="30"/>
                    <a:pt x="56" y="30"/>
                    <a:pt x="56" y="30"/>
                  </a:cubicBezTo>
                  <a:cubicBezTo>
                    <a:pt x="56" y="30"/>
                    <a:pt x="55" y="30"/>
                    <a:pt x="55" y="31"/>
                  </a:cubicBezTo>
                  <a:cubicBezTo>
                    <a:pt x="55" y="31"/>
                    <a:pt x="56" y="32"/>
                    <a:pt x="56" y="32"/>
                  </a:cubicBezTo>
                  <a:cubicBezTo>
                    <a:pt x="61" y="32"/>
                    <a:pt x="61" y="32"/>
                    <a:pt x="61" y="32"/>
                  </a:cubicBezTo>
                  <a:cubicBezTo>
                    <a:pt x="61" y="32"/>
                    <a:pt x="62" y="31"/>
                    <a:pt x="62" y="31"/>
                  </a:cubicBezTo>
                  <a:cubicBezTo>
                    <a:pt x="62" y="30"/>
                    <a:pt x="61" y="30"/>
                    <a:pt x="61" y="30"/>
                  </a:cubicBezTo>
                  <a:close/>
                  <a:moveTo>
                    <a:pt x="6" y="31"/>
                  </a:moveTo>
                  <a:cubicBezTo>
                    <a:pt x="6" y="30"/>
                    <a:pt x="6" y="30"/>
                    <a:pt x="5" y="30"/>
                  </a:cubicBezTo>
                  <a:cubicBezTo>
                    <a:pt x="1" y="30"/>
                    <a:pt x="1" y="30"/>
                    <a:pt x="1" y="30"/>
                  </a:cubicBezTo>
                  <a:cubicBezTo>
                    <a:pt x="0" y="30"/>
                    <a:pt x="0" y="30"/>
                    <a:pt x="0" y="31"/>
                  </a:cubicBezTo>
                  <a:cubicBezTo>
                    <a:pt x="0" y="31"/>
                    <a:pt x="0" y="32"/>
                    <a:pt x="1" y="32"/>
                  </a:cubicBezTo>
                  <a:cubicBezTo>
                    <a:pt x="5" y="32"/>
                    <a:pt x="5" y="32"/>
                    <a:pt x="5" y="32"/>
                  </a:cubicBezTo>
                  <a:cubicBezTo>
                    <a:pt x="6" y="32"/>
                    <a:pt x="6" y="31"/>
                    <a:pt x="6" y="31"/>
                  </a:cubicBezTo>
                  <a:close/>
                  <a:moveTo>
                    <a:pt x="54" y="43"/>
                  </a:moveTo>
                  <a:cubicBezTo>
                    <a:pt x="53" y="42"/>
                    <a:pt x="52" y="42"/>
                    <a:pt x="52" y="43"/>
                  </a:cubicBezTo>
                  <a:cubicBezTo>
                    <a:pt x="52" y="43"/>
                    <a:pt x="52" y="44"/>
                    <a:pt x="53" y="44"/>
                  </a:cubicBezTo>
                  <a:cubicBezTo>
                    <a:pt x="56" y="47"/>
                    <a:pt x="56" y="47"/>
                    <a:pt x="56" y="47"/>
                  </a:cubicBezTo>
                  <a:cubicBezTo>
                    <a:pt x="57" y="47"/>
                    <a:pt x="57" y="47"/>
                    <a:pt x="57" y="47"/>
                  </a:cubicBezTo>
                  <a:cubicBezTo>
                    <a:pt x="57" y="47"/>
                    <a:pt x="58" y="46"/>
                    <a:pt x="58" y="46"/>
                  </a:cubicBezTo>
                  <a:cubicBezTo>
                    <a:pt x="58" y="46"/>
                    <a:pt x="58" y="45"/>
                    <a:pt x="57" y="45"/>
                  </a:cubicBezTo>
                  <a:lnTo>
                    <a:pt x="54" y="43"/>
                  </a:lnTo>
                  <a:close/>
                  <a:moveTo>
                    <a:pt x="8" y="19"/>
                  </a:moveTo>
                  <a:cubicBezTo>
                    <a:pt x="8" y="19"/>
                    <a:pt x="9" y="19"/>
                    <a:pt x="9" y="19"/>
                  </a:cubicBezTo>
                  <a:cubicBezTo>
                    <a:pt x="9" y="19"/>
                    <a:pt x="9" y="19"/>
                    <a:pt x="10" y="18"/>
                  </a:cubicBezTo>
                  <a:cubicBezTo>
                    <a:pt x="10" y="18"/>
                    <a:pt x="10" y="17"/>
                    <a:pt x="9" y="17"/>
                  </a:cubicBezTo>
                  <a:cubicBezTo>
                    <a:pt x="5" y="15"/>
                    <a:pt x="5" y="15"/>
                    <a:pt x="5" y="15"/>
                  </a:cubicBezTo>
                  <a:cubicBezTo>
                    <a:pt x="5" y="14"/>
                    <a:pt x="4" y="15"/>
                    <a:pt x="4" y="15"/>
                  </a:cubicBezTo>
                  <a:cubicBezTo>
                    <a:pt x="4" y="16"/>
                    <a:pt x="4" y="16"/>
                    <a:pt x="4" y="17"/>
                  </a:cubicBezTo>
                  <a:lnTo>
                    <a:pt x="8" y="19"/>
                  </a:lnTo>
                  <a:close/>
                  <a:moveTo>
                    <a:pt x="45" y="52"/>
                  </a:moveTo>
                  <a:cubicBezTo>
                    <a:pt x="44" y="52"/>
                    <a:pt x="44" y="52"/>
                    <a:pt x="43" y="52"/>
                  </a:cubicBezTo>
                  <a:cubicBezTo>
                    <a:pt x="43" y="52"/>
                    <a:pt x="43" y="53"/>
                    <a:pt x="43" y="53"/>
                  </a:cubicBezTo>
                  <a:cubicBezTo>
                    <a:pt x="45" y="57"/>
                    <a:pt x="45" y="57"/>
                    <a:pt x="45" y="57"/>
                  </a:cubicBezTo>
                  <a:cubicBezTo>
                    <a:pt x="45" y="57"/>
                    <a:pt x="46" y="58"/>
                    <a:pt x="46" y="58"/>
                  </a:cubicBezTo>
                  <a:cubicBezTo>
                    <a:pt x="46" y="58"/>
                    <a:pt x="46" y="58"/>
                    <a:pt x="46" y="58"/>
                  </a:cubicBezTo>
                  <a:cubicBezTo>
                    <a:pt x="47" y="57"/>
                    <a:pt x="47" y="57"/>
                    <a:pt x="47" y="56"/>
                  </a:cubicBezTo>
                  <a:lnTo>
                    <a:pt x="45" y="52"/>
                  </a:lnTo>
                  <a:close/>
                  <a:moveTo>
                    <a:pt x="31" y="55"/>
                  </a:moveTo>
                  <a:cubicBezTo>
                    <a:pt x="30" y="55"/>
                    <a:pt x="30" y="56"/>
                    <a:pt x="30" y="56"/>
                  </a:cubicBezTo>
                  <a:cubicBezTo>
                    <a:pt x="30" y="61"/>
                    <a:pt x="30" y="61"/>
                    <a:pt x="30" y="61"/>
                  </a:cubicBezTo>
                  <a:cubicBezTo>
                    <a:pt x="30" y="61"/>
                    <a:pt x="30" y="62"/>
                    <a:pt x="31" y="62"/>
                  </a:cubicBezTo>
                  <a:cubicBezTo>
                    <a:pt x="31" y="62"/>
                    <a:pt x="32" y="61"/>
                    <a:pt x="32" y="61"/>
                  </a:cubicBezTo>
                  <a:cubicBezTo>
                    <a:pt x="32" y="56"/>
                    <a:pt x="32" y="56"/>
                    <a:pt x="32" y="56"/>
                  </a:cubicBezTo>
                  <a:cubicBezTo>
                    <a:pt x="32" y="56"/>
                    <a:pt x="31" y="55"/>
                    <a:pt x="31" y="55"/>
                  </a:cubicBezTo>
                  <a:close/>
                  <a:moveTo>
                    <a:pt x="17" y="9"/>
                  </a:moveTo>
                  <a:cubicBezTo>
                    <a:pt x="17" y="9"/>
                    <a:pt x="18" y="10"/>
                    <a:pt x="18" y="10"/>
                  </a:cubicBezTo>
                  <a:cubicBezTo>
                    <a:pt x="18" y="10"/>
                    <a:pt x="18" y="9"/>
                    <a:pt x="19" y="9"/>
                  </a:cubicBezTo>
                  <a:cubicBezTo>
                    <a:pt x="19" y="9"/>
                    <a:pt x="19" y="9"/>
                    <a:pt x="19" y="8"/>
                  </a:cubicBezTo>
                  <a:cubicBezTo>
                    <a:pt x="17" y="4"/>
                    <a:pt x="17" y="4"/>
                    <a:pt x="17" y="4"/>
                  </a:cubicBezTo>
                  <a:cubicBezTo>
                    <a:pt x="16" y="4"/>
                    <a:pt x="16" y="4"/>
                    <a:pt x="15" y="4"/>
                  </a:cubicBezTo>
                  <a:cubicBezTo>
                    <a:pt x="15" y="4"/>
                    <a:pt x="15" y="5"/>
                    <a:pt x="15" y="5"/>
                  </a:cubicBezTo>
                  <a:lnTo>
                    <a:pt x="17" y="9"/>
                  </a:lnTo>
                  <a:close/>
                  <a:moveTo>
                    <a:pt x="31" y="6"/>
                  </a:moveTo>
                  <a:cubicBezTo>
                    <a:pt x="31" y="6"/>
                    <a:pt x="32" y="6"/>
                    <a:pt x="32" y="5"/>
                  </a:cubicBezTo>
                  <a:cubicBezTo>
                    <a:pt x="32" y="1"/>
                    <a:pt x="32" y="1"/>
                    <a:pt x="32" y="1"/>
                  </a:cubicBezTo>
                  <a:cubicBezTo>
                    <a:pt x="32" y="0"/>
                    <a:pt x="31" y="0"/>
                    <a:pt x="31" y="0"/>
                  </a:cubicBezTo>
                  <a:cubicBezTo>
                    <a:pt x="30" y="0"/>
                    <a:pt x="30" y="0"/>
                    <a:pt x="30" y="1"/>
                  </a:cubicBezTo>
                  <a:cubicBezTo>
                    <a:pt x="30" y="5"/>
                    <a:pt x="30" y="5"/>
                    <a:pt x="30" y="5"/>
                  </a:cubicBezTo>
                  <a:cubicBezTo>
                    <a:pt x="30" y="6"/>
                    <a:pt x="30" y="6"/>
                    <a:pt x="31" y="6"/>
                  </a:cubicBezTo>
                  <a:close/>
                  <a:moveTo>
                    <a:pt x="53" y="30"/>
                  </a:moveTo>
                  <a:cubicBezTo>
                    <a:pt x="32" y="53"/>
                    <a:pt x="32" y="53"/>
                    <a:pt x="32" y="53"/>
                  </a:cubicBezTo>
                  <a:cubicBezTo>
                    <a:pt x="32" y="53"/>
                    <a:pt x="31" y="53"/>
                    <a:pt x="31" y="53"/>
                  </a:cubicBezTo>
                  <a:cubicBezTo>
                    <a:pt x="30" y="53"/>
                    <a:pt x="30" y="53"/>
                    <a:pt x="29" y="53"/>
                  </a:cubicBezTo>
                  <a:cubicBezTo>
                    <a:pt x="9" y="30"/>
                    <a:pt x="9" y="30"/>
                    <a:pt x="9" y="30"/>
                  </a:cubicBezTo>
                  <a:cubicBezTo>
                    <a:pt x="8" y="29"/>
                    <a:pt x="8" y="28"/>
                    <a:pt x="9" y="27"/>
                  </a:cubicBezTo>
                  <a:cubicBezTo>
                    <a:pt x="14" y="19"/>
                    <a:pt x="14" y="19"/>
                    <a:pt x="14" y="19"/>
                  </a:cubicBezTo>
                  <a:cubicBezTo>
                    <a:pt x="14" y="19"/>
                    <a:pt x="15" y="18"/>
                    <a:pt x="15" y="18"/>
                  </a:cubicBezTo>
                  <a:cubicBezTo>
                    <a:pt x="46" y="18"/>
                    <a:pt x="46" y="18"/>
                    <a:pt x="46" y="18"/>
                  </a:cubicBezTo>
                  <a:cubicBezTo>
                    <a:pt x="47" y="18"/>
                    <a:pt x="48" y="19"/>
                    <a:pt x="48" y="19"/>
                  </a:cubicBezTo>
                  <a:cubicBezTo>
                    <a:pt x="53" y="27"/>
                    <a:pt x="53" y="27"/>
                    <a:pt x="53" y="27"/>
                  </a:cubicBezTo>
                  <a:cubicBezTo>
                    <a:pt x="54" y="28"/>
                    <a:pt x="54" y="29"/>
                    <a:pt x="53" y="30"/>
                  </a:cubicBezTo>
                  <a:close/>
                  <a:moveTo>
                    <a:pt x="46" y="22"/>
                  </a:moveTo>
                  <a:cubicBezTo>
                    <a:pt x="41" y="27"/>
                    <a:pt x="41" y="27"/>
                    <a:pt x="41" y="27"/>
                  </a:cubicBezTo>
                  <a:cubicBezTo>
                    <a:pt x="50" y="27"/>
                    <a:pt x="50" y="27"/>
                    <a:pt x="50" y="27"/>
                  </a:cubicBezTo>
                  <a:lnTo>
                    <a:pt x="46" y="22"/>
                  </a:lnTo>
                  <a:close/>
                  <a:moveTo>
                    <a:pt x="44" y="21"/>
                  </a:moveTo>
                  <a:cubicBezTo>
                    <a:pt x="33" y="21"/>
                    <a:pt x="33" y="21"/>
                    <a:pt x="33" y="21"/>
                  </a:cubicBezTo>
                  <a:cubicBezTo>
                    <a:pt x="39" y="27"/>
                    <a:pt x="39" y="27"/>
                    <a:pt x="39" y="27"/>
                  </a:cubicBezTo>
                  <a:lnTo>
                    <a:pt x="44" y="21"/>
                  </a:lnTo>
                  <a:close/>
                  <a:moveTo>
                    <a:pt x="25" y="29"/>
                  </a:moveTo>
                  <a:cubicBezTo>
                    <a:pt x="31" y="48"/>
                    <a:pt x="31" y="48"/>
                    <a:pt x="31" y="48"/>
                  </a:cubicBezTo>
                  <a:cubicBezTo>
                    <a:pt x="37" y="29"/>
                    <a:pt x="37" y="29"/>
                    <a:pt x="37" y="29"/>
                  </a:cubicBezTo>
                  <a:lnTo>
                    <a:pt x="25" y="29"/>
                  </a:lnTo>
                  <a:close/>
                  <a:moveTo>
                    <a:pt x="36" y="27"/>
                  </a:moveTo>
                  <a:cubicBezTo>
                    <a:pt x="31" y="22"/>
                    <a:pt x="31" y="22"/>
                    <a:pt x="31" y="22"/>
                  </a:cubicBezTo>
                  <a:cubicBezTo>
                    <a:pt x="26" y="27"/>
                    <a:pt x="26" y="27"/>
                    <a:pt x="26" y="27"/>
                  </a:cubicBezTo>
                  <a:lnTo>
                    <a:pt x="36" y="27"/>
                  </a:lnTo>
                  <a:close/>
                  <a:moveTo>
                    <a:pt x="28" y="21"/>
                  </a:moveTo>
                  <a:cubicBezTo>
                    <a:pt x="18" y="21"/>
                    <a:pt x="18" y="21"/>
                    <a:pt x="18" y="21"/>
                  </a:cubicBezTo>
                  <a:cubicBezTo>
                    <a:pt x="23" y="27"/>
                    <a:pt x="23" y="27"/>
                    <a:pt x="23" y="27"/>
                  </a:cubicBezTo>
                  <a:lnTo>
                    <a:pt x="28" y="21"/>
                  </a:lnTo>
                  <a:close/>
                  <a:moveTo>
                    <a:pt x="12" y="27"/>
                  </a:moveTo>
                  <a:cubicBezTo>
                    <a:pt x="21" y="27"/>
                    <a:pt x="21" y="27"/>
                    <a:pt x="21" y="27"/>
                  </a:cubicBezTo>
                  <a:cubicBezTo>
                    <a:pt x="16" y="22"/>
                    <a:pt x="16" y="22"/>
                    <a:pt x="16" y="22"/>
                  </a:cubicBezTo>
                  <a:lnTo>
                    <a:pt x="12" y="27"/>
                  </a:lnTo>
                  <a:close/>
                  <a:moveTo>
                    <a:pt x="28" y="47"/>
                  </a:moveTo>
                  <a:cubicBezTo>
                    <a:pt x="22" y="29"/>
                    <a:pt x="22" y="29"/>
                    <a:pt x="22" y="29"/>
                  </a:cubicBezTo>
                  <a:cubicBezTo>
                    <a:pt x="12" y="29"/>
                    <a:pt x="12" y="29"/>
                    <a:pt x="12" y="29"/>
                  </a:cubicBezTo>
                  <a:lnTo>
                    <a:pt x="28" y="47"/>
                  </a:lnTo>
                  <a:close/>
                  <a:moveTo>
                    <a:pt x="33" y="47"/>
                  </a:moveTo>
                  <a:cubicBezTo>
                    <a:pt x="49" y="29"/>
                    <a:pt x="49" y="29"/>
                    <a:pt x="49" y="29"/>
                  </a:cubicBezTo>
                  <a:cubicBezTo>
                    <a:pt x="39" y="29"/>
                    <a:pt x="39" y="29"/>
                    <a:pt x="39" y="29"/>
                  </a:cubicBezTo>
                  <a:lnTo>
                    <a:pt x="33" y="47"/>
                  </a:ln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84" name="Freeform 52"/>
            <p:cNvSpPr>
              <a:spLocks noEditPoints="1"/>
            </p:cNvSpPr>
            <p:nvPr/>
          </p:nvSpPr>
          <p:spPr bwMode="auto">
            <a:xfrm>
              <a:off x="5499324" y="5343165"/>
              <a:ext cx="269059" cy="253140"/>
            </a:xfrm>
            <a:custGeom>
              <a:avLst/>
              <a:gdLst>
                <a:gd name="T0" fmla="*/ 23 w 68"/>
                <a:gd name="T1" fmla="*/ 5 h 67"/>
                <a:gd name="T2" fmla="*/ 7 w 68"/>
                <a:gd name="T3" fmla="*/ 11 h 67"/>
                <a:gd name="T4" fmla="*/ 7 w 68"/>
                <a:gd name="T5" fmla="*/ 67 h 67"/>
                <a:gd name="T6" fmla="*/ 38 w 68"/>
                <a:gd name="T7" fmla="*/ 62 h 67"/>
                <a:gd name="T8" fmla="*/ 49 w 68"/>
                <a:gd name="T9" fmla="*/ 56 h 67"/>
                <a:gd name="T10" fmla="*/ 64 w 68"/>
                <a:gd name="T11" fmla="*/ 47 h 67"/>
                <a:gd name="T12" fmla="*/ 60 w 68"/>
                <a:gd name="T13" fmla="*/ 0 h 67"/>
                <a:gd name="T14" fmla="*/ 52 w 68"/>
                <a:gd name="T15" fmla="*/ 51 h 67"/>
                <a:gd name="T16" fmla="*/ 59 w 68"/>
                <a:gd name="T17" fmla="*/ 44 h 67"/>
                <a:gd name="T18" fmla="*/ 56 w 68"/>
                <a:gd name="T19" fmla="*/ 41 h 67"/>
                <a:gd name="T20" fmla="*/ 56 w 68"/>
                <a:gd name="T21" fmla="*/ 51 h 67"/>
                <a:gd name="T22" fmla="*/ 50 w 68"/>
                <a:gd name="T23" fmla="*/ 43 h 67"/>
                <a:gd name="T24" fmla="*/ 33 w 68"/>
                <a:gd name="T25" fmla="*/ 45 h 67"/>
                <a:gd name="T26" fmla="*/ 48 w 68"/>
                <a:gd name="T27" fmla="*/ 53 h 67"/>
                <a:gd name="T28" fmla="*/ 26 w 68"/>
                <a:gd name="T29" fmla="*/ 7 h 67"/>
                <a:gd name="T30" fmla="*/ 65 w 68"/>
                <a:gd name="T31" fmla="*/ 7 h 67"/>
                <a:gd name="T32" fmla="*/ 56 w 68"/>
                <a:gd name="T33" fmla="*/ 39 h 67"/>
                <a:gd name="T34" fmla="*/ 9 w 68"/>
                <a:gd name="T35" fmla="*/ 23 h 67"/>
                <a:gd name="T36" fmla="*/ 12 w 68"/>
                <a:gd name="T37" fmla="*/ 30 h 67"/>
                <a:gd name="T38" fmla="*/ 10 w 68"/>
                <a:gd name="T39" fmla="*/ 32 h 67"/>
                <a:gd name="T40" fmla="*/ 10 w 68"/>
                <a:gd name="T41" fmla="*/ 38 h 67"/>
                <a:gd name="T42" fmla="*/ 12 w 68"/>
                <a:gd name="T43" fmla="*/ 40 h 67"/>
                <a:gd name="T44" fmla="*/ 9 w 68"/>
                <a:gd name="T45" fmla="*/ 47 h 67"/>
                <a:gd name="T46" fmla="*/ 12 w 68"/>
                <a:gd name="T47" fmla="*/ 54 h 67"/>
                <a:gd name="T48" fmla="*/ 9 w 68"/>
                <a:gd name="T49" fmla="*/ 55 h 67"/>
                <a:gd name="T50" fmla="*/ 19 w 68"/>
                <a:gd name="T51" fmla="*/ 61 h 67"/>
                <a:gd name="T52" fmla="*/ 25 w 68"/>
                <a:gd name="T53" fmla="*/ 64 h 67"/>
                <a:gd name="T54" fmla="*/ 3 w 68"/>
                <a:gd name="T55" fmla="*/ 19 h 67"/>
                <a:gd name="T56" fmla="*/ 12 w 68"/>
                <a:gd name="T57" fmla="*/ 22 h 67"/>
                <a:gd name="T58" fmla="*/ 34 w 68"/>
                <a:gd name="T59" fmla="*/ 61 h 67"/>
                <a:gd name="T60" fmla="*/ 19 w 68"/>
                <a:gd name="T61" fmla="*/ 59 h 67"/>
                <a:gd name="T62" fmla="*/ 19 w 68"/>
                <a:gd name="T63" fmla="*/ 8 h 67"/>
                <a:gd name="T64" fmla="*/ 21 w 68"/>
                <a:gd name="T65" fmla="*/ 17 h 67"/>
                <a:gd name="T66" fmla="*/ 24 w 68"/>
                <a:gd name="T67" fmla="*/ 19 h 67"/>
                <a:gd name="T68" fmla="*/ 20 w 68"/>
                <a:gd name="T69" fmla="*/ 26 h 67"/>
                <a:gd name="T70" fmla="*/ 24 w 68"/>
                <a:gd name="T71" fmla="*/ 33 h 67"/>
                <a:gd name="T72" fmla="*/ 21 w 68"/>
                <a:gd name="T73" fmla="*/ 35 h 67"/>
                <a:gd name="T74" fmla="*/ 21 w 68"/>
                <a:gd name="T75" fmla="*/ 41 h 67"/>
                <a:gd name="T76" fmla="*/ 24 w 68"/>
                <a:gd name="T77" fmla="*/ 43 h 67"/>
                <a:gd name="T78" fmla="*/ 21 w 68"/>
                <a:gd name="T79" fmla="*/ 49 h 67"/>
                <a:gd name="T80" fmla="*/ 24 w 68"/>
                <a:gd name="T81" fmla="*/ 51 h 67"/>
                <a:gd name="T82" fmla="*/ 38 w 68"/>
                <a:gd name="T83" fmla="*/ 57 h 67"/>
                <a:gd name="T84" fmla="*/ 40 w 68"/>
                <a:gd name="T85" fmla="*/ 58 h 67"/>
                <a:gd name="T86" fmla="*/ 40 w 68"/>
                <a:gd name="T87" fmla="*/ 55 h 67"/>
                <a:gd name="T88" fmla="*/ 40 w 68"/>
                <a:gd name="T89" fmla="*/ 58 h 67"/>
                <a:gd name="T90" fmla="*/ 33 w 68"/>
                <a:gd name="T91" fmla="*/ 13 h 67"/>
                <a:gd name="T92" fmla="*/ 58 w 68"/>
                <a:gd name="T93" fmla="*/ 11 h 67"/>
                <a:gd name="T94" fmla="*/ 58 w 68"/>
                <a:gd name="T95" fmla="*/ 21 h 67"/>
                <a:gd name="T96" fmla="*/ 33 w 68"/>
                <a:gd name="T97" fmla="*/ 19 h 67"/>
                <a:gd name="T98" fmla="*/ 59 w 68"/>
                <a:gd name="T99" fmla="*/ 28 h 67"/>
                <a:gd name="T100" fmla="*/ 32 w 68"/>
                <a:gd name="T101" fmla="*/ 28 h 67"/>
                <a:gd name="T102" fmla="*/ 59 w 68"/>
                <a:gd name="T103" fmla="*/ 28 h 67"/>
                <a:gd name="T104" fmla="*/ 33 w 68"/>
                <a:gd name="T105" fmla="*/ 37 h 67"/>
                <a:gd name="T106" fmla="*/ 58 w 68"/>
                <a:gd name="T107"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7">
                  <a:moveTo>
                    <a:pt x="60" y="0"/>
                  </a:moveTo>
                  <a:cubicBezTo>
                    <a:pt x="31" y="0"/>
                    <a:pt x="31" y="0"/>
                    <a:pt x="31" y="0"/>
                  </a:cubicBezTo>
                  <a:cubicBezTo>
                    <a:pt x="27" y="0"/>
                    <a:pt x="24" y="2"/>
                    <a:pt x="23" y="5"/>
                  </a:cubicBezTo>
                  <a:cubicBezTo>
                    <a:pt x="19" y="5"/>
                    <a:pt x="19" y="5"/>
                    <a:pt x="19" y="5"/>
                  </a:cubicBezTo>
                  <a:cubicBezTo>
                    <a:pt x="15" y="5"/>
                    <a:pt x="13" y="8"/>
                    <a:pt x="12" y="11"/>
                  </a:cubicBezTo>
                  <a:cubicBezTo>
                    <a:pt x="7" y="11"/>
                    <a:pt x="7" y="11"/>
                    <a:pt x="7" y="11"/>
                  </a:cubicBezTo>
                  <a:cubicBezTo>
                    <a:pt x="3" y="11"/>
                    <a:pt x="0" y="14"/>
                    <a:pt x="0" y="19"/>
                  </a:cubicBezTo>
                  <a:cubicBezTo>
                    <a:pt x="0" y="60"/>
                    <a:pt x="0" y="60"/>
                    <a:pt x="0" y="60"/>
                  </a:cubicBezTo>
                  <a:cubicBezTo>
                    <a:pt x="0" y="64"/>
                    <a:pt x="3" y="67"/>
                    <a:pt x="7" y="67"/>
                  </a:cubicBezTo>
                  <a:cubicBezTo>
                    <a:pt x="25" y="67"/>
                    <a:pt x="25" y="67"/>
                    <a:pt x="25" y="67"/>
                  </a:cubicBezTo>
                  <a:cubicBezTo>
                    <a:pt x="29" y="67"/>
                    <a:pt x="33" y="66"/>
                    <a:pt x="35" y="64"/>
                  </a:cubicBezTo>
                  <a:cubicBezTo>
                    <a:pt x="38" y="62"/>
                    <a:pt x="38" y="62"/>
                    <a:pt x="38" y="62"/>
                  </a:cubicBezTo>
                  <a:cubicBezTo>
                    <a:pt x="41" y="62"/>
                    <a:pt x="45" y="60"/>
                    <a:pt x="47" y="59"/>
                  </a:cubicBezTo>
                  <a:cubicBezTo>
                    <a:pt x="48" y="57"/>
                    <a:pt x="48" y="57"/>
                    <a:pt x="48" y="57"/>
                  </a:cubicBezTo>
                  <a:cubicBezTo>
                    <a:pt x="49" y="56"/>
                    <a:pt x="49" y="56"/>
                    <a:pt x="49" y="56"/>
                  </a:cubicBezTo>
                  <a:cubicBezTo>
                    <a:pt x="53" y="56"/>
                    <a:pt x="57" y="55"/>
                    <a:pt x="59" y="53"/>
                  </a:cubicBezTo>
                  <a:cubicBezTo>
                    <a:pt x="62" y="50"/>
                    <a:pt x="62" y="50"/>
                    <a:pt x="62" y="50"/>
                  </a:cubicBezTo>
                  <a:cubicBezTo>
                    <a:pt x="64" y="47"/>
                    <a:pt x="64" y="47"/>
                    <a:pt x="64" y="47"/>
                  </a:cubicBezTo>
                  <a:cubicBezTo>
                    <a:pt x="66" y="46"/>
                    <a:pt x="68" y="41"/>
                    <a:pt x="68" y="38"/>
                  </a:cubicBezTo>
                  <a:cubicBezTo>
                    <a:pt x="68" y="7"/>
                    <a:pt x="68" y="7"/>
                    <a:pt x="68" y="7"/>
                  </a:cubicBezTo>
                  <a:cubicBezTo>
                    <a:pt x="68" y="3"/>
                    <a:pt x="64" y="0"/>
                    <a:pt x="60" y="0"/>
                  </a:cubicBezTo>
                  <a:close/>
                  <a:moveTo>
                    <a:pt x="52" y="53"/>
                  </a:moveTo>
                  <a:cubicBezTo>
                    <a:pt x="52" y="52"/>
                    <a:pt x="52" y="52"/>
                    <a:pt x="52" y="52"/>
                  </a:cubicBezTo>
                  <a:cubicBezTo>
                    <a:pt x="52" y="52"/>
                    <a:pt x="52" y="51"/>
                    <a:pt x="52" y="51"/>
                  </a:cubicBezTo>
                  <a:cubicBezTo>
                    <a:pt x="52" y="45"/>
                    <a:pt x="52" y="45"/>
                    <a:pt x="52" y="45"/>
                  </a:cubicBezTo>
                  <a:cubicBezTo>
                    <a:pt x="58" y="45"/>
                    <a:pt x="58" y="45"/>
                    <a:pt x="58" y="45"/>
                  </a:cubicBezTo>
                  <a:cubicBezTo>
                    <a:pt x="59" y="45"/>
                    <a:pt x="59" y="45"/>
                    <a:pt x="59" y="44"/>
                  </a:cubicBezTo>
                  <a:cubicBezTo>
                    <a:pt x="59" y="44"/>
                    <a:pt x="59" y="43"/>
                    <a:pt x="58" y="43"/>
                  </a:cubicBezTo>
                  <a:cubicBezTo>
                    <a:pt x="52" y="43"/>
                    <a:pt x="52" y="43"/>
                    <a:pt x="52" y="43"/>
                  </a:cubicBezTo>
                  <a:cubicBezTo>
                    <a:pt x="53" y="42"/>
                    <a:pt x="54" y="41"/>
                    <a:pt x="56" y="41"/>
                  </a:cubicBezTo>
                  <a:cubicBezTo>
                    <a:pt x="64" y="41"/>
                    <a:pt x="64" y="41"/>
                    <a:pt x="64" y="41"/>
                  </a:cubicBezTo>
                  <a:cubicBezTo>
                    <a:pt x="64" y="43"/>
                    <a:pt x="63" y="45"/>
                    <a:pt x="62" y="45"/>
                  </a:cubicBezTo>
                  <a:cubicBezTo>
                    <a:pt x="56" y="51"/>
                    <a:pt x="56" y="51"/>
                    <a:pt x="56" y="51"/>
                  </a:cubicBezTo>
                  <a:cubicBezTo>
                    <a:pt x="56" y="52"/>
                    <a:pt x="54" y="52"/>
                    <a:pt x="52" y="53"/>
                  </a:cubicBezTo>
                  <a:close/>
                  <a:moveTo>
                    <a:pt x="56" y="39"/>
                  </a:moveTo>
                  <a:cubicBezTo>
                    <a:pt x="53" y="39"/>
                    <a:pt x="51" y="41"/>
                    <a:pt x="50" y="43"/>
                  </a:cubicBezTo>
                  <a:cubicBezTo>
                    <a:pt x="33" y="43"/>
                    <a:pt x="33" y="43"/>
                    <a:pt x="33" y="43"/>
                  </a:cubicBezTo>
                  <a:cubicBezTo>
                    <a:pt x="32" y="43"/>
                    <a:pt x="32" y="44"/>
                    <a:pt x="32" y="44"/>
                  </a:cubicBezTo>
                  <a:cubicBezTo>
                    <a:pt x="32" y="45"/>
                    <a:pt x="32" y="45"/>
                    <a:pt x="33" y="45"/>
                  </a:cubicBezTo>
                  <a:cubicBezTo>
                    <a:pt x="50" y="45"/>
                    <a:pt x="50" y="45"/>
                    <a:pt x="50" y="45"/>
                  </a:cubicBezTo>
                  <a:cubicBezTo>
                    <a:pt x="50" y="51"/>
                    <a:pt x="50" y="51"/>
                    <a:pt x="50" y="51"/>
                  </a:cubicBezTo>
                  <a:cubicBezTo>
                    <a:pt x="48" y="53"/>
                    <a:pt x="48" y="53"/>
                    <a:pt x="48" y="53"/>
                  </a:cubicBezTo>
                  <a:cubicBezTo>
                    <a:pt x="31" y="53"/>
                    <a:pt x="31" y="53"/>
                    <a:pt x="31" y="53"/>
                  </a:cubicBezTo>
                  <a:cubicBezTo>
                    <a:pt x="28" y="53"/>
                    <a:pt x="26" y="51"/>
                    <a:pt x="26" y="49"/>
                  </a:cubicBezTo>
                  <a:cubicBezTo>
                    <a:pt x="26" y="7"/>
                    <a:pt x="26" y="7"/>
                    <a:pt x="26" y="7"/>
                  </a:cubicBezTo>
                  <a:cubicBezTo>
                    <a:pt x="26" y="5"/>
                    <a:pt x="28" y="3"/>
                    <a:pt x="31" y="3"/>
                  </a:cubicBezTo>
                  <a:cubicBezTo>
                    <a:pt x="60" y="3"/>
                    <a:pt x="60" y="3"/>
                    <a:pt x="60" y="3"/>
                  </a:cubicBezTo>
                  <a:cubicBezTo>
                    <a:pt x="63" y="3"/>
                    <a:pt x="65" y="5"/>
                    <a:pt x="65" y="7"/>
                  </a:cubicBezTo>
                  <a:cubicBezTo>
                    <a:pt x="65" y="38"/>
                    <a:pt x="65" y="38"/>
                    <a:pt x="65" y="38"/>
                  </a:cubicBezTo>
                  <a:cubicBezTo>
                    <a:pt x="65" y="38"/>
                    <a:pt x="65" y="39"/>
                    <a:pt x="65" y="39"/>
                  </a:cubicBezTo>
                  <a:lnTo>
                    <a:pt x="56" y="39"/>
                  </a:lnTo>
                  <a:close/>
                  <a:moveTo>
                    <a:pt x="12" y="22"/>
                  </a:moveTo>
                  <a:cubicBezTo>
                    <a:pt x="10" y="22"/>
                    <a:pt x="10" y="22"/>
                    <a:pt x="10" y="22"/>
                  </a:cubicBezTo>
                  <a:cubicBezTo>
                    <a:pt x="9" y="22"/>
                    <a:pt x="9" y="23"/>
                    <a:pt x="9" y="23"/>
                  </a:cubicBezTo>
                  <a:cubicBezTo>
                    <a:pt x="9" y="24"/>
                    <a:pt x="9" y="24"/>
                    <a:pt x="10" y="24"/>
                  </a:cubicBezTo>
                  <a:cubicBezTo>
                    <a:pt x="12" y="24"/>
                    <a:pt x="12" y="24"/>
                    <a:pt x="12" y="24"/>
                  </a:cubicBezTo>
                  <a:cubicBezTo>
                    <a:pt x="12" y="30"/>
                    <a:pt x="12" y="30"/>
                    <a:pt x="12" y="30"/>
                  </a:cubicBezTo>
                  <a:cubicBezTo>
                    <a:pt x="10" y="30"/>
                    <a:pt x="10" y="30"/>
                    <a:pt x="10" y="30"/>
                  </a:cubicBezTo>
                  <a:cubicBezTo>
                    <a:pt x="9" y="30"/>
                    <a:pt x="9" y="31"/>
                    <a:pt x="9" y="31"/>
                  </a:cubicBezTo>
                  <a:cubicBezTo>
                    <a:pt x="9" y="32"/>
                    <a:pt x="9" y="32"/>
                    <a:pt x="10" y="32"/>
                  </a:cubicBezTo>
                  <a:cubicBezTo>
                    <a:pt x="12" y="32"/>
                    <a:pt x="12" y="32"/>
                    <a:pt x="12" y="32"/>
                  </a:cubicBezTo>
                  <a:cubicBezTo>
                    <a:pt x="12" y="38"/>
                    <a:pt x="12" y="38"/>
                    <a:pt x="12" y="38"/>
                  </a:cubicBezTo>
                  <a:cubicBezTo>
                    <a:pt x="10" y="38"/>
                    <a:pt x="10" y="38"/>
                    <a:pt x="10" y="38"/>
                  </a:cubicBezTo>
                  <a:cubicBezTo>
                    <a:pt x="9" y="38"/>
                    <a:pt x="9" y="39"/>
                    <a:pt x="9" y="39"/>
                  </a:cubicBezTo>
                  <a:cubicBezTo>
                    <a:pt x="9" y="40"/>
                    <a:pt x="9" y="40"/>
                    <a:pt x="10" y="40"/>
                  </a:cubicBezTo>
                  <a:cubicBezTo>
                    <a:pt x="12" y="40"/>
                    <a:pt x="12" y="40"/>
                    <a:pt x="12" y="40"/>
                  </a:cubicBezTo>
                  <a:cubicBezTo>
                    <a:pt x="12" y="46"/>
                    <a:pt x="12" y="46"/>
                    <a:pt x="12" y="46"/>
                  </a:cubicBezTo>
                  <a:cubicBezTo>
                    <a:pt x="10" y="46"/>
                    <a:pt x="10" y="46"/>
                    <a:pt x="10" y="46"/>
                  </a:cubicBezTo>
                  <a:cubicBezTo>
                    <a:pt x="9" y="46"/>
                    <a:pt x="9" y="47"/>
                    <a:pt x="9" y="47"/>
                  </a:cubicBezTo>
                  <a:cubicBezTo>
                    <a:pt x="9" y="48"/>
                    <a:pt x="9" y="48"/>
                    <a:pt x="10" y="48"/>
                  </a:cubicBezTo>
                  <a:cubicBezTo>
                    <a:pt x="12" y="48"/>
                    <a:pt x="12" y="48"/>
                    <a:pt x="12" y="48"/>
                  </a:cubicBezTo>
                  <a:cubicBezTo>
                    <a:pt x="12" y="54"/>
                    <a:pt x="12" y="54"/>
                    <a:pt x="12" y="54"/>
                  </a:cubicBezTo>
                  <a:cubicBezTo>
                    <a:pt x="12" y="54"/>
                    <a:pt x="12" y="54"/>
                    <a:pt x="12" y="54"/>
                  </a:cubicBezTo>
                  <a:cubicBezTo>
                    <a:pt x="10" y="54"/>
                    <a:pt x="10" y="54"/>
                    <a:pt x="10" y="54"/>
                  </a:cubicBezTo>
                  <a:cubicBezTo>
                    <a:pt x="9" y="54"/>
                    <a:pt x="9" y="55"/>
                    <a:pt x="9" y="55"/>
                  </a:cubicBezTo>
                  <a:cubicBezTo>
                    <a:pt x="9" y="56"/>
                    <a:pt x="9" y="56"/>
                    <a:pt x="10" y="56"/>
                  </a:cubicBezTo>
                  <a:cubicBezTo>
                    <a:pt x="13" y="56"/>
                    <a:pt x="13" y="56"/>
                    <a:pt x="13" y="56"/>
                  </a:cubicBezTo>
                  <a:cubicBezTo>
                    <a:pt x="14" y="59"/>
                    <a:pt x="16" y="61"/>
                    <a:pt x="19" y="61"/>
                  </a:cubicBezTo>
                  <a:cubicBezTo>
                    <a:pt x="27" y="61"/>
                    <a:pt x="27" y="61"/>
                    <a:pt x="27" y="61"/>
                  </a:cubicBezTo>
                  <a:cubicBezTo>
                    <a:pt x="27" y="64"/>
                    <a:pt x="27" y="64"/>
                    <a:pt x="27" y="64"/>
                  </a:cubicBezTo>
                  <a:cubicBezTo>
                    <a:pt x="26" y="64"/>
                    <a:pt x="26" y="64"/>
                    <a:pt x="25" y="64"/>
                  </a:cubicBezTo>
                  <a:cubicBezTo>
                    <a:pt x="7" y="64"/>
                    <a:pt x="7" y="64"/>
                    <a:pt x="7" y="64"/>
                  </a:cubicBezTo>
                  <a:cubicBezTo>
                    <a:pt x="5" y="64"/>
                    <a:pt x="3" y="62"/>
                    <a:pt x="3" y="60"/>
                  </a:cubicBezTo>
                  <a:cubicBezTo>
                    <a:pt x="3" y="19"/>
                    <a:pt x="3" y="19"/>
                    <a:pt x="3" y="19"/>
                  </a:cubicBezTo>
                  <a:cubicBezTo>
                    <a:pt x="3" y="16"/>
                    <a:pt x="5" y="14"/>
                    <a:pt x="7" y="14"/>
                  </a:cubicBezTo>
                  <a:cubicBezTo>
                    <a:pt x="12" y="14"/>
                    <a:pt x="12" y="14"/>
                    <a:pt x="12" y="14"/>
                  </a:cubicBezTo>
                  <a:lnTo>
                    <a:pt x="12" y="22"/>
                  </a:lnTo>
                  <a:close/>
                  <a:moveTo>
                    <a:pt x="29" y="64"/>
                  </a:moveTo>
                  <a:cubicBezTo>
                    <a:pt x="29" y="61"/>
                    <a:pt x="29" y="61"/>
                    <a:pt x="29" y="61"/>
                  </a:cubicBezTo>
                  <a:cubicBezTo>
                    <a:pt x="34" y="61"/>
                    <a:pt x="34" y="61"/>
                    <a:pt x="34" y="61"/>
                  </a:cubicBezTo>
                  <a:cubicBezTo>
                    <a:pt x="33" y="62"/>
                    <a:pt x="33" y="62"/>
                    <a:pt x="33" y="62"/>
                  </a:cubicBezTo>
                  <a:cubicBezTo>
                    <a:pt x="32" y="63"/>
                    <a:pt x="31" y="63"/>
                    <a:pt x="29" y="64"/>
                  </a:cubicBezTo>
                  <a:close/>
                  <a:moveTo>
                    <a:pt x="19" y="59"/>
                  </a:moveTo>
                  <a:cubicBezTo>
                    <a:pt x="16" y="59"/>
                    <a:pt x="14" y="57"/>
                    <a:pt x="14" y="54"/>
                  </a:cubicBezTo>
                  <a:cubicBezTo>
                    <a:pt x="14" y="13"/>
                    <a:pt x="14" y="13"/>
                    <a:pt x="14" y="13"/>
                  </a:cubicBezTo>
                  <a:cubicBezTo>
                    <a:pt x="14" y="10"/>
                    <a:pt x="16" y="8"/>
                    <a:pt x="19" y="8"/>
                  </a:cubicBezTo>
                  <a:cubicBezTo>
                    <a:pt x="24" y="8"/>
                    <a:pt x="24" y="8"/>
                    <a:pt x="24" y="8"/>
                  </a:cubicBezTo>
                  <a:cubicBezTo>
                    <a:pt x="24" y="17"/>
                    <a:pt x="24" y="17"/>
                    <a:pt x="24" y="17"/>
                  </a:cubicBezTo>
                  <a:cubicBezTo>
                    <a:pt x="21" y="17"/>
                    <a:pt x="21" y="17"/>
                    <a:pt x="21" y="17"/>
                  </a:cubicBezTo>
                  <a:cubicBezTo>
                    <a:pt x="21" y="17"/>
                    <a:pt x="20" y="17"/>
                    <a:pt x="20" y="18"/>
                  </a:cubicBezTo>
                  <a:cubicBezTo>
                    <a:pt x="20" y="18"/>
                    <a:pt x="21" y="19"/>
                    <a:pt x="21" y="19"/>
                  </a:cubicBezTo>
                  <a:cubicBezTo>
                    <a:pt x="24" y="19"/>
                    <a:pt x="24" y="19"/>
                    <a:pt x="24" y="19"/>
                  </a:cubicBezTo>
                  <a:cubicBezTo>
                    <a:pt x="24" y="25"/>
                    <a:pt x="24" y="25"/>
                    <a:pt x="24" y="25"/>
                  </a:cubicBezTo>
                  <a:cubicBezTo>
                    <a:pt x="21" y="25"/>
                    <a:pt x="21" y="25"/>
                    <a:pt x="21" y="25"/>
                  </a:cubicBezTo>
                  <a:cubicBezTo>
                    <a:pt x="21" y="25"/>
                    <a:pt x="20" y="25"/>
                    <a:pt x="20" y="26"/>
                  </a:cubicBezTo>
                  <a:cubicBezTo>
                    <a:pt x="20" y="26"/>
                    <a:pt x="21" y="27"/>
                    <a:pt x="21" y="27"/>
                  </a:cubicBezTo>
                  <a:cubicBezTo>
                    <a:pt x="24" y="27"/>
                    <a:pt x="24" y="27"/>
                    <a:pt x="24" y="27"/>
                  </a:cubicBezTo>
                  <a:cubicBezTo>
                    <a:pt x="24" y="33"/>
                    <a:pt x="24" y="33"/>
                    <a:pt x="24" y="33"/>
                  </a:cubicBezTo>
                  <a:cubicBezTo>
                    <a:pt x="21" y="33"/>
                    <a:pt x="21" y="33"/>
                    <a:pt x="21" y="33"/>
                  </a:cubicBezTo>
                  <a:cubicBezTo>
                    <a:pt x="21" y="33"/>
                    <a:pt x="20" y="33"/>
                    <a:pt x="20" y="34"/>
                  </a:cubicBezTo>
                  <a:cubicBezTo>
                    <a:pt x="20" y="34"/>
                    <a:pt x="21" y="35"/>
                    <a:pt x="21" y="35"/>
                  </a:cubicBezTo>
                  <a:cubicBezTo>
                    <a:pt x="24" y="35"/>
                    <a:pt x="24" y="35"/>
                    <a:pt x="24" y="35"/>
                  </a:cubicBezTo>
                  <a:cubicBezTo>
                    <a:pt x="24" y="41"/>
                    <a:pt x="24" y="41"/>
                    <a:pt x="24" y="41"/>
                  </a:cubicBezTo>
                  <a:cubicBezTo>
                    <a:pt x="21" y="41"/>
                    <a:pt x="21" y="41"/>
                    <a:pt x="21" y="41"/>
                  </a:cubicBezTo>
                  <a:cubicBezTo>
                    <a:pt x="21" y="41"/>
                    <a:pt x="20" y="41"/>
                    <a:pt x="20" y="42"/>
                  </a:cubicBezTo>
                  <a:cubicBezTo>
                    <a:pt x="20" y="42"/>
                    <a:pt x="21" y="43"/>
                    <a:pt x="21" y="43"/>
                  </a:cubicBezTo>
                  <a:cubicBezTo>
                    <a:pt x="24" y="43"/>
                    <a:pt x="24" y="43"/>
                    <a:pt x="24" y="43"/>
                  </a:cubicBezTo>
                  <a:cubicBezTo>
                    <a:pt x="24" y="49"/>
                    <a:pt x="24" y="49"/>
                    <a:pt x="24" y="49"/>
                  </a:cubicBezTo>
                  <a:cubicBezTo>
                    <a:pt x="24" y="49"/>
                    <a:pt x="24" y="49"/>
                    <a:pt x="24" y="49"/>
                  </a:cubicBezTo>
                  <a:cubicBezTo>
                    <a:pt x="21" y="49"/>
                    <a:pt x="21" y="49"/>
                    <a:pt x="21" y="49"/>
                  </a:cubicBezTo>
                  <a:cubicBezTo>
                    <a:pt x="21" y="49"/>
                    <a:pt x="20" y="49"/>
                    <a:pt x="20" y="50"/>
                  </a:cubicBezTo>
                  <a:cubicBezTo>
                    <a:pt x="20" y="50"/>
                    <a:pt x="21" y="51"/>
                    <a:pt x="21" y="51"/>
                  </a:cubicBezTo>
                  <a:cubicBezTo>
                    <a:pt x="24" y="51"/>
                    <a:pt x="24" y="51"/>
                    <a:pt x="24" y="51"/>
                  </a:cubicBezTo>
                  <a:cubicBezTo>
                    <a:pt x="25" y="53"/>
                    <a:pt x="28" y="55"/>
                    <a:pt x="31" y="55"/>
                  </a:cubicBezTo>
                  <a:cubicBezTo>
                    <a:pt x="38" y="55"/>
                    <a:pt x="38" y="55"/>
                    <a:pt x="38" y="55"/>
                  </a:cubicBezTo>
                  <a:cubicBezTo>
                    <a:pt x="38" y="57"/>
                    <a:pt x="38" y="57"/>
                    <a:pt x="38" y="57"/>
                  </a:cubicBezTo>
                  <a:cubicBezTo>
                    <a:pt x="37" y="59"/>
                    <a:pt x="37" y="59"/>
                    <a:pt x="37" y="59"/>
                  </a:cubicBezTo>
                  <a:lnTo>
                    <a:pt x="19" y="59"/>
                  </a:lnTo>
                  <a:close/>
                  <a:moveTo>
                    <a:pt x="40" y="58"/>
                  </a:moveTo>
                  <a:cubicBezTo>
                    <a:pt x="40" y="58"/>
                    <a:pt x="40" y="58"/>
                    <a:pt x="40" y="58"/>
                  </a:cubicBezTo>
                  <a:cubicBezTo>
                    <a:pt x="41" y="57"/>
                    <a:pt x="41" y="57"/>
                    <a:pt x="40" y="57"/>
                  </a:cubicBezTo>
                  <a:cubicBezTo>
                    <a:pt x="40" y="55"/>
                    <a:pt x="40" y="55"/>
                    <a:pt x="40" y="55"/>
                  </a:cubicBezTo>
                  <a:cubicBezTo>
                    <a:pt x="46" y="55"/>
                    <a:pt x="46" y="55"/>
                    <a:pt x="46" y="55"/>
                  </a:cubicBezTo>
                  <a:cubicBezTo>
                    <a:pt x="45" y="56"/>
                    <a:pt x="45" y="56"/>
                    <a:pt x="45" y="56"/>
                  </a:cubicBezTo>
                  <a:cubicBezTo>
                    <a:pt x="44" y="57"/>
                    <a:pt x="42" y="58"/>
                    <a:pt x="40" y="58"/>
                  </a:cubicBezTo>
                  <a:close/>
                  <a:moveTo>
                    <a:pt x="59" y="12"/>
                  </a:moveTo>
                  <a:cubicBezTo>
                    <a:pt x="59" y="12"/>
                    <a:pt x="59" y="13"/>
                    <a:pt x="58" y="13"/>
                  </a:cubicBezTo>
                  <a:cubicBezTo>
                    <a:pt x="33" y="13"/>
                    <a:pt x="33" y="13"/>
                    <a:pt x="33" y="13"/>
                  </a:cubicBezTo>
                  <a:cubicBezTo>
                    <a:pt x="32" y="13"/>
                    <a:pt x="32" y="12"/>
                    <a:pt x="32" y="12"/>
                  </a:cubicBezTo>
                  <a:cubicBezTo>
                    <a:pt x="32" y="11"/>
                    <a:pt x="32" y="11"/>
                    <a:pt x="33" y="11"/>
                  </a:cubicBezTo>
                  <a:cubicBezTo>
                    <a:pt x="58" y="11"/>
                    <a:pt x="58" y="11"/>
                    <a:pt x="58" y="11"/>
                  </a:cubicBezTo>
                  <a:cubicBezTo>
                    <a:pt x="59" y="11"/>
                    <a:pt x="59" y="11"/>
                    <a:pt x="59" y="12"/>
                  </a:cubicBezTo>
                  <a:close/>
                  <a:moveTo>
                    <a:pt x="59" y="20"/>
                  </a:moveTo>
                  <a:cubicBezTo>
                    <a:pt x="59" y="21"/>
                    <a:pt x="59" y="21"/>
                    <a:pt x="58" y="21"/>
                  </a:cubicBezTo>
                  <a:cubicBezTo>
                    <a:pt x="33" y="21"/>
                    <a:pt x="33" y="21"/>
                    <a:pt x="33" y="21"/>
                  </a:cubicBezTo>
                  <a:cubicBezTo>
                    <a:pt x="32" y="21"/>
                    <a:pt x="32" y="21"/>
                    <a:pt x="32" y="20"/>
                  </a:cubicBezTo>
                  <a:cubicBezTo>
                    <a:pt x="32" y="19"/>
                    <a:pt x="32" y="19"/>
                    <a:pt x="33" y="19"/>
                  </a:cubicBezTo>
                  <a:cubicBezTo>
                    <a:pt x="58" y="19"/>
                    <a:pt x="58" y="19"/>
                    <a:pt x="58" y="19"/>
                  </a:cubicBezTo>
                  <a:cubicBezTo>
                    <a:pt x="59" y="19"/>
                    <a:pt x="59" y="19"/>
                    <a:pt x="59" y="20"/>
                  </a:cubicBezTo>
                  <a:close/>
                  <a:moveTo>
                    <a:pt x="59" y="28"/>
                  </a:moveTo>
                  <a:cubicBezTo>
                    <a:pt x="59" y="29"/>
                    <a:pt x="59" y="29"/>
                    <a:pt x="58" y="29"/>
                  </a:cubicBezTo>
                  <a:cubicBezTo>
                    <a:pt x="33" y="29"/>
                    <a:pt x="33" y="29"/>
                    <a:pt x="33" y="29"/>
                  </a:cubicBezTo>
                  <a:cubicBezTo>
                    <a:pt x="32" y="29"/>
                    <a:pt x="32" y="29"/>
                    <a:pt x="32" y="28"/>
                  </a:cubicBezTo>
                  <a:cubicBezTo>
                    <a:pt x="32" y="27"/>
                    <a:pt x="32" y="27"/>
                    <a:pt x="33" y="27"/>
                  </a:cubicBezTo>
                  <a:cubicBezTo>
                    <a:pt x="58" y="27"/>
                    <a:pt x="58" y="27"/>
                    <a:pt x="58" y="27"/>
                  </a:cubicBezTo>
                  <a:cubicBezTo>
                    <a:pt x="59" y="27"/>
                    <a:pt x="59" y="27"/>
                    <a:pt x="59" y="28"/>
                  </a:cubicBezTo>
                  <a:close/>
                  <a:moveTo>
                    <a:pt x="59" y="36"/>
                  </a:moveTo>
                  <a:cubicBezTo>
                    <a:pt x="59" y="37"/>
                    <a:pt x="59" y="37"/>
                    <a:pt x="58" y="37"/>
                  </a:cubicBezTo>
                  <a:cubicBezTo>
                    <a:pt x="33" y="37"/>
                    <a:pt x="33" y="37"/>
                    <a:pt x="33" y="37"/>
                  </a:cubicBezTo>
                  <a:cubicBezTo>
                    <a:pt x="32" y="37"/>
                    <a:pt x="32" y="37"/>
                    <a:pt x="32" y="36"/>
                  </a:cubicBezTo>
                  <a:cubicBezTo>
                    <a:pt x="32" y="36"/>
                    <a:pt x="32" y="35"/>
                    <a:pt x="33" y="35"/>
                  </a:cubicBezTo>
                  <a:cubicBezTo>
                    <a:pt x="58" y="35"/>
                    <a:pt x="58" y="35"/>
                    <a:pt x="58" y="35"/>
                  </a:cubicBezTo>
                  <a:cubicBezTo>
                    <a:pt x="59" y="35"/>
                    <a:pt x="59" y="36"/>
                    <a:pt x="59" y="36"/>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85" name="Freeform 28"/>
            <p:cNvSpPr>
              <a:spLocks noEditPoints="1"/>
            </p:cNvSpPr>
            <p:nvPr/>
          </p:nvSpPr>
          <p:spPr bwMode="auto">
            <a:xfrm>
              <a:off x="6704825" y="3901485"/>
              <a:ext cx="450645" cy="365668"/>
            </a:xfrm>
            <a:custGeom>
              <a:avLst/>
              <a:gdLst>
                <a:gd name="T0" fmla="*/ 26 w 74"/>
                <a:gd name="T1" fmla="*/ 0 h 60"/>
                <a:gd name="T2" fmla="*/ 19 w 74"/>
                <a:gd name="T3" fmla="*/ 53 h 60"/>
                <a:gd name="T4" fmla="*/ 49 w 74"/>
                <a:gd name="T5" fmla="*/ 60 h 60"/>
                <a:gd name="T6" fmla="*/ 56 w 74"/>
                <a:gd name="T7" fmla="*/ 7 h 60"/>
                <a:gd name="T8" fmla="*/ 53 w 74"/>
                <a:gd name="T9" fmla="*/ 7 h 60"/>
                <a:gd name="T10" fmla="*/ 49 w 74"/>
                <a:gd name="T11" fmla="*/ 57 h 60"/>
                <a:gd name="T12" fmla="*/ 22 w 74"/>
                <a:gd name="T13" fmla="*/ 53 h 60"/>
                <a:gd name="T14" fmla="*/ 26 w 74"/>
                <a:gd name="T15" fmla="*/ 3 h 60"/>
                <a:gd name="T16" fmla="*/ 53 w 74"/>
                <a:gd name="T17" fmla="*/ 7 h 60"/>
                <a:gd name="T18" fmla="*/ 25 w 74"/>
                <a:gd name="T19" fmla="*/ 6 h 60"/>
                <a:gd name="T20" fmla="*/ 24 w 74"/>
                <a:gd name="T21" fmla="*/ 50 h 60"/>
                <a:gd name="T22" fmla="*/ 50 w 74"/>
                <a:gd name="T23" fmla="*/ 51 h 60"/>
                <a:gd name="T24" fmla="*/ 51 w 74"/>
                <a:gd name="T25" fmla="*/ 7 h 60"/>
                <a:gd name="T26" fmla="*/ 49 w 74"/>
                <a:gd name="T27" fmla="*/ 49 h 60"/>
                <a:gd name="T28" fmla="*/ 26 w 74"/>
                <a:gd name="T29" fmla="*/ 8 h 60"/>
                <a:gd name="T30" fmla="*/ 49 w 74"/>
                <a:gd name="T31" fmla="*/ 49 h 60"/>
                <a:gd name="T32" fmla="*/ 37 w 74"/>
                <a:gd name="T33" fmla="*/ 56 h 60"/>
                <a:gd name="T34" fmla="*/ 37 w 74"/>
                <a:gd name="T35" fmla="*/ 52 h 60"/>
                <a:gd name="T36" fmla="*/ 74 w 74"/>
                <a:gd name="T37" fmla="*/ 23 h 60"/>
                <a:gd name="T38" fmla="*/ 67 w 74"/>
                <a:gd name="T39" fmla="*/ 41 h 60"/>
                <a:gd name="T40" fmla="*/ 66 w 74"/>
                <a:gd name="T41" fmla="*/ 39 h 60"/>
                <a:gd name="T42" fmla="*/ 66 w 74"/>
                <a:gd name="T43" fmla="*/ 7 h 60"/>
                <a:gd name="T44" fmla="*/ 68 w 74"/>
                <a:gd name="T45" fmla="*/ 6 h 60"/>
                <a:gd name="T46" fmla="*/ 69 w 74"/>
                <a:gd name="T47" fmla="*/ 23 h 60"/>
                <a:gd name="T48" fmla="*/ 64 w 74"/>
                <a:gd name="T49" fmla="*/ 37 h 60"/>
                <a:gd name="T50" fmla="*/ 63 w 74"/>
                <a:gd name="T51" fmla="*/ 35 h 60"/>
                <a:gd name="T52" fmla="*/ 63 w 74"/>
                <a:gd name="T53" fmla="*/ 11 h 60"/>
                <a:gd name="T54" fmla="*/ 65 w 74"/>
                <a:gd name="T55" fmla="*/ 10 h 60"/>
                <a:gd name="T56" fmla="*/ 64 w 74"/>
                <a:gd name="T57" fmla="*/ 23 h 60"/>
                <a:gd name="T58" fmla="*/ 60 w 74"/>
                <a:gd name="T59" fmla="*/ 33 h 60"/>
                <a:gd name="T60" fmla="*/ 60 w 74"/>
                <a:gd name="T61" fmla="*/ 31 h 60"/>
                <a:gd name="T62" fmla="*/ 60 w 74"/>
                <a:gd name="T63" fmla="*/ 15 h 60"/>
                <a:gd name="T64" fmla="*/ 61 w 74"/>
                <a:gd name="T65" fmla="*/ 14 h 60"/>
                <a:gd name="T66" fmla="*/ 8 w 74"/>
                <a:gd name="T67" fmla="*/ 39 h 60"/>
                <a:gd name="T68" fmla="*/ 7 w 74"/>
                <a:gd name="T69" fmla="*/ 41 h 60"/>
                <a:gd name="T70" fmla="*/ 0 w 74"/>
                <a:gd name="T71" fmla="*/ 23 h 60"/>
                <a:gd name="T72" fmla="*/ 8 w 74"/>
                <a:gd name="T73" fmla="*/ 6 h 60"/>
                <a:gd name="T74" fmla="*/ 2 w 74"/>
                <a:gd name="T75" fmla="*/ 23 h 60"/>
                <a:gd name="T76" fmla="*/ 12 w 74"/>
                <a:gd name="T77" fmla="*/ 35 h 60"/>
                <a:gd name="T78" fmla="*/ 11 w 74"/>
                <a:gd name="T79" fmla="*/ 37 h 60"/>
                <a:gd name="T80" fmla="*/ 6 w 74"/>
                <a:gd name="T81" fmla="*/ 23 h 60"/>
                <a:gd name="T82" fmla="*/ 11 w 74"/>
                <a:gd name="T83" fmla="*/ 10 h 60"/>
                <a:gd name="T84" fmla="*/ 8 w 74"/>
                <a:gd name="T85" fmla="*/ 23 h 60"/>
                <a:gd name="T86" fmla="*/ 15 w 74"/>
                <a:gd name="T87" fmla="*/ 15 h 60"/>
                <a:gd name="T88" fmla="*/ 15 w 74"/>
                <a:gd name="T89" fmla="*/ 31 h 60"/>
                <a:gd name="T90" fmla="*/ 14 w 74"/>
                <a:gd name="T91" fmla="*/ 33 h 60"/>
                <a:gd name="T92" fmla="*/ 11 w 74"/>
                <a:gd name="T93" fmla="*/ 23 h 60"/>
                <a:gd name="T94" fmla="*/ 15 w 74"/>
                <a:gd name="T95"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60">
                  <a:moveTo>
                    <a:pt x="49" y="0"/>
                  </a:moveTo>
                  <a:cubicBezTo>
                    <a:pt x="26" y="0"/>
                    <a:pt x="26" y="0"/>
                    <a:pt x="26" y="0"/>
                  </a:cubicBezTo>
                  <a:cubicBezTo>
                    <a:pt x="22" y="0"/>
                    <a:pt x="19" y="3"/>
                    <a:pt x="19" y="7"/>
                  </a:cubicBezTo>
                  <a:cubicBezTo>
                    <a:pt x="19" y="53"/>
                    <a:pt x="19" y="53"/>
                    <a:pt x="19" y="53"/>
                  </a:cubicBezTo>
                  <a:cubicBezTo>
                    <a:pt x="19" y="56"/>
                    <a:pt x="22" y="60"/>
                    <a:pt x="26" y="60"/>
                  </a:cubicBezTo>
                  <a:cubicBezTo>
                    <a:pt x="49" y="60"/>
                    <a:pt x="49" y="60"/>
                    <a:pt x="49" y="60"/>
                  </a:cubicBezTo>
                  <a:cubicBezTo>
                    <a:pt x="53" y="60"/>
                    <a:pt x="56" y="56"/>
                    <a:pt x="56" y="53"/>
                  </a:cubicBezTo>
                  <a:cubicBezTo>
                    <a:pt x="56" y="7"/>
                    <a:pt x="56" y="7"/>
                    <a:pt x="56" y="7"/>
                  </a:cubicBezTo>
                  <a:cubicBezTo>
                    <a:pt x="56" y="3"/>
                    <a:pt x="53" y="0"/>
                    <a:pt x="49" y="0"/>
                  </a:cubicBezTo>
                  <a:close/>
                  <a:moveTo>
                    <a:pt x="53" y="7"/>
                  </a:moveTo>
                  <a:cubicBezTo>
                    <a:pt x="53" y="53"/>
                    <a:pt x="53" y="53"/>
                    <a:pt x="53" y="53"/>
                  </a:cubicBezTo>
                  <a:cubicBezTo>
                    <a:pt x="53" y="55"/>
                    <a:pt x="51" y="57"/>
                    <a:pt x="49" y="57"/>
                  </a:cubicBezTo>
                  <a:cubicBezTo>
                    <a:pt x="26" y="57"/>
                    <a:pt x="26" y="57"/>
                    <a:pt x="26" y="57"/>
                  </a:cubicBezTo>
                  <a:cubicBezTo>
                    <a:pt x="24" y="57"/>
                    <a:pt x="22" y="55"/>
                    <a:pt x="22" y="53"/>
                  </a:cubicBezTo>
                  <a:cubicBezTo>
                    <a:pt x="22" y="7"/>
                    <a:pt x="22" y="7"/>
                    <a:pt x="22" y="7"/>
                  </a:cubicBezTo>
                  <a:cubicBezTo>
                    <a:pt x="22" y="5"/>
                    <a:pt x="24" y="3"/>
                    <a:pt x="26" y="3"/>
                  </a:cubicBezTo>
                  <a:cubicBezTo>
                    <a:pt x="49" y="3"/>
                    <a:pt x="49" y="3"/>
                    <a:pt x="49" y="3"/>
                  </a:cubicBezTo>
                  <a:cubicBezTo>
                    <a:pt x="51" y="3"/>
                    <a:pt x="53" y="5"/>
                    <a:pt x="53" y="7"/>
                  </a:cubicBezTo>
                  <a:close/>
                  <a:moveTo>
                    <a:pt x="50" y="6"/>
                  </a:moveTo>
                  <a:cubicBezTo>
                    <a:pt x="25" y="6"/>
                    <a:pt x="25" y="6"/>
                    <a:pt x="25" y="6"/>
                  </a:cubicBezTo>
                  <a:cubicBezTo>
                    <a:pt x="24" y="6"/>
                    <a:pt x="24" y="6"/>
                    <a:pt x="24" y="7"/>
                  </a:cubicBezTo>
                  <a:cubicBezTo>
                    <a:pt x="24" y="50"/>
                    <a:pt x="24" y="50"/>
                    <a:pt x="24" y="50"/>
                  </a:cubicBezTo>
                  <a:cubicBezTo>
                    <a:pt x="24" y="51"/>
                    <a:pt x="24" y="51"/>
                    <a:pt x="25" y="51"/>
                  </a:cubicBezTo>
                  <a:cubicBezTo>
                    <a:pt x="50" y="51"/>
                    <a:pt x="50" y="51"/>
                    <a:pt x="50" y="51"/>
                  </a:cubicBezTo>
                  <a:cubicBezTo>
                    <a:pt x="50" y="51"/>
                    <a:pt x="51" y="51"/>
                    <a:pt x="51" y="50"/>
                  </a:cubicBezTo>
                  <a:cubicBezTo>
                    <a:pt x="51" y="7"/>
                    <a:pt x="51" y="7"/>
                    <a:pt x="51" y="7"/>
                  </a:cubicBezTo>
                  <a:cubicBezTo>
                    <a:pt x="51" y="6"/>
                    <a:pt x="50" y="6"/>
                    <a:pt x="50" y="6"/>
                  </a:cubicBezTo>
                  <a:close/>
                  <a:moveTo>
                    <a:pt x="49" y="49"/>
                  </a:moveTo>
                  <a:cubicBezTo>
                    <a:pt x="26" y="49"/>
                    <a:pt x="26" y="49"/>
                    <a:pt x="26" y="49"/>
                  </a:cubicBezTo>
                  <a:cubicBezTo>
                    <a:pt x="26" y="8"/>
                    <a:pt x="26" y="8"/>
                    <a:pt x="26" y="8"/>
                  </a:cubicBezTo>
                  <a:cubicBezTo>
                    <a:pt x="49" y="8"/>
                    <a:pt x="49" y="8"/>
                    <a:pt x="49" y="8"/>
                  </a:cubicBezTo>
                  <a:lnTo>
                    <a:pt x="49" y="49"/>
                  </a:lnTo>
                  <a:close/>
                  <a:moveTo>
                    <a:pt x="39" y="54"/>
                  </a:moveTo>
                  <a:cubicBezTo>
                    <a:pt x="39" y="55"/>
                    <a:pt x="38" y="56"/>
                    <a:pt x="37" y="56"/>
                  </a:cubicBezTo>
                  <a:cubicBezTo>
                    <a:pt x="36" y="56"/>
                    <a:pt x="35" y="55"/>
                    <a:pt x="35" y="54"/>
                  </a:cubicBezTo>
                  <a:cubicBezTo>
                    <a:pt x="35" y="53"/>
                    <a:pt x="36" y="52"/>
                    <a:pt x="37" y="52"/>
                  </a:cubicBezTo>
                  <a:cubicBezTo>
                    <a:pt x="38" y="52"/>
                    <a:pt x="39" y="53"/>
                    <a:pt x="39" y="54"/>
                  </a:cubicBezTo>
                  <a:close/>
                  <a:moveTo>
                    <a:pt x="74" y="23"/>
                  </a:moveTo>
                  <a:cubicBezTo>
                    <a:pt x="74" y="30"/>
                    <a:pt x="72" y="36"/>
                    <a:pt x="68" y="41"/>
                  </a:cubicBezTo>
                  <a:cubicBezTo>
                    <a:pt x="68" y="41"/>
                    <a:pt x="67" y="41"/>
                    <a:pt x="67" y="41"/>
                  </a:cubicBezTo>
                  <a:cubicBezTo>
                    <a:pt x="67" y="41"/>
                    <a:pt x="67" y="41"/>
                    <a:pt x="67" y="41"/>
                  </a:cubicBezTo>
                  <a:cubicBezTo>
                    <a:pt x="66" y="40"/>
                    <a:pt x="66" y="40"/>
                    <a:pt x="66" y="39"/>
                  </a:cubicBezTo>
                  <a:cubicBezTo>
                    <a:pt x="70" y="35"/>
                    <a:pt x="72" y="29"/>
                    <a:pt x="72" y="23"/>
                  </a:cubicBezTo>
                  <a:cubicBezTo>
                    <a:pt x="72" y="17"/>
                    <a:pt x="70" y="12"/>
                    <a:pt x="66" y="7"/>
                  </a:cubicBezTo>
                  <a:cubicBezTo>
                    <a:pt x="66" y="7"/>
                    <a:pt x="66" y="6"/>
                    <a:pt x="67" y="6"/>
                  </a:cubicBezTo>
                  <a:cubicBezTo>
                    <a:pt x="67" y="5"/>
                    <a:pt x="68" y="6"/>
                    <a:pt x="68" y="6"/>
                  </a:cubicBezTo>
                  <a:cubicBezTo>
                    <a:pt x="72" y="11"/>
                    <a:pt x="74" y="17"/>
                    <a:pt x="74" y="23"/>
                  </a:cubicBezTo>
                  <a:close/>
                  <a:moveTo>
                    <a:pt x="69" y="23"/>
                  </a:moveTo>
                  <a:cubicBezTo>
                    <a:pt x="69" y="28"/>
                    <a:pt x="67" y="33"/>
                    <a:pt x="65" y="36"/>
                  </a:cubicBezTo>
                  <a:cubicBezTo>
                    <a:pt x="64" y="37"/>
                    <a:pt x="64" y="37"/>
                    <a:pt x="64" y="37"/>
                  </a:cubicBezTo>
                  <a:cubicBezTo>
                    <a:pt x="64" y="37"/>
                    <a:pt x="63" y="37"/>
                    <a:pt x="63" y="37"/>
                  </a:cubicBezTo>
                  <a:cubicBezTo>
                    <a:pt x="63" y="36"/>
                    <a:pt x="63" y="36"/>
                    <a:pt x="63" y="35"/>
                  </a:cubicBezTo>
                  <a:cubicBezTo>
                    <a:pt x="66" y="32"/>
                    <a:pt x="67" y="28"/>
                    <a:pt x="67" y="23"/>
                  </a:cubicBezTo>
                  <a:cubicBezTo>
                    <a:pt x="67" y="19"/>
                    <a:pt x="66" y="15"/>
                    <a:pt x="63" y="11"/>
                  </a:cubicBezTo>
                  <a:cubicBezTo>
                    <a:pt x="63" y="11"/>
                    <a:pt x="63" y="10"/>
                    <a:pt x="63" y="10"/>
                  </a:cubicBezTo>
                  <a:cubicBezTo>
                    <a:pt x="64" y="10"/>
                    <a:pt x="64" y="10"/>
                    <a:pt x="65" y="10"/>
                  </a:cubicBezTo>
                  <a:cubicBezTo>
                    <a:pt x="67" y="14"/>
                    <a:pt x="69" y="19"/>
                    <a:pt x="69" y="23"/>
                  </a:cubicBezTo>
                  <a:close/>
                  <a:moveTo>
                    <a:pt x="64" y="23"/>
                  </a:moveTo>
                  <a:cubicBezTo>
                    <a:pt x="64" y="26"/>
                    <a:pt x="63" y="29"/>
                    <a:pt x="61" y="32"/>
                  </a:cubicBezTo>
                  <a:cubicBezTo>
                    <a:pt x="61" y="32"/>
                    <a:pt x="61" y="33"/>
                    <a:pt x="60" y="33"/>
                  </a:cubicBezTo>
                  <a:cubicBezTo>
                    <a:pt x="60" y="33"/>
                    <a:pt x="60" y="33"/>
                    <a:pt x="60" y="33"/>
                  </a:cubicBezTo>
                  <a:cubicBezTo>
                    <a:pt x="59" y="32"/>
                    <a:pt x="59" y="32"/>
                    <a:pt x="60" y="31"/>
                  </a:cubicBezTo>
                  <a:cubicBezTo>
                    <a:pt x="61" y="29"/>
                    <a:pt x="62" y="26"/>
                    <a:pt x="62" y="23"/>
                  </a:cubicBezTo>
                  <a:cubicBezTo>
                    <a:pt x="62" y="21"/>
                    <a:pt x="61" y="18"/>
                    <a:pt x="60" y="15"/>
                  </a:cubicBezTo>
                  <a:cubicBezTo>
                    <a:pt x="59" y="15"/>
                    <a:pt x="59" y="14"/>
                    <a:pt x="60" y="14"/>
                  </a:cubicBezTo>
                  <a:cubicBezTo>
                    <a:pt x="60" y="14"/>
                    <a:pt x="61" y="14"/>
                    <a:pt x="61" y="14"/>
                  </a:cubicBezTo>
                  <a:cubicBezTo>
                    <a:pt x="63" y="17"/>
                    <a:pt x="64" y="20"/>
                    <a:pt x="64" y="23"/>
                  </a:cubicBezTo>
                  <a:close/>
                  <a:moveTo>
                    <a:pt x="8" y="39"/>
                  </a:moveTo>
                  <a:cubicBezTo>
                    <a:pt x="9" y="40"/>
                    <a:pt x="8" y="40"/>
                    <a:pt x="8" y="41"/>
                  </a:cubicBezTo>
                  <a:cubicBezTo>
                    <a:pt x="8" y="41"/>
                    <a:pt x="8" y="41"/>
                    <a:pt x="7" y="41"/>
                  </a:cubicBezTo>
                  <a:cubicBezTo>
                    <a:pt x="7" y="41"/>
                    <a:pt x="7" y="41"/>
                    <a:pt x="7" y="41"/>
                  </a:cubicBezTo>
                  <a:cubicBezTo>
                    <a:pt x="3" y="36"/>
                    <a:pt x="0" y="30"/>
                    <a:pt x="0" y="23"/>
                  </a:cubicBezTo>
                  <a:cubicBezTo>
                    <a:pt x="0" y="17"/>
                    <a:pt x="3" y="11"/>
                    <a:pt x="7" y="6"/>
                  </a:cubicBezTo>
                  <a:cubicBezTo>
                    <a:pt x="7" y="6"/>
                    <a:pt x="8" y="5"/>
                    <a:pt x="8" y="6"/>
                  </a:cubicBezTo>
                  <a:cubicBezTo>
                    <a:pt x="8" y="6"/>
                    <a:pt x="9" y="7"/>
                    <a:pt x="8" y="7"/>
                  </a:cubicBezTo>
                  <a:cubicBezTo>
                    <a:pt x="5" y="12"/>
                    <a:pt x="2" y="17"/>
                    <a:pt x="2" y="23"/>
                  </a:cubicBezTo>
                  <a:cubicBezTo>
                    <a:pt x="2" y="29"/>
                    <a:pt x="5" y="35"/>
                    <a:pt x="8" y="39"/>
                  </a:cubicBezTo>
                  <a:close/>
                  <a:moveTo>
                    <a:pt x="12" y="35"/>
                  </a:moveTo>
                  <a:cubicBezTo>
                    <a:pt x="12" y="36"/>
                    <a:pt x="12" y="36"/>
                    <a:pt x="11" y="37"/>
                  </a:cubicBezTo>
                  <a:cubicBezTo>
                    <a:pt x="11" y="37"/>
                    <a:pt x="11" y="37"/>
                    <a:pt x="11" y="37"/>
                  </a:cubicBezTo>
                  <a:cubicBezTo>
                    <a:pt x="10" y="37"/>
                    <a:pt x="10" y="37"/>
                    <a:pt x="10" y="36"/>
                  </a:cubicBezTo>
                  <a:cubicBezTo>
                    <a:pt x="7" y="33"/>
                    <a:pt x="6" y="28"/>
                    <a:pt x="6" y="23"/>
                  </a:cubicBezTo>
                  <a:cubicBezTo>
                    <a:pt x="6" y="19"/>
                    <a:pt x="7" y="14"/>
                    <a:pt x="10" y="10"/>
                  </a:cubicBezTo>
                  <a:cubicBezTo>
                    <a:pt x="10" y="10"/>
                    <a:pt x="11" y="10"/>
                    <a:pt x="11" y="10"/>
                  </a:cubicBezTo>
                  <a:cubicBezTo>
                    <a:pt x="12" y="10"/>
                    <a:pt x="12" y="11"/>
                    <a:pt x="12" y="11"/>
                  </a:cubicBezTo>
                  <a:cubicBezTo>
                    <a:pt x="9" y="15"/>
                    <a:pt x="8" y="19"/>
                    <a:pt x="8" y="23"/>
                  </a:cubicBezTo>
                  <a:cubicBezTo>
                    <a:pt x="8" y="28"/>
                    <a:pt x="9" y="32"/>
                    <a:pt x="12" y="35"/>
                  </a:cubicBezTo>
                  <a:close/>
                  <a:moveTo>
                    <a:pt x="15" y="15"/>
                  </a:moveTo>
                  <a:cubicBezTo>
                    <a:pt x="14" y="18"/>
                    <a:pt x="13" y="21"/>
                    <a:pt x="13" y="23"/>
                  </a:cubicBezTo>
                  <a:cubicBezTo>
                    <a:pt x="13" y="26"/>
                    <a:pt x="14" y="29"/>
                    <a:pt x="15" y="31"/>
                  </a:cubicBezTo>
                  <a:cubicBezTo>
                    <a:pt x="15" y="32"/>
                    <a:pt x="15" y="32"/>
                    <a:pt x="15" y="33"/>
                  </a:cubicBezTo>
                  <a:cubicBezTo>
                    <a:pt x="15" y="33"/>
                    <a:pt x="14" y="33"/>
                    <a:pt x="14" y="33"/>
                  </a:cubicBezTo>
                  <a:cubicBezTo>
                    <a:pt x="14" y="33"/>
                    <a:pt x="14" y="32"/>
                    <a:pt x="13" y="32"/>
                  </a:cubicBezTo>
                  <a:cubicBezTo>
                    <a:pt x="12" y="29"/>
                    <a:pt x="11" y="26"/>
                    <a:pt x="11" y="23"/>
                  </a:cubicBezTo>
                  <a:cubicBezTo>
                    <a:pt x="11" y="20"/>
                    <a:pt x="12" y="17"/>
                    <a:pt x="13" y="14"/>
                  </a:cubicBezTo>
                  <a:cubicBezTo>
                    <a:pt x="14" y="14"/>
                    <a:pt x="14" y="14"/>
                    <a:pt x="15" y="14"/>
                  </a:cubicBezTo>
                  <a:cubicBezTo>
                    <a:pt x="15" y="14"/>
                    <a:pt x="15" y="15"/>
                    <a:pt x="15" y="15"/>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86" name="Freeform 36"/>
            <p:cNvSpPr>
              <a:spLocks noEditPoints="1"/>
            </p:cNvSpPr>
            <p:nvPr/>
          </p:nvSpPr>
          <p:spPr bwMode="auto">
            <a:xfrm>
              <a:off x="5782123" y="3933313"/>
              <a:ext cx="154602" cy="154603"/>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7 w 35"/>
                <a:gd name="T21" fmla="*/ 12 h 35"/>
                <a:gd name="T22" fmla="*/ 27 w 35"/>
                <a:gd name="T23" fmla="*/ 14 h 35"/>
                <a:gd name="T24" fmla="*/ 16 w 35"/>
                <a:gd name="T25" fmla="*/ 23 h 35"/>
                <a:gd name="T26" fmla="*/ 16 w 35"/>
                <a:gd name="T27" fmla="*/ 23 h 35"/>
                <a:gd name="T28" fmla="*/ 15 w 35"/>
                <a:gd name="T29" fmla="*/ 23 h 35"/>
                <a:gd name="T30" fmla="*/ 9 w 35"/>
                <a:gd name="T31" fmla="*/ 18 h 35"/>
                <a:gd name="T32" fmla="*/ 9 w 35"/>
                <a:gd name="T33" fmla="*/ 16 h 35"/>
                <a:gd name="T34" fmla="*/ 10 w 35"/>
                <a:gd name="T35" fmla="*/ 16 h 35"/>
                <a:gd name="T36" fmla="*/ 16 w 35"/>
                <a:gd name="T37" fmla="*/ 21 h 35"/>
                <a:gd name="T38" fmla="*/ 26 w 35"/>
                <a:gd name="T39" fmla="*/ 12 h 35"/>
                <a:gd name="T40" fmla="*/ 27 w 35"/>
                <a:gd name="T4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5">
                  <a:moveTo>
                    <a:pt x="18" y="0"/>
                  </a:moveTo>
                  <a:cubicBezTo>
                    <a:pt x="8" y="0"/>
                    <a:pt x="0" y="8"/>
                    <a:pt x="0" y="18"/>
                  </a:cubicBezTo>
                  <a:cubicBezTo>
                    <a:pt x="0" y="27"/>
                    <a:pt x="8" y="35"/>
                    <a:pt x="18" y="35"/>
                  </a:cubicBezTo>
                  <a:cubicBezTo>
                    <a:pt x="28" y="35"/>
                    <a:pt x="35" y="27"/>
                    <a:pt x="35" y="18"/>
                  </a:cubicBezTo>
                  <a:cubicBezTo>
                    <a:pt x="35" y="8"/>
                    <a:pt x="28"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7" y="12"/>
                  </a:moveTo>
                  <a:cubicBezTo>
                    <a:pt x="28" y="13"/>
                    <a:pt x="28" y="13"/>
                    <a:pt x="27" y="14"/>
                  </a:cubicBezTo>
                  <a:cubicBezTo>
                    <a:pt x="16" y="23"/>
                    <a:pt x="16" y="23"/>
                    <a:pt x="16" y="23"/>
                  </a:cubicBezTo>
                  <a:cubicBezTo>
                    <a:pt x="16" y="23"/>
                    <a:pt x="16" y="23"/>
                    <a:pt x="16" y="23"/>
                  </a:cubicBezTo>
                  <a:cubicBezTo>
                    <a:pt x="15" y="23"/>
                    <a:pt x="15" y="23"/>
                    <a:pt x="15" y="23"/>
                  </a:cubicBezTo>
                  <a:cubicBezTo>
                    <a:pt x="9" y="18"/>
                    <a:pt x="9" y="18"/>
                    <a:pt x="9" y="18"/>
                  </a:cubicBezTo>
                  <a:cubicBezTo>
                    <a:pt x="8" y="18"/>
                    <a:pt x="8" y="17"/>
                    <a:pt x="9" y="16"/>
                  </a:cubicBezTo>
                  <a:cubicBezTo>
                    <a:pt x="9" y="16"/>
                    <a:pt x="10" y="16"/>
                    <a:pt x="10" y="16"/>
                  </a:cubicBezTo>
                  <a:cubicBezTo>
                    <a:pt x="16" y="21"/>
                    <a:pt x="16" y="21"/>
                    <a:pt x="16" y="21"/>
                  </a:cubicBezTo>
                  <a:cubicBezTo>
                    <a:pt x="26" y="12"/>
                    <a:pt x="26" y="12"/>
                    <a:pt x="26" y="12"/>
                  </a:cubicBezTo>
                  <a:cubicBezTo>
                    <a:pt x="26" y="12"/>
                    <a:pt x="27" y="12"/>
                    <a:pt x="27" y="12"/>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87" name="Freeform 24"/>
            <p:cNvSpPr>
              <a:spLocks noEditPoints="1"/>
            </p:cNvSpPr>
            <p:nvPr/>
          </p:nvSpPr>
          <p:spPr bwMode="auto">
            <a:xfrm>
              <a:off x="5176463" y="4958743"/>
              <a:ext cx="432385" cy="456077"/>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88" name="Freeform 33"/>
            <p:cNvSpPr>
              <a:spLocks noEditPoints="1"/>
            </p:cNvSpPr>
            <p:nvPr/>
          </p:nvSpPr>
          <p:spPr bwMode="auto">
            <a:xfrm>
              <a:off x="8282120" y="3507224"/>
              <a:ext cx="277453" cy="284221"/>
            </a:xfrm>
            <a:custGeom>
              <a:avLst/>
              <a:gdLst>
                <a:gd name="T0" fmla="*/ 8 w 52"/>
                <a:gd name="T1" fmla="*/ 19 h 53"/>
                <a:gd name="T2" fmla="*/ 8 w 52"/>
                <a:gd name="T3" fmla="*/ 19 h 53"/>
                <a:gd name="T4" fmla="*/ 8 w 52"/>
                <a:gd name="T5" fmla="*/ 18 h 53"/>
                <a:gd name="T6" fmla="*/ 8 w 52"/>
                <a:gd name="T7" fmla="*/ 17 h 53"/>
                <a:gd name="T8" fmla="*/ 8 w 52"/>
                <a:gd name="T9" fmla="*/ 17 h 53"/>
                <a:gd name="T10" fmla="*/ 15 w 52"/>
                <a:gd name="T11" fmla="*/ 10 h 53"/>
                <a:gd name="T12" fmla="*/ 17 w 52"/>
                <a:gd name="T13" fmla="*/ 10 h 53"/>
                <a:gd name="T14" fmla="*/ 17 w 52"/>
                <a:gd name="T15" fmla="*/ 12 h 53"/>
                <a:gd name="T16" fmla="*/ 13 w 52"/>
                <a:gd name="T17" fmla="*/ 17 h 53"/>
                <a:gd name="T18" fmla="*/ 39 w 52"/>
                <a:gd name="T19" fmla="*/ 17 h 53"/>
                <a:gd name="T20" fmla="*/ 40 w 52"/>
                <a:gd name="T21" fmla="*/ 18 h 53"/>
                <a:gd name="T22" fmla="*/ 39 w 52"/>
                <a:gd name="T23" fmla="*/ 20 h 53"/>
                <a:gd name="T24" fmla="*/ 13 w 52"/>
                <a:gd name="T25" fmla="*/ 20 h 53"/>
                <a:gd name="T26" fmla="*/ 17 w 52"/>
                <a:gd name="T27" fmla="*/ 24 h 53"/>
                <a:gd name="T28" fmla="*/ 17 w 52"/>
                <a:gd name="T29" fmla="*/ 26 h 53"/>
                <a:gd name="T30" fmla="*/ 16 w 52"/>
                <a:gd name="T31" fmla="*/ 26 h 53"/>
                <a:gd name="T32" fmla="*/ 15 w 52"/>
                <a:gd name="T33" fmla="*/ 26 h 53"/>
                <a:gd name="T34" fmla="*/ 8 w 52"/>
                <a:gd name="T35" fmla="*/ 19 h 53"/>
                <a:gd name="T36" fmla="*/ 43 w 52"/>
                <a:gd name="T37" fmla="*/ 34 h 53"/>
                <a:gd name="T38" fmla="*/ 43 w 52"/>
                <a:gd name="T39" fmla="*/ 34 h 53"/>
                <a:gd name="T40" fmla="*/ 36 w 52"/>
                <a:gd name="T41" fmla="*/ 27 h 53"/>
                <a:gd name="T42" fmla="*/ 34 w 52"/>
                <a:gd name="T43" fmla="*/ 27 h 53"/>
                <a:gd name="T44" fmla="*/ 34 w 52"/>
                <a:gd name="T45" fmla="*/ 29 h 53"/>
                <a:gd name="T46" fmla="*/ 39 w 52"/>
                <a:gd name="T47" fmla="*/ 33 h 53"/>
                <a:gd name="T48" fmla="*/ 13 w 52"/>
                <a:gd name="T49" fmla="*/ 33 h 53"/>
                <a:gd name="T50" fmla="*/ 11 w 52"/>
                <a:gd name="T51" fmla="*/ 35 h 53"/>
                <a:gd name="T52" fmla="*/ 13 w 52"/>
                <a:gd name="T53" fmla="*/ 36 h 53"/>
                <a:gd name="T54" fmla="*/ 39 w 52"/>
                <a:gd name="T55" fmla="*/ 36 h 53"/>
                <a:gd name="T56" fmla="*/ 34 w 52"/>
                <a:gd name="T57" fmla="*/ 41 h 53"/>
                <a:gd name="T58" fmla="*/ 34 w 52"/>
                <a:gd name="T59" fmla="*/ 43 h 53"/>
                <a:gd name="T60" fmla="*/ 35 w 52"/>
                <a:gd name="T61" fmla="*/ 43 h 53"/>
                <a:gd name="T62" fmla="*/ 36 w 52"/>
                <a:gd name="T63" fmla="*/ 43 h 53"/>
                <a:gd name="T64" fmla="*/ 43 w 52"/>
                <a:gd name="T65" fmla="*/ 36 h 53"/>
                <a:gd name="T66" fmla="*/ 43 w 52"/>
                <a:gd name="T67" fmla="*/ 36 h 53"/>
                <a:gd name="T68" fmla="*/ 44 w 52"/>
                <a:gd name="T69" fmla="*/ 35 h 53"/>
                <a:gd name="T70" fmla="*/ 43 w 52"/>
                <a:gd name="T71" fmla="*/ 34 h 53"/>
                <a:gd name="T72" fmla="*/ 52 w 52"/>
                <a:gd name="T73" fmla="*/ 7 h 53"/>
                <a:gd name="T74" fmla="*/ 52 w 52"/>
                <a:gd name="T75" fmla="*/ 45 h 53"/>
                <a:gd name="T76" fmla="*/ 45 w 52"/>
                <a:gd name="T77" fmla="*/ 53 h 53"/>
                <a:gd name="T78" fmla="*/ 7 w 52"/>
                <a:gd name="T79" fmla="*/ 53 h 53"/>
                <a:gd name="T80" fmla="*/ 0 w 52"/>
                <a:gd name="T81" fmla="*/ 45 h 53"/>
                <a:gd name="T82" fmla="*/ 0 w 52"/>
                <a:gd name="T83" fmla="*/ 7 h 53"/>
                <a:gd name="T84" fmla="*/ 7 w 52"/>
                <a:gd name="T85" fmla="*/ 0 h 53"/>
                <a:gd name="T86" fmla="*/ 45 w 52"/>
                <a:gd name="T87" fmla="*/ 0 h 53"/>
                <a:gd name="T88" fmla="*/ 52 w 52"/>
                <a:gd name="T89" fmla="*/ 7 h 53"/>
                <a:gd name="T90" fmla="*/ 49 w 52"/>
                <a:gd name="T91" fmla="*/ 7 h 53"/>
                <a:gd name="T92" fmla="*/ 45 w 52"/>
                <a:gd name="T93" fmla="*/ 3 h 53"/>
                <a:gd name="T94" fmla="*/ 7 w 52"/>
                <a:gd name="T95" fmla="*/ 3 h 53"/>
                <a:gd name="T96" fmla="*/ 3 w 52"/>
                <a:gd name="T97" fmla="*/ 7 h 53"/>
                <a:gd name="T98" fmla="*/ 3 w 52"/>
                <a:gd name="T99" fmla="*/ 45 h 53"/>
                <a:gd name="T100" fmla="*/ 7 w 52"/>
                <a:gd name="T101" fmla="*/ 50 h 53"/>
                <a:gd name="T102" fmla="*/ 45 w 52"/>
                <a:gd name="T103" fmla="*/ 50 h 53"/>
                <a:gd name="T104" fmla="*/ 49 w 52"/>
                <a:gd name="T105" fmla="*/ 45 h 53"/>
                <a:gd name="T106" fmla="*/ 49 w 52"/>
                <a:gd name="T10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3">
                  <a:moveTo>
                    <a:pt x="8" y="19"/>
                  </a:moveTo>
                  <a:cubicBezTo>
                    <a:pt x="8" y="19"/>
                    <a:pt x="8" y="19"/>
                    <a:pt x="8" y="19"/>
                  </a:cubicBezTo>
                  <a:cubicBezTo>
                    <a:pt x="8" y="19"/>
                    <a:pt x="8" y="18"/>
                    <a:pt x="8" y="18"/>
                  </a:cubicBezTo>
                  <a:cubicBezTo>
                    <a:pt x="8" y="18"/>
                    <a:pt x="8" y="17"/>
                    <a:pt x="8" y="17"/>
                  </a:cubicBezTo>
                  <a:cubicBezTo>
                    <a:pt x="8" y="17"/>
                    <a:pt x="8" y="17"/>
                    <a:pt x="8" y="17"/>
                  </a:cubicBezTo>
                  <a:cubicBezTo>
                    <a:pt x="15" y="10"/>
                    <a:pt x="15" y="10"/>
                    <a:pt x="15" y="10"/>
                  </a:cubicBezTo>
                  <a:cubicBezTo>
                    <a:pt x="15" y="9"/>
                    <a:pt x="16" y="9"/>
                    <a:pt x="17" y="10"/>
                  </a:cubicBezTo>
                  <a:cubicBezTo>
                    <a:pt x="18" y="11"/>
                    <a:pt x="18" y="12"/>
                    <a:pt x="17" y="12"/>
                  </a:cubicBezTo>
                  <a:cubicBezTo>
                    <a:pt x="13" y="17"/>
                    <a:pt x="13" y="17"/>
                    <a:pt x="13" y="17"/>
                  </a:cubicBezTo>
                  <a:cubicBezTo>
                    <a:pt x="39" y="17"/>
                    <a:pt x="39" y="17"/>
                    <a:pt x="39" y="17"/>
                  </a:cubicBezTo>
                  <a:cubicBezTo>
                    <a:pt x="40" y="17"/>
                    <a:pt x="40" y="17"/>
                    <a:pt x="40" y="18"/>
                  </a:cubicBezTo>
                  <a:cubicBezTo>
                    <a:pt x="40" y="19"/>
                    <a:pt x="40" y="20"/>
                    <a:pt x="39" y="20"/>
                  </a:cubicBezTo>
                  <a:cubicBezTo>
                    <a:pt x="13" y="20"/>
                    <a:pt x="13" y="20"/>
                    <a:pt x="13" y="20"/>
                  </a:cubicBezTo>
                  <a:cubicBezTo>
                    <a:pt x="17" y="24"/>
                    <a:pt x="17" y="24"/>
                    <a:pt x="17" y="24"/>
                  </a:cubicBezTo>
                  <a:cubicBezTo>
                    <a:pt x="18" y="24"/>
                    <a:pt x="18" y="25"/>
                    <a:pt x="17" y="26"/>
                  </a:cubicBezTo>
                  <a:cubicBezTo>
                    <a:pt x="17" y="26"/>
                    <a:pt x="16" y="26"/>
                    <a:pt x="16" y="26"/>
                  </a:cubicBezTo>
                  <a:cubicBezTo>
                    <a:pt x="16" y="26"/>
                    <a:pt x="15" y="26"/>
                    <a:pt x="15" y="26"/>
                  </a:cubicBezTo>
                  <a:lnTo>
                    <a:pt x="8" y="19"/>
                  </a:lnTo>
                  <a:close/>
                  <a:moveTo>
                    <a:pt x="43" y="34"/>
                  </a:moveTo>
                  <a:cubicBezTo>
                    <a:pt x="43" y="34"/>
                    <a:pt x="43" y="34"/>
                    <a:pt x="43" y="34"/>
                  </a:cubicBezTo>
                  <a:cubicBezTo>
                    <a:pt x="36" y="27"/>
                    <a:pt x="36" y="27"/>
                    <a:pt x="36" y="27"/>
                  </a:cubicBezTo>
                  <a:cubicBezTo>
                    <a:pt x="36" y="26"/>
                    <a:pt x="35" y="26"/>
                    <a:pt x="34" y="27"/>
                  </a:cubicBezTo>
                  <a:cubicBezTo>
                    <a:pt x="34" y="28"/>
                    <a:pt x="34" y="29"/>
                    <a:pt x="34" y="29"/>
                  </a:cubicBezTo>
                  <a:cubicBezTo>
                    <a:pt x="39" y="33"/>
                    <a:pt x="39" y="33"/>
                    <a:pt x="39" y="33"/>
                  </a:cubicBezTo>
                  <a:cubicBezTo>
                    <a:pt x="13" y="33"/>
                    <a:pt x="13" y="33"/>
                    <a:pt x="13" y="33"/>
                  </a:cubicBezTo>
                  <a:cubicBezTo>
                    <a:pt x="12" y="33"/>
                    <a:pt x="11" y="34"/>
                    <a:pt x="11" y="35"/>
                  </a:cubicBezTo>
                  <a:cubicBezTo>
                    <a:pt x="11" y="36"/>
                    <a:pt x="12" y="36"/>
                    <a:pt x="13" y="36"/>
                  </a:cubicBezTo>
                  <a:cubicBezTo>
                    <a:pt x="39" y="36"/>
                    <a:pt x="39" y="36"/>
                    <a:pt x="39" y="36"/>
                  </a:cubicBezTo>
                  <a:cubicBezTo>
                    <a:pt x="34" y="41"/>
                    <a:pt x="34" y="41"/>
                    <a:pt x="34" y="41"/>
                  </a:cubicBezTo>
                  <a:cubicBezTo>
                    <a:pt x="34" y="41"/>
                    <a:pt x="34" y="42"/>
                    <a:pt x="34" y="43"/>
                  </a:cubicBezTo>
                  <a:cubicBezTo>
                    <a:pt x="35" y="43"/>
                    <a:pt x="35" y="43"/>
                    <a:pt x="35" y="43"/>
                  </a:cubicBezTo>
                  <a:cubicBezTo>
                    <a:pt x="36" y="43"/>
                    <a:pt x="36" y="43"/>
                    <a:pt x="36" y="43"/>
                  </a:cubicBezTo>
                  <a:cubicBezTo>
                    <a:pt x="43" y="36"/>
                    <a:pt x="43" y="36"/>
                    <a:pt x="43" y="36"/>
                  </a:cubicBezTo>
                  <a:cubicBezTo>
                    <a:pt x="43" y="36"/>
                    <a:pt x="43" y="36"/>
                    <a:pt x="43" y="36"/>
                  </a:cubicBezTo>
                  <a:cubicBezTo>
                    <a:pt x="44" y="36"/>
                    <a:pt x="44" y="35"/>
                    <a:pt x="44" y="35"/>
                  </a:cubicBezTo>
                  <a:cubicBezTo>
                    <a:pt x="44" y="35"/>
                    <a:pt x="44" y="34"/>
                    <a:pt x="43" y="34"/>
                  </a:cubicBezTo>
                  <a:close/>
                  <a:moveTo>
                    <a:pt x="52" y="7"/>
                  </a:moveTo>
                  <a:cubicBezTo>
                    <a:pt x="52" y="45"/>
                    <a:pt x="52" y="45"/>
                    <a:pt x="52" y="45"/>
                  </a:cubicBezTo>
                  <a:cubicBezTo>
                    <a:pt x="52" y="49"/>
                    <a:pt x="49" y="53"/>
                    <a:pt x="45" y="53"/>
                  </a:cubicBezTo>
                  <a:cubicBezTo>
                    <a:pt x="7" y="53"/>
                    <a:pt x="7" y="53"/>
                    <a:pt x="7" y="53"/>
                  </a:cubicBezTo>
                  <a:cubicBezTo>
                    <a:pt x="3" y="53"/>
                    <a:pt x="0" y="49"/>
                    <a:pt x="0" y="45"/>
                  </a:cubicBezTo>
                  <a:cubicBezTo>
                    <a:pt x="0" y="7"/>
                    <a:pt x="0" y="7"/>
                    <a:pt x="0" y="7"/>
                  </a:cubicBezTo>
                  <a:cubicBezTo>
                    <a:pt x="0" y="4"/>
                    <a:pt x="3" y="0"/>
                    <a:pt x="7" y="0"/>
                  </a:cubicBezTo>
                  <a:cubicBezTo>
                    <a:pt x="45" y="0"/>
                    <a:pt x="45" y="0"/>
                    <a:pt x="45" y="0"/>
                  </a:cubicBezTo>
                  <a:cubicBezTo>
                    <a:pt x="49" y="0"/>
                    <a:pt x="52" y="4"/>
                    <a:pt x="52" y="7"/>
                  </a:cubicBezTo>
                  <a:close/>
                  <a:moveTo>
                    <a:pt x="49" y="7"/>
                  </a:moveTo>
                  <a:cubicBezTo>
                    <a:pt x="49" y="5"/>
                    <a:pt x="47" y="3"/>
                    <a:pt x="45" y="3"/>
                  </a:cubicBezTo>
                  <a:cubicBezTo>
                    <a:pt x="7" y="3"/>
                    <a:pt x="7" y="3"/>
                    <a:pt x="7" y="3"/>
                  </a:cubicBezTo>
                  <a:cubicBezTo>
                    <a:pt x="4" y="3"/>
                    <a:pt x="3" y="5"/>
                    <a:pt x="3" y="7"/>
                  </a:cubicBezTo>
                  <a:cubicBezTo>
                    <a:pt x="3" y="45"/>
                    <a:pt x="3" y="45"/>
                    <a:pt x="3" y="45"/>
                  </a:cubicBezTo>
                  <a:cubicBezTo>
                    <a:pt x="3" y="48"/>
                    <a:pt x="4" y="50"/>
                    <a:pt x="7" y="50"/>
                  </a:cubicBezTo>
                  <a:cubicBezTo>
                    <a:pt x="45" y="50"/>
                    <a:pt x="45" y="50"/>
                    <a:pt x="45" y="50"/>
                  </a:cubicBezTo>
                  <a:cubicBezTo>
                    <a:pt x="47" y="50"/>
                    <a:pt x="49" y="48"/>
                    <a:pt x="49" y="45"/>
                  </a:cubicBezTo>
                  <a:lnTo>
                    <a:pt x="49"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89" name="Freeform 16"/>
            <p:cNvSpPr>
              <a:spLocks noEditPoints="1"/>
            </p:cNvSpPr>
            <p:nvPr/>
          </p:nvSpPr>
          <p:spPr bwMode="auto">
            <a:xfrm>
              <a:off x="4577545" y="4645950"/>
              <a:ext cx="304036" cy="335220"/>
            </a:xfrm>
            <a:custGeom>
              <a:avLst/>
              <a:gdLst>
                <a:gd name="T0" fmla="*/ 33 w 66"/>
                <a:gd name="T1" fmla="*/ 0 h 73"/>
                <a:gd name="T2" fmla="*/ 26 w 66"/>
                <a:gd name="T3" fmla="*/ 6 h 73"/>
                <a:gd name="T4" fmla="*/ 39 w 66"/>
                <a:gd name="T5" fmla="*/ 7 h 73"/>
                <a:gd name="T6" fmla="*/ 28 w 66"/>
                <a:gd name="T7" fmla="*/ 5 h 73"/>
                <a:gd name="T8" fmla="*/ 33 w 66"/>
                <a:gd name="T9" fmla="*/ 1 h 73"/>
                <a:gd name="T10" fmla="*/ 28 w 66"/>
                <a:gd name="T11" fmla="*/ 5 h 73"/>
                <a:gd name="T12" fmla="*/ 50 w 66"/>
                <a:gd name="T13" fmla="*/ 13 h 73"/>
                <a:gd name="T14" fmla="*/ 55 w 66"/>
                <a:gd name="T15" fmla="*/ 15 h 73"/>
                <a:gd name="T16" fmla="*/ 54 w 66"/>
                <a:gd name="T17" fmla="*/ 8 h 73"/>
                <a:gd name="T18" fmla="*/ 45 w 66"/>
                <a:gd name="T19" fmla="*/ 8 h 73"/>
                <a:gd name="T20" fmla="*/ 49 w 66"/>
                <a:gd name="T21" fmla="*/ 11 h 73"/>
                <a:gd name="T22" fmla="*/ 33 w 66"/>
                <a:gd name="T23" fmla="*/ 7 h 73"/>
                <a:gd name="T24" fmla="*/ 17 w 66"/>
                <a:gd name="T25" fmla="*/ 12 h 73"/>
                <a:gd name="T26" fmla="*/ 21 w 66"/>
                <a:gd name="T27" fmla="*/ 8 h 73"/>
                <a:gd name="T28" fmla="*/ 14 w 66"/>
                <a:gd name="T29" fmla="*/ 6 h 73"/>
                <a:gd name="T30" fmla="*/ 10 w 66"/>
                <a:gd name="T31" fmla="*/ 15 h 73"/>
                <a:gd name="T32" fmla="*/ 15 w 66"/>
                <a:gd name="T33" fmla="*/ 12 h 73"/>
                <a:gd name="T34" fmla="*/ 15 w 66"/>
                <a:gd name="T35" fmla="*/ 13 h 73"/>
                <a:gd name="T36" fmla="*/ 0 w 66"/>
                <a:gd name="T37" fmla="*/ 35 h 73"/>
                <a:gd name="T38" fmla="*/ 4 w 66"/>
                <a:gd name="T39" fmla="*/ 43 h 73"/>
                <a:gd name="T40" fmla="*/ 14 w 66"/>
                <a:gd name="T41" fmla="*/ 60 h 73"/>
                <a:gd name="T42" fmla="*/ 11 w 66"/>
                <a:gd name="T43" fmla="*/ 68 h 73"/>
                <a:gd name="T44" fmla="*/ 12 w 66"/>
                <a:gd name="T45" fmla="*/ 73 h 73"/>
                <a:gd name="T46" fmla="*/ 15 w 66"/>
                <a:gd name="T47" fmla="*/ 70 h 73"/>
                <a:gd name="T48" fmla="*/ 20 w 66"/>
                <a:gd name="T49" fmla="*/ 63 h 73"/>
                <a:gd name="T50" fmla="*/ 46 w 66"/>
                <a:gd name="T51" fmla="*/ 63 h 73"/>
                <a:gd name="T52" fmla="*/ 52 w 66"/>
                <a:gd name="T53" fmla="*/ 70 h 73"/>
                <a:gd name="T54" fmla="*/ 57 w 66"/>
                <a:gd name="T55" fmla="*/ 71 h 73"/>
                <a:gd name="T56" fmla="*/ 56 w 66"/>
                <a:gd name="T57" fmla="*/ 67 h 73"/>
                <a:gd name="T58" fmla="*/ 62 w 66"/>
                <a:gd name="T59" fmla="*/ 43 h 73"/>
                <a:gd name="T60" fmla="*/ 66 w 66"/>
                <a:gd name="T61" fmla="*/ 35 h 73"/>
                <a:gd name="T62" fmla="*/ 2 w 66"/>
                <a:gd name="T63" fmla="*/ 38 h 73"/>
                <a:gd name="T64" fmla="*/ 3 w 66"/>
                <a:gd name="T65" fmla="*/ 32 h 73"/>
                <a:gd name="T66" fmla="*/ 3 w 66"/>
                <a:gd name="T67" fmla="*/ 41 h 73"/>
                <a:gd name="T68" fmla="*/ 47 w 66"/>
                <a:gd name="T69" fmla="*/ 8 h 73"/>
                <a:gd name="T70" fmla="*/ 53 w 66"/>
                <a:gd name="T71" fmla="*/ 10 h 73"/>
                <a:gd name="T72" fmla="*/ 47 w 66"/>
                <a:gd name="T73" fmla="*/ 8 h 73"/>
                <a:gd name="T74" fmla="*/ 12 w 66"/>
                <a:gd name="T75" fmla="*/ 10 h 73"/>
                <a:gd name="T76" fmla="*/ 17 w 66"/>
                <a:gd name="T77" fmla="*/ 7 h 73"/>
                <a:gd name="T78" fmla="*/ 11 w 66"/>
                <a:gd name="T79" fmla="*/ 13 h 73"/>
                <a:gd name="T80" fmla="*/ 12 w 66"/>
                <a:gd name="T81" fmla="*/ 66 h 73"/>
                <a:gd name="T82" fmla="*/ 17 w 66"/>
                <a:gd name="T83" fmla="*/ 64 h 73"/>
                <a:gd name="T84" fmla="*/ 53 w 66"/>
                <a:gd name="T85" fmla="*/ 66 h 73"/>
                <a:gd name="T86" fmla="*/ 48 w 66"/>
                <a:gd name="T87" fmla="*/ 64 h 73"/>
                <a:gd name="T88" fmla="*/ 53 w 66"/>
                <a:gd name="T89" fmla="*/ 66 h 73"/>
                <a:gd name="T90" fmla="*/ 6 w 66"/>
                <a:gd name="T91" fmla="*/ 37 h 73"/>
                <a:gd name="T92" fmla="*/ 60 w 66"/>
                <a:gd name="T93" fmla="*/ 37 h 73"/>
                <a:gd name="T94" fmla="*/ 64 w 66"/>
                <a:gd name="T95" fmla="*/ 38 h 73"/>
                <a:gd name="T96" fmla="*/ 62 w 66"/>
                <a:gd name="T97" fmla="*/ 37 h 73"/>
                <a:gd name="T98" fmla="*/ 64 w 66"/>
                <a:gd name="T99" fmla="*/ 35 h 73"/>
                <a:gd name="T100" fmla="*/ 33 w 66"/>
                <a:gd name="T101" fmla="*/ 12 h 73"/>
                <a:gd name="T102" fmla="*/ 33 w 66"/>
                <a:gd name="T103" fmla="*/ 61 h 73"/>
                <a:gd name="T104" fmla="*/ 33 w 66"/>
                <a:gd name="T105" fmla="*/ 12 h 73"/>
                <a:gd name="T106" fmla="*/ 10 w 66"/>
                <a:gd name="T107" fmla="*/ 37 h 73"/>
                <a:gd name="T108" fmla="*/ 56 w 66"/>
                <a:gd name="T109" fmla="*/ 37 h 73"/>
                <a:gd name="T110" fmla="*/ 36 w 66"/>
                <a:gd name="T111" fmla="*/ 35 h 73"/>
                <a:gd name="T112" fmla="*/ 49 w 66"/>
                <a:gd name="T113" fmla="*/ 38 h 73"/>
                <a:gd name="T114" fmla="*/ 32 w 66"/>
                <a:gd name="T115" fmla="*/ 40 h 73"/>
                <a:gd name="T116" fmla="*/ 31 w 66"/>
                <a:gd name="T117" fmla="*/ 32 h 73"/>
                <a:gd name="T118" fmla="*/ 34 w 66"/>
                <a:gd name="T119" fmla="*/ 16 h 73"/>
                <a:gd name="T120" fmla="*/ 36 w 66"/>
                <a:gd name="T121"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 h="73">
                  <a:moveTo>
                    <a:pt x="39" y="6"/>
                  </a:moveTo>
                  <a:cubicBezTo>
                    <a:pt x="39" y="2"/>
                    <a:pt x="37" y="0"/>
                    <a:pt x="33" y="0"/>
                  </a:cubicBezTo>
                  <a:cubicBezTo>
                    <a:pt x="32" y="0"/>
                    <a:pt x="32" y="0"/>
                    <a:pt x="32" y="0"/>
                  </a:cubicBezTo>
                  <a:cubicBezTo>
                    <a:pt x="29" y="0"/>
                    <a:pt x="26" y="2"/>
                    <a:pt x="26" y="6"/>
                  </a:cubicBezTo>
                  <a:cubicBezTo>
                    <a:pt x="26" y="7"/>
                    <a:pt x="26" y="7"/>
                    <a:pt x="26" y="7"/>
                  </a:cubicBezTo>
                  <a:cubicBezTo>
                    <a:pt x="39" y="7"/>
                    <a:pt x="39" y="7"/>
                    <a:pt x="39" y="7"/>
                  </a:cubicBezTo>
                  <a:lnTo>
                    <a:pt x="39" y="6"/>
                  </a:lnTo>
                  <a:close/>
                  <a:moveTo>
                    <a:pt x="28" y="5"/>
                  </a:moveTo>
                  <a:cubicBezTo>
                    <a:pt x="28" y="3"/>
                    <a:pt x="30" y="1"/>
                    <a:pt x="32" y="1"/>
                  </a:cubicBezTo>
                  <a:cubicBezTo>
                    <a:pt x="33" y="1"/>
                    <a:pt x="33" y="1"/>
                    <a:pt x="33" y="1"/>
                  </a:cubicBezTo>
                  <a:cubicBezTo>
                    <a:pt x="35" y="1"/>
                    <a:pt x="37" y="3"/>
                    <a:pt x="38" y="5"/>
                  </a:cubicBezTo>
                  <a:lnTo>
                    <a:pt x="28" y="5"/>
                  </a:lnTo>
                  <a:close/>
                  <a:moveTo>
                    <a:pt x="62" y="30"/>
                  </a:moveTo>
                  <a:cubicBezTo>
                    <a:pt x="60" y="23"/>
                    <a:pt x="56" y="17"/>
                    <a:pt x="50" y="13"/>
                  </a:cubicBezTo>
                  <a:cubicBezTo>
                    <a:pt x="50" y="12"/>
                    <a:pt x="50" y="12"/>
                    <a:pt x="50" y="12"/>
                  </a:cubicBezTo>
                  <a:cubicBezTo>
                    <a:pt x="55" y="15"/>
                    <a:pt x="55" y="15"/>
                    <a:pt x="55" y="15"/>
                  </a:cubicBezTo>
                  <a:cubicBezTo>
                    <a:pt x="55" y="15"/>
                    <a:pt x="55" y="15"/>
                    <a:pt x="55" y="15"/>
                  </a:cubicBezTo>
                  <a:cubicBezTo>
                    <a:pt x="57" y="13"/>
                    <a:pt x="56" y="10"/>
                    <a:pt x="54" y="8"/>
                  </a:cubicBezTo>
                  <a:cubicBezTo>
                    <a:pt x="51" y="6"/>
                    <a:pt x="51" y="6"/>
                    <a:pt x="51" y="6"/>
                  </a:cubicBezTo>
                  <a:cubicBezTo>
                    <a:pt x="49" y="5"/>
                    <a:pt x="46" y="6"/>
                    <a:pt x="45" y="8"/>
                  </a:cubicBezTo>
                  <a:cubicBezTo>
                    <a:pt x="44" y="8"/>
                    <a:pt x="44" y="8"/>
                    <a:pt x="44" y="8"/>
                  </a:cubicBezTo>
                  <a:cubicBezTo>
                    <a:pt x="49" y="11"/>
                    <a:pt x="49" y="11"/>
                    <a:pt x="49" y="11"/>
                  </a:cubicBezTo>
                  <a:cubicBezTo>
                    <a:pt x="49" y="12"/>
                    <a:pt x="49" y="12"/>
                    <a:pt x="49" y="12"/>
                  </a:cubicBezTo>
                  <a:cubicBezTo>
                    <a:pt x="44" y="9"/>
                    <a:pt x="39" y="7"/>
                    <a:pt x="33" y="7"/>
                  </a:cubicBezTo>
                  <a:cubicBezTo>
                    <a:pt x="27" y="7"/>
                    <a:pt x="21" y="9"/>
                    <a:pt x="17" y="12"/>
                  </a:cubicBezTo>
                  <a:cubicBezTo>
                    <a:pt x="17" y="12"/>
                    <a:pt x="17" y="12"/>
                    <a:pt x="17" y="12"/>
                  </a:cubicBezTo>
                  <a:cubicBezTo>
                    <a:pt x="17" y="11"/>
                    <a:pt x="17" y="11"/>
                    <a:pt x="17" y="11"/>
                  </a:cubicBezTo>
                  <a:cubicBezTo>
                    <a:pt x="21" y="8"/>
                    <a:pt x="21" y="8"/>
                    <a:pt x="21" y="8"/>
                  </a:cubicBezTo>
                  <a:cubicBezTo>
                    <a:pt x="21" y="8"/>
                    <a:pt x="21" y="8"/>
                    <a:pt x="21" y="8"/>
                  </a:cubicBezTo>
                  <a:cubicBezTo>
                    <a:pt x="20" y="6"/>
                    <a:pt x="17" y="5"/>
                    <a:pt x="14" y="6"/>
                  </a:cubicBezTo>
                  <a:cubicBezTo>
                    <a:pt x="11" y="8"/>
                    <a:pt x="11" y="8"/>
                    <a:pt x="11" y="8"/>
                  </a:cubicBezTo>
                  <a:cubicBezTo>
                    <a:pt x="9" y="10"/>
                    <a:pt x="9" y="13"/>
                    <a:pt x="10" y="15"/>
                  </a:cubicBezTo>
                  <a:cubicBezTo>
                    <a:pt x="11" y="15"/>
                    <a:pt x="11" y="15"/>
                    <a:pt x="11" y="15"/>
                  </a:cubicBezTo>
                  <a:cubicBezTo>
                    <a:pt x="15" y="12"/>
                    <a:pt x="15" y="12"/>
                    <a:pt x="15" y="12"/>
                  </a:cubicBezTo>
                  <a:cubicBezTo>
                    <a:pt x="15" y="13"/>
                    <a:pt x="15" y="13"/>
                    <a:pt x="15" y="13"/>
                  </a:cubicBezTo>
                  <a:cubicBezTo>
                    <a:pt x="15" y="13"/>
                    <a:pt x="15" y="13"/>
                    <a:pt x="15" y="13"/>
                  </a:cubicBezTo>
                  <a:cubicBezTo>
                    <a:pt x="10" y="17"/>
                    <a:pt x="5" y="23"/>
                    <a:pt x="4" y="30"/>
                  </a:cubicBezTo>
                  <a:cubicBezTo>
                    <a:pt x="2" y="31"/>
                    <a:pt x="0" y="33"/>
                    <a:pt x="0" y="35"/>
                  </a:cubicBezTo>
                  <a:cubicBezTo>
                    <a:pt x="0" y="38"/>
                    <a:pt x="0" y="38"/>
                    <a:pt x="0" y="38"/>
                  </a:cubicBezTo>
                  <a:cubicBezTo>
                    <a:pt x="0" y="41"/>
                    <a:pt x="2" y="43"/>
                    <a:pt x="4" y="43"/>
                  </a:cubicBezTo>
                  <a:cubicBezTo>
                    <a:pt x="5" y="50"/>
                    <a:pt x="9" y="56"/>
                    <a:pt x="14" y="60"/>
                  </a:cubicBezTo>
                  <a:cubicBezTo>
                    <a:pt x="14" y="60"/>
                    <a:pt x="14" y="60"/>
                    <a:pt x="14" y="60"/>
                  </a:cubicBezTo>
                  <a:cubicBezTo>
                    <a:pt x="10" y="67"/>
                    <a:pt x="10" y="67"/>
                    <a:pt x="10" y="67"/>
                  </a:cubicBezTo>
                  <a:cubicBezTo>
                    <a:pt x="11" y="68"/>
                    <a:pt x="11" y="68"/>
                    <a:pt x="11" y="68"/>
                  </a:cubicBezTo>
                  <a:cubicBezTo>
                    <a:pt x="9" y="71"/>
                    <a:pt x="9" y="71"/>
                    <a:pt x="9" y="71"/>
                  </a:cubicBezTo>
                  <a:cubicBezTo>
                    <a:pt x="12" y="73"/>
                    <a:pt x="12" y="73"/>
                    <a:pt x="12" y="73"/>
                  </a:cubicBezTo>
                  <a:cubicBezTo>
                    <a:pt x="14" y="70"/>
                    <a:pt x="14" y="70"/>
                    <a:pt x="14" y="70"/>
                  </a:cubicBezTo>
                  <a:cubicBezTo>
                    <a:pt x="15" y="70"/>
                    <a:pt x="15" y="70"/>
                    <a:pt x="15" y="70"/>
                  </a:cubicBezTo>
                  <a:cubicBezTo>
                    <a:pt x="20" y="63"/>
                    <a:pt x="20" y="63"/>
                    <a:pt x="20" y="63"/>
                  </a:cubicBezTo>
                  <a:cubicBezTo>
                    <a:pt x="20" y="63"/>
                    <a:pt x="20" y="63"/>
                    <a:pt x="20" y="63"/>
                  </a:cubicBezTo>
                  <a:cubicBezTo>
                    <a:pt x="24" y="65"/>
                    <a:pt x="28" y="66"/>
                    <a:pt x="33" y="66"/>
                  </a:cubicBezTo>
                  <a:cubicBezTo>
                    <a:pt x="37" y="66"/>
                    <a:pt x="42" y="65"/>
                    <a:pt x="46" y="63"/>
                  </a:cubicBezTo>
                  <a:cubicBezTo>
                    <a:pt x="50" y="70"/>
                    <a:pt x="50" y="70"/>
                    <a:pt x="50" y="70"/>
                  </a:cubicBezTo>
                  <a:cubicBezTo>
                    <a:pt x="52" y="70"/>
                    <a:pt x="52" y="70"/>
                    <a:pt x="52" y="70"/>
                  </a:cubicBezTo>
                  <a:cubicBezTo>
                    <a:pt x="54" y="73"/>
                    <a:pt x="54" y="73"/>
                    <a:pt x="54" y="73"/>
                  </a:cubicBezTo>
                  <a:cubicBezTo>
                    <a:pt x="57" y="71"/>
                    <a:pt x="57" y="71"/>
                    <a:pt x="57" y="71"/>
                  </a:cubicBezTo>
                  <a:cubicBezTo>
                    <a:pt x="55" y="68"/>
                    <a:pt x="55" y="68"/>
                    <a:pt x="55" y="68"/>
                  </a:cubicBezTo>
                  <a:cubicBezTo>
                    <a:pt x="56" y="67"/>
                    <a:pt x="56" y="67"/>
                    <a:pt x="56" y="67"/>
                  </a:cubicBezTo>
                  <a:cubicBezTo>
                    <a:pt x="51" y="60"/>
                    <a:pt x="51" y="60"/>
                    <a:pt x="51" y="60"/>
                  </a:cubicBezTo>
                  <a:cubicBezTo>
                    <a:pt x="57" y="56"/>
                    <a:pt x="60" y="50"/>
                    <a:pt x="62" y="43"/>
                  </a:cubicBezTo>
                  <a:cubicBezTo>
                    <a:pt x="64" y="43"/>
                    <a:pt x="66" y="41"/>
                    <a:pt x="66" y="38"/>
                  </a:cubicBezTo>
                  <a:cubicBezTo>
                    <a:pt x="66" y="35"/>
                    <a:pt x="66" y="35"/>
                    <a:pt x="66" y="35"/>
                  </a:cubicBezTo>
                  <a:cubicBezTo>
                    <a:pt x="66" y="33"/>
                    <a:pt x="64" y="31"/>
                    <a:pt x="62" y="30"/>
                  </a:cubicBezTo>
                  <a:close/>
                  <a:moveTo>
                    <a:pt x="2" y="38"/>
                  </a:moveTo>
                  <a:cubicBezTo>
                    <a:pt x="2" y="35"/>
                    <a:pt x="2" y="35"/>
                    <a:pt x="2" y="35"/>
                  </a:cubicBezTo>
                  <a:cubicBezTo>
                    <a:pt x="2" y="34"/>
                    <a:pt x="2" y="33"/>
                    <a:pt x="3" y="32"/>
                  </a:cubicBezTo>
                  <a:cubicBezTo>
                    <a:pt x="3" y="34"/>
                    <a:pt x="3" y="35"/>
                    <a:pt x="3" y="37"/>
                  </a:cubicBezTo>
                  <a:cubicBezTo>
                    <a:pt x="3" y="38"/>
                    <a:pt x="3" y="40"/>
                    <a:pt x="3" y="41"/>
                  </a:cubicBezTo>
                  <a:cubicBezTo>
                    <a:pt x="2" y="41"/>
                    <a:pt x="2" y="40"/>
                    <a:pt x="2" y="38"/>
                  </a:cubicBezTo>
                  <a:close/>
                  <a:moveTo>
                    <a:pt x="47" y="8"/>
                  </a:moveTo>
                  <a:cubicBezTo>
                    <a:pt x="48" y="7"/>
                    <a:pt x="49" y="7"/>
                    <a:pt x="50" y="8"/>
                  </a:cubicBezTo>
                  <a:cubicBezTo>
                    <a:pt x="53" y="10"/>
                    <a:pt x="53" y="10"/>
                    <a:pt x="53" y="10"/>
                  </a:cubicBezTo>
                  <a:cubicBezTo>
                    <a:pt x="54" y="10"/>
                    <a:pt x="55" y="12"/>
                    <a:pt x="54" y="13"/>
                  </a:cubicBezTo>
                  <a:lnTo>
                    <a:pt x="47" y="8"/>
                  </a:lnTo>
                  <a:close/>
                  <a:moveTo>
                    <a:pt x="11" y="13"/>
                  </a:moveTo>
                  <a:cubicBezTo>
                    <a:pt x="11" y="12"/>
                    <a:pt x="11" y="10"/>
                    <a:pt x="12" y="10"/>
                  </a:cubicBezTo>
                  <a:cubicBezTo>
                    <a:pt x="15" y="8"/>
                    <a:pt x="15" y="8"/>
                    <a:pt x="15" y="8"/>
                  </a:cubicBezTo>
                  <a:cubicBezTo>
                    <a:pt x="16" y="7"/>
                    <a:pt x="16" y="7"/>
                    <a:pt x="17" y="7"/>
                  </a:cubicBezTo>
                  <a:cubicBezTo>
                    <a:pt x="18" y="7"/>
                    <a:pt x="18" y="8"/>
                    <a:pt x="19" y="8"/>
                  </a:cubicBezTo>
                  <a:lnTo>
                    <a:pt x="11" y="13"/>
                  </a:lnTo>
                  <a:close/>
                  <a:moveTo>
                    <a:pt x="15" y="68"/>
                  </a:moveTo>
                  <a:cubicBezTo>
                    <a:pt x="12" y="66"/>
                    <a:pt x="12" y="66"/>
                    <a:pt x="12" y="66"/>
                  </a:cubicBezTo>
                  <a:cubicBezTo>
                    <a:pt x="15" y="62"/>
                    <a:pt x="15" y="62"/>
                    <a:pt x="15" y="62"/>
                  </a:cubicBezTo>
                  <a:cubicBezTo>
                    <a:pt x="17" y="64"/>
                    <a:pt x="17" y="64"/>
                    <a:pt x="17" y="64"/>
                  </a:cubicBezTo>
                  <a:lnTo>
                    <a:pt x="15" y="68"/>
                  </a:lnTo>
                  <a:close/>
                  <a:moveTo>
                    <a:pt x="53" y="66"/>
                  </a:moveTo>
                  <a:cubicBezTo>
                    <a:pt x="51" y="68"/>
                    <a:pt x="51" y="68"/>
                    <a:pt x="51" y="68"/>
                  </a:cubicBezTo>
                  <a:cubicBezTo>
                    <a:pt x="48" y="64"/>
                    <a:pt x="48" y="64"/>
                    <a:pt x="48" y="64"/>
                  </a:cubicBezTo>
                  <a:cubicBezTo>
                    <a:pt x="50" y="62"/>
                    <a:pt x="50" y="62"/>
                    <a:pt x="50" y="62"/>
                  </a:cubicBezTo>
                  <a:lnTo>
                    <a:pt x="53" y="66"/>
                  </a:lnTo>
                  <a:close/>
                  <a:moveTo>
                    <a:pt x="33" y="64"/>
                  </a:moveTo>
                  <a:cubicBezTo>
                    <a:pt x="18" y="64"/>
                    <a:pt x="6" y="52"/>
                    <a:pt x="6" y="37"/>
                  </a:cubicBezTo>
                  <a:cubicBezTo>
                    <a:pt x="6" y="22"/>
                    <a:pt x="18" y="10"/>
                    <a:pt x="33" y="10"/>
                  </a:cubicBezTo>
                  <a:cubicBezTo>
                    <a:pt x="48" y="10"/>
                    <a:pt x="60" y="22"/>
                    <a:pt x="60" y="37"/>
                  </a:cubicBezTo>
                  <a:cubicBezTo>
                    <a:pt x="60" y="52"/>
                    <a:pt x="48" y="64"/>
                    <a:pt x="33" y="64"/>
                  </a:cubicBezTo>
                  <a:close/>
                  <a:moveTo>
                    <a:pt x="64" y="38"/>
                  </a:moveTo>
                  <a:cubicBezTo>
                    <a:pt x="64" y="40"/>
                    <a:pt x="63" y="41"/>
                    <a:pt x="62" y="41"/>
                  </a:cubicBezTo>
                  <a:cubicBezTo>
                    <a:pt x="62" y="40"/>
                    <a:pt x="62" y="38"/>
                    <a:pt x="62" y="37"/>
                  </a:cubicBezTo>
                  <a:cubicBezTo>
                    <a:pt x="62" y="35"/>
                    <a:pt x="62" y="34"/>
                    <a:pt x="62" y="32"/>
                  </a:cubicBezTo>
                  <a:cubicBezTo>
                    <a:pt x="63" y="33"/>
                    <a:pt x="64" y="34"/>
                    <a:pt x="64" y="35"/>
                  </a:cubicBezTo>
                  <a:lnTo>
                    <a:pt x="64" y="38"/>
                  </a:lnTo>
                  <a:close/>
                  <a:moveTo>
                    <a:pt x="33" y="12"/>
                  </a:moveTo>
                  <a:cubicBezTo>
                    <a:pt x="19" y="12"/>
                    <a:pt x="8" y="23"/>
                    <a:pt x="8" y="37"/>
                  </a:cubicBezTo>
                  <a:cubicBezTo>
                    <a:pt x="8" y="50"/>
                    <a:pt x="19" y="61"/>
                    <a:pt x="33" y="61"/>
                  </a:cubicBezTo>
                  <a:cubicBezTo>
                    <a:pt x="46" y="61"/>
                    <a:pt x="57" y="50"/>
                    <a:pt x="57" y="37"/>
                  </a:cubicBezTo>
                  <a:cubicBezTo>
                    <a:pt x="57" y="23"/>
                    <a:pt x="46" y="12"/>
                    <a:pt x="33" y="12"/>
                  </a:cubicBezTo>
                  <a:close/>
                  <a:moveTo>
                    <a:pt x="33" y="60"/>
                  </a:moveTo>
                  <a:cubicBezTo>
                    <a:pt x="20" y="60"/>
                    <a:pt x="10" y="49"/>
                    <a:pt x="10" y="37"/>
                  </a:cubicBezTo>
                  <a:cubicBezTo>
                    <a:pt x="10" y="24"/>
                    <a:pt x="20" y="14"/>
                    <a:pt x="33" y="14"/>
                  </a:cubicBezTo>
                  <a:cubicBezTo>
                    <a:pt x="45" y="14"/>
                    <a:pt x="56" y="24"/>
                    <a:pt x="56" y="37"/>
                  </a:cubicBezTo>
                  <a:cubicBezTo>
                    <a:pt x="56" y="49"/>
                    <a:pt x="45" y="60"/>
                    <a:pt x="33" y="60"/>
                  </a:cubicBezTo>
                  <a:close/>
                  <a:moveTo>
                    <a:pt x="36" y="35"/>
                  </a:moveTo>
                  <a:cubicBezTo>
                    <a:pt x="49" y="35"/>
                    <a:pt x="49" y="35"/>
                    <a:pt x="49" y="35"/>
                  </a:cubicBezTo>
                  <a:cubicBezTo>
                    <a:pt x="49" y="38"/>
                    <a:pt x="49" y="38"/>
                    <a:pt x="49" y="38"/>
                  </a:cubicBezTo>
                  <a:cubicBezTo>
                    <a:pt x="36" y="38"/>
                    <a:pt x="36" y="38"/>
                    <a:pt x="36" y="38"/>
                  </a:cubicBezTo>
                  <a:cubicBezTo>
                    <a:pt x="35" y="40"/>
                    <a:pt x="34" y="40"/>
                    <a:pt x="32" y="40"/>
                  </a:cubicBezTo>
                  <a:cubicBezTo>
                    <a:pt x="30" y="40"/>
                    <a:pt x="28" y="39"/>
                    <a:pt x="28" y="36"/>
                  </a:cubicBezTo>
                  <a:cubicBezTo>
                    <a:pt x="28" y="34"/>
                    <a:pt x="29" y="33"/>
                    <a:pt x="31" y="32"/>
                  </a:cubicBezTo>
                  <a:cubicBezTo>
                    <a:pt x="31" y="16"/>
                    <a:pt x="31" y="16"/>
                    <a:pt x="31" y="16"/>
                  </a:cubicBezTo>
                  <a:cubicBezTo>
                    <a:pt x="34" y="16"/>
                    <a:pt x="34" y="16"/>
                    <a:pt x="34" y="16"/>
                  </a:cubicBezTo>
                  <a:cubicBezTo>
                    <a:pt x="34" y="32"/>
                    <a:pt x="34" y="32"/>
                    <a:pt x="34" y="32"/>
                  </a:cubicBezTo>
                  <a:cubicBezTo>
                    <a:pt x="35" y="33"/>
                    <a:pt x="36" y="34"/>
                    <a:pt x="36" y="35"/>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90" name="Freeform 30"/>
            <p:cNvSpPr>
              <a:spLocks noEditPoints="1"/>
            </p:cNvSpPr>
            <p:nvPr/>
          </p:nvSpPr>
          <p:spPr bwMode="auto">
            <a:xfrm>
              <a:off x="4124046" y="4572825"/>
              <a:ext cx="323527" cy="307075"/>
            </a:xfrm>
            <a:custGeom>
              <a:avLst/>
              <a:gdLst>
                <a:gd name="T0" fmla="*/ 75 w 75"/>
                <a:gd name="T1" fmla="*/ 27 h 71"/>
                <a:gd name="T2" fmla="*/ 69 w 75"/>
                <a:gd name="T3" fmla="*/ 14 h 71"/>
                <a:gd name="T4" fmla="*/ 64 w 75"/>
                <a:gd name="T5" fmla="*/ 0 h 71"/>
                <a:gd name="T6" fmla="*/ 5 w 75"/>
                <a:gd name="T7" fmla="*/ 11 h 71"/>
                <a:gd name="T8" fmla="*/ 1 w 75"/>
                <a:gd name="T9" fmla="*/ 26 h 71"/>
                <a:gd name="T10" fmla="*/ 0 w 75"/>
                <a:gd name="T11" fmla="*/ 31 h 71"/>
                <a:gd name="T12" fmla="*/ 1 w 75"/>
                <a:gd name="T13" fmla="*/ 65 h 71"/>
                <a:gd name="T14" fmla="*/ 70 w 75"/>
                <a:gd name="T15" fmla="*/ 71 h 71"/>
                <a:gd name="T16" fmla="*/ 70 w 75"/>
                <a:gd name="T17" fmla="*/ 61 h 71"/>
                <a:gd name="T18" fmla="*/ 4 w 75"/>
                <a:gd name="T19" fmla="*/ 26 h 71"/>
                <a:gd name="T20" fmla="*/ 71 w 75"/>
                <a:gd name="T21" fmla="*/ 26 h 71"/>
                <a:gd name="T22" fmla="*/ 58 w 75"/>
                <a:gd name="T23" fmla="*/ 33 h 71"/>
                <a:gd name="T24" fmla="*/ 54 w 75"/>
                <a:gd name="T25" fmla="*/ 28 h 71"/>
                <a:gd name="T26" fmla="*/ 52 w 75"/>
                <a:gd name="T27" fmla="*/ 31 h 71"/>
                <a:gd name="T28" fmla="*/ 44 w 75"/>
                <a:gd name="T29" fmla="*/ 31 h 71"/>
                <a:gd name="T30" fmla="*/ 52 w 75"/>
                <a:gd name="T31" fmla="*/ 31 h 71"/>
                <a:gd name="T32" fmla="*/ 37 w 75"/>
                <a:gd name="T33" fmla="*/ 33 h 71"/>
                <a:gd name="T34" fmla="*/ 42 w 75"/>
                <a:gd name="T35" fmla="*/ 28 h 71"/>
                <a:gd name="T36" fmla="*/ 28 w 75"/>
                <a:gd name="T37" fmla="*/ 33 h 71"/>
                <a:gd name="T38" fmla="*/ 23 w 75"/>
                <a:gd name="T39" fmla="*/ 28 h 71"/>
                <a:gd name="T40" fmla="*/ 21 w 75"/>
                <a:gd name="T41" fmla="*/ 28 h 71"/>
                <a:gd name="T42" fmla="*/ 17 w 75"/>
                <a:gd name="T43" fmla="*/ 33 h 71"/>
                <a:gd name="T44" fmla="*/ 21 w 75"/>
                <a:gd name="T45" fmla="*/ 28 h 71"/>
                <a:gd name="T46" fmla="*/ 18 w 75"/>
                <a:gd name="T47" fmla="*/ 35 h 71"/>
                <a:gd name="T48" fmla="*/ 28 w 75"/>
                <a:gd name="T49" fmla="*/ 35 h 71"/>
                <a:gd name="T50" fmla="*/ 38 w 75"/>
                <a:gd name="T51" fmla="*/ 35 h 71"/>
                <a:gd name="T52" fmla="*/ 48 w 75"/>
                <a:gd name="T53" fmla="*/ 35 h 71"/>
                <a:gd name="T54" fmla="*/ 58 w 75"/>
                <a:gd name="T55" fmla="*/ 35 h 71"/>
                <a:gd name="T56" fmla="*/ 67 w 75"/>
                <a:gd name="T57" fmla="*/ 62 h 71"/>
                <a:gd name="T58" fmla="*/ 29 w 75"/>
                <a:gd name="T59" fmla="*/ 40 h 71"/>
                <a:gd name="T60" fmla="*/ 13 w 75"/>
                <a:gd name="T61" fmla="*/ 62 h 71"/>
                <a:gd name="T62" fmla="*/ 12 w 75"/>
                <a:gd name="T63" fmla="*/ 33 h 71"/>
                <a:gd name="T64" fmla="*/ 28 w 75"/>
                <a:gd name="T65" fmla="*/ 42 h 71"/>
                <a:gd name="T66" fmla="*/ 68 w 75"/>
                <a:gd name="T67" fmla="*/ 33 h 71"/>
                <a:gd name="T68" fmla="*/ 64 w 75"/>
                <a:gd name="T69" fmla="*/ 28 h 71"/>
                <a:gd name="T70" fmla="*/ 68 w 75"/>
                <a:gd name="T71" fmla="*/ 33 h 71"/>
                <a:gd name="T72" fmla="*/ 11 w 75"/>
                <a:gd name="T73" fmla="*/ 14 h 71"/>
                <a:gd name="T74" fmla="*/ 11 w 75"/>
                <a:gd name="T75" fmla="*/ 3 h 71"/>
                <a:gd name="T76" fmla="*/ 67 w 75"/>
                <a:gd name="T77" fmla="*/ 11 h 71"/>
                <a:gd name="T78" fmla="*/ 11 w 75"/>
                <a:gd name="T79" fmla="*/ 31 h 71"/>
                <a:gd name="T80" fmla="*/ 3 w 75"/>
                <a:gd name="T81" fmla="*/ 31 h 71"/>
                <a:gd name="T82" fmla="*/ 4 w 75"/>
                <a:gd name="T83" fmla="*/ 65 h 71"/>
                <a:gd name="T84" fmla="*/ 29 w 75"/>
                <a:gd name="T85" fmla="*/ 64 h 71"/>
                <a:gd name="T86" fmla="*/ 71 w 75"/>
                <a:gd name="T87" fmla="*/ 67 h 71"/>
                <a:gd name="T88" fmla="*/ 4 w 75"/>
                <a:gd name="T89" fmla="*/ 67 h 71"/>
                <a:gd name="T90" fmla="*/ 62 w 75"/>
                <a:gd name="T91" fmla="*/ 56 h 71"/>
                <a:gd name="T92" fmla="*/ 39 w 75"/>
                <a:gd name="T93" fmla="*/ 40 h 71"/>
                <a:gd name="T94" fmla="*/ 39 w 75"/>
                <a:gd name="T95" fmla="*/ 57 h 71"/>
                <a:gd name="T96" fmla="*/ 60 w 75"/>
                <a:gd name="T97"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 h="71">
                  <a:moveTo>
                    <a:pt x="75" y="31"/>
                  </a:moveTo>
                  <a:cubicBezTo>
                    <a:pt x="75" y="28"/>
                    <a:pt x="75" y="28"/>
                    <a:pt x="75" y="28"/>
                  </a:cubicBezTo>
                  <a:cubicBezTo>
                    <a:pt x="75" y="27"/>
                    <a:pt x="75" y="27"/>
                    <a:pt x="75" y="27"/>
                  </a:cubicBezTo>
                  <a:cubicBezTo>
                    <a:pt x="75" y="27"/>
                    <a:pt x="75" y="26"/>
                    <a:pt x="75" y="26"/>
                  </a:cubicBezTo>
                  <a:cubicBezTo>
                    <a:pt x="70" y="14"/>
                    <a:pt x="70" y="14"/>
                    <a:pt x="70" y="14"/>
                  </a:cubicBezTo>
                  <a:cubicBezTo>
                    <a:pt x="70" y="14"/>
                    <a:pt x="69" y="14"/>
                    <a:pt x="69" y="14"/>
                  </a:cubicBezTo>
                  <a:cubicBezTo>
                    <a:pt x="70" y="13"/>
                    <a:pt x="70" y="12"/>
                    <a:pt x="70" y="11"/>
                  </a:cubicBezTo>
                  <a:cubicBezTo>
                    <a:pt x="70" y="5"/>
                    <a:pt x="70" y="5"/>
                    <a:pt x="70" y="5"/>
                  </a:cubicBezTo>
                  <a:cubicBezTo>
                    <a:pt x="70" y="2"/>
                    <a:pt x="67" y="0"/>
                    <a:pt x="64" y="0"/>
                  </a:cubicBezTo>
                  <a:cubicBezTo>
                    <a:pt x="11" y="0"/>
                    <a:pt x="11" y="0"/>
                    <a:pt x="11" y="0"/>
                  </a:cubicBezTo>
                  <a:cubicBezTo>
                    <a:pt x="8" y="0"/>
                    <a:pt x="5" y="2"/>
                    <a:pt x="5" y="5"/>
                  </a:cubicBezTo>
                  <a:cubicBezTo>
                    <a:pt x="5" y="11"/>
                    <a:pt x="5" y="11"/>
                    <a:pt x="5" y="11"/>
                  </a:cubicBezTo>
                  <a:cubicBezTo>
                    <a:pt x="5" y="12"/>
                    <a:pt x="5" y="13"/>
                    <a:pt x="6" y="14"/>
                  </a:cubicBezTo>
                  <a:cubicBezTo>
                    <a:pt x="6" y="14"/>
                    <a:pt x="6" y="14"/>
                    <a:pt x="5" y="14"/>
                  </a:cubicBezTo>
                  <a:cubicBezTo>
                    <a:pt x="1" y="26"/>
                    <a:pt x="1" y="26"/>
                    <a:pt x="1" y="26"/>
                  </a:cubicBezTo>
                  <a:cubicBezTo>
                    <a:pt x="0" y="26"/>
                    <a:pt x="0" y="27"/>
                    <a:pt x="0" y="27"/>
                  </a:cubicBezTo>
                  <a:cubicBezTo>
                    <a:pt x="0" y="27"/>
                    <a:pt x="0" y="27"/>
                    <a:pt x="0" y="28"/>
                  </a:cubicBezTo>
                  <a:cubicBezTo>
                    <a:pt x="0" y="31"/>
                    <a:pt x="0" y="31"/>
                    <a:pt x="0" y="31"/>
                  </a:cubicBezTo>
                  <a:cubicBezTo>
                    <a:pt x="0" y="33"/>
                    <a:pt x="2" y="36"/>
                    <a:pt x="5" y="36"/>
                  </a:cubicBezTo>
                  <a:cubicBezTo>
                    <a:pt x="5" y="61"/>
                    <a:pt x="5" y="61"/>
                    <a:pt x="5" y="61"/>
                  </a:cubicBezTo>
                  <a:cubicBezTo>
                    <a:pt x="3" y="61"/>
                    <a:pt x="1" y="63"/>
                    <a:pt x="1" y="65"/>
                  </a:cubicBezTo>
                  <a:cubicBezTo>
                    <a:pt x="1" y="67"/>
                    <a:pt x="1" y="67"/>
                    <a:pt x="1" y="67"/>
                  </a:cubicBezTo>
                  <a:cubicBezTo>
                    <a:pt x="1" y="69"/>
                    <a:pt x="3" y="71"/>
                    <a:pt x="6" y="71"/>
                  </a:cubicBezTo>
                  <a:cubicBezTo>
                    <a:pt x="70" y="71"/>
                    <a:pt x="70" y="71"/>
                    <a:pt x="70" y="71"/>
                  </a:cubicBezTo>
                  <a:cubicBezTo>
                    <a:pt x="72" y="71"/>
                    <a:pt x="74" y="69"/>
                    <a:pt x="74" y="67"/>
                  </a:cubicBezTo>
                  <a:cubicBezTo>
                    <a:pt x="74" y="65"/>
                    <a:pt x="74" y="65"/>
                    <a:pt x="74" y="65"/>
                  </a:cubicBezTo>
                  <a:cubicBezTo>
                    <a:pt x="74" y="63"/>
                    <a:pt x="72" y="61"/>
                    <a:pt x="70" y="61"/>
                  </a:cubicBezTo>
                  <a:cubicBezTo>
                    <a:pt x="70" y="36"/>
                    <a:pt x="70" y="36"/>
                    <a:pt x="70" y="36"/>
                  </a:cubicBezTo>
                  <a:cubicBezTo>
                    <a:pt x="73" y="36"/>
                    <a:pt x="75" y="33"/>
                    <a:pt x="75" y="31"/>
                  </a:cubicBezTo>
                  <a:close/>
                  <a:moveTo>
                    <a:pt x="4" y="26"/>
                  </a:moveTo>
                  <a:cubicBezTo>
                    <a:pt x="8" y="16"/>
                    <a:pt x="8" y="16"/>
                    <a:pt x="8" y="16"/>
                  </a:cubicBezTo>
                  <a:cubicBezTo>
                    <a:pt x="67" y="16"/>
                    <a:pt x="67" y="16"/>
                    <a:pt x="67" y="16"/>
                  </a:cubicBezTo>
                  <a:cubicBezTo>
                    <a:pt x="71" y="26"/>
                    <a:pt x="71" y="26"/>
                    <a:pt x="71" y="26"/>
                  </a:cubicBezTo>
                  <a:lnTo>
                    <a:pt x="4" y="26"/>
                  </a:lnTo>
                  <a:close/>
                  <a:moveTo>
                    <a:pt x="62" y="31"/>
                  </a:moveTo>
                  <a:cubicBezTo>
                    <a:pt x="62" y="32"/>
                    <a:pt x="60" y="33"/>
                    <a:pt x="58" y="33"/>
                  </a:cubicBezTo>
                  <a:cubicBezTo>
                    <a:pt x="57" y="33"/>
                    <a:pt x="57" y="33"/>
                    <a:pt x="57" y="33"/>
                  </a:cubicBezTo>
                  <a:cubicBezTo>
                    <a:pt x="55" y="33"/>
                    <a:pt x="54" y="32"/>
                    <a:pt x="54" y="31"/>
                  </a:cubicBezTo>
                  <a:cubicBezTo>
                    <a:pt x="54" y="28"/>
                    <a:pt x="54" y="28"/>
                    <a:pt x="54" y="28"/>
                  </a:cubicBezTo>
                  <a:cubicBezTo>
                    <a:pt x="62" y="28"/>
                    <a:pt x="62" y="28"/>
                    <a:pt x="62" y="28"/>
                  </a:cubicBezTo>
                  <a:lnTo>
                    <a:pt x="62" y="31"/>
                  </a:lnTo>
                  <a:close/>
                  <a:moveTo>
                    <a:pt x="52" y="31"/>
                  </a:moveTo>
                  <a:cubicBezTo>
                    <a:pt x="52" y="32"/>
                    <a:pt x="50" y="33"/>
                    <a:pt x="48" y="33"/>
                  </a:cubicBezTo>
                  <a:cubicBezTo>
                    <a:pt x="47" y="33"/>
                    <a:pt x="47" y="33"/>
                    <a:pt x="47" y="33"/>
                  </a:cubicBezTo>
                  <a:cubicBezTo>
                    <a:pt x="45" y="33"/>
                    <a:pt x="44" y="32"/>
                    <a:pt x="44" y="31"/>
                  </a:cubicBezTo>
                  <a:cubicBezTo>
                    <a:pt x="44" y="28"/>
                    <a:pt x="44" y="28"/>
                    <a:pt x="44" y="28"/>
                  </a:cubicBezTo>
                  <a:cubicBezTo>
                    <a:pt x="52" y="28"/>
                    <a:pt x="52" y="28"/>
                    <a:pt x="52" y="28"/>
                  </a:cubicBezTo>
                  <a:lnTo>
                    <a:pt x="52" y="31"/>
                  </a:lnTo>
                  <a:close/>
                  <a:moveTo>
                    <a:pt x="42" y="31"/>
                  </a:moveTo>
                  <a:cubicBezTo>
                    <a:pt x="42" y="32"/>
                    <a:pt x="40" y="33"/>
                    <a:pt x="38" y="33"/>
                  </a:cubicBezTo>
                  <a:cubicBezTo>
                    <a:pt x="37" y="33"/>
                    <a:pt x="37" y="33"/>
                    <a:pt x="37" y="33"/>
                  </a:cubicBezTo>
                  <a:cubicBezTo>
                    <a:pt x="35" y="33"/>
                    <a:pt x="34" y="32"/>
                    <a:pt x="34" y="31"/>
                  </a:cubicBezTo>
                  <a:cubicBezTo>
                    <a:pt x="34" y="28"/>
                    <a:pt x="34" y="28"/>
                    <a:pt x="34" y="28"/>
                  </a:cubicBezTo>
                  <a:cubicBezTo>
                    <a:pt x="42" y="28"/>
                    <a:pt x="42" y="28"/>
                    <a:pt x="42" y="28"/>
                  </a:cubicBezTo>
                  <a:lnTo>
                    <a:pt x="42" y="31"/>
                  </a:lnTo>
                  <a:close/>
                  <a:moveTo>
                    <a:pt x="32" y="31"/>
                  </a:moveTo>
                  <a:cubicBezTo>
                    <a:pt x="32" y="32"/>
                    <a:pt x="30" y="33"/>
                    <a:pt x="28" y="33"/>
                  </a:cubicBezTo>
                  <a:cubicBezTo>
                    <a:pt x="27" y="33"/>
                    <a:pt x="27" y="33"/>
                    <a:pt x="27" y="33"/>
                  </a:cubicBezTo>
                  <a:cubicBezTo>
                    <a:pt x="25" y="33"/>
                    <a:pt x="23" y="32"/>
                    <a:pt x="23" y="31"/>
                  </a:cubicBezTo>
                  <a:cubicBezTo>
                    <a:pt x="23" y="28"/>
                    <a:pt x="23" y="28"/>
                    <a:pt x="23" y="28"/>
                  </a:cubicBezTo>
                  <a:cubicBezTo>
                    <a:pt x="32" y="28"/>
                    <a:pt x="32" y="28"/>
                    <a:pt x="32" y="28"/>
                  </a:cubicBezTo>
                  <a:lnTo>
                    <a:pt x="32" y="31"/>
                  </a:lnTo>
                  <a:close/>
                  <a:moveTo>
                    <a:pt x="21" y="28"/>
                  </a:moveTo>
                  <a:cubicBezTo>
                    <a:pt x="21" y="31"/>
                    <a:pt x="21" y="31"/>
                    <a:pt x="21" y="31"/>
                  </a:cubicBezTo>
                  <a:cubicBezTo>
                    <a:pt x="21" y="32"/>
                    <a:pt x="20" y="33"/>
                    <a:pt x="18" y="33"/>
                  </a:cubicBezTo>
                  <a:cubicBezTo>
                    <a:pt x="17" y="33"/>
                    <a:pt x="17" y="33"/>
                    <a:pt x="17" y="33"/>
                  </a:cubicBezTo>
                  <a:cubicBezTo>
                    <a:pt x="15" y="33"/>
                    <a:pt x="13" y="32"/>
                    <a:pt x="13" y="31"/>
                  </a:cubicBezTo>
                  <a:cubicBezTo>
                    <a:pt x="13" y="28"/>
                    <a:pt x="13" y="28"/>
                    <a:pt x="13" y="28"/>
                  </a:cubicBezTo>
                  <a:lnTo>
                    <a:pt x="21" y="28"/>
                  </a:lnTo>
                  <a:close/>
                  <a:moveTo>
                    <a:pt x="12" y="33"/>
                  </a:moveTo>
                  <a:cubicBezTo>
                    <a:pt x="13" y="35"/>
                    <a:pt x="15" y="35"/>
                    <a:pt x="17" y="35"/>
                  </a:cubicBezTo>
                  <a:cubicBezTo>
                    <a:pt x="18" y="35"/>
                    <a:pt x="18" y="35"/>
                    <a:pt x="18" y="35"/>
                  </a:cubicBezTo>
                  <a:cubicBezTo>
                    <a:pt x="20" y="35"/>
                    <a:pt x="21" y="35"/>
                    <a:pt x="22" y="33"/>
                  </a:cubicBezTo>
                  <a:cubicBezTo>
                    <a:pt x="23" y="35"/>
                    <a:pt x="25" y="35"/>
                    <a:pt x="27" y="35"/>
                  </a:cubicBezTo>
                  <a:cubicBezTo>
                    <a:pt x="28" y="35"/>
                    <a:pt x="28" y="35"/>
                    <a:pt x="28" y="35"/>
                  </a:cubicBezTo>
                  <a:cubicBezTo>
                    <a:pt x="30" y="35"/>
                    <a:pt x="32" y="35"/>
                    <a:pt x="33" y="33"/>
                  </a:cubicBezTo>
                  <a:cubicBezTo>
                    <a:pt x="34" y="35"/>
                    <a:pt x="35" y="35"/>
                    <a:pt x="37" y="35"/>
                  </a:cubicBezTo>
                  <a:cubicBezTo>
                    <a:pt x="38" y="35"/>
                    <a:pt x="38" y="35"/>
                    <a:pt x="38" y="35"/>
                  </a:cubicBezTo>
                  <a:cubicBezTo>
                    <a:pt x="40" y="35"/>
                    <a:pt x="42" y="35"/>
                    <a:pt x="43" y="33"/>
                  </a:cubicBezTo>
                  <a:cubicBezTo>
                    <a:pt x="44" y="35"/>
                    <a:pt x="45" y="35"/>
                    <a:pt x="47" y="35"/>
                  </a:cubicBezTo>
                  <a:cubicBezTo>
                    <a:pt x="48" y="35"/>
                    <a:pt x="48" y="35"/>
                    <a:pt x="48" y="35"/>
                  </a:cubicBezTo>
                  <a:cubicBezTo>
                    <a:pt x="50" y="35"/>
                    <a:pt x="52" y="35"/>
                    <a:pt x="53" y="33"/>
                  </a:cubicBezTo>
                  <a:cubicBezTo>
                    <a:pt x="54" y="35"/>
                    <a:pt x="55" y="35"/>
                    <a:pt x="57" y="35"/>
                  </a:cubicBezTo>
                  <a:cubicBezTo>
                    <a:pt x="58" y="35"/>
                    <a:pt x="58" y="35"/>
                    <a:pt x="58" y="35"/>
                  </a:cubicBezTo>
                  <a:cubicBezTo>
                    <a:pt x="60" y="35"/>
                    <a:pt x="62" y="35"/>
                    <a:pt x="63" y="33"/>
                  </a:cubicBezTo>
                  <a:cubicBezTo>
                    <a:pt x="64" y="35"/>
                    <a:pt x="65" y="35"/>
                    <a:pt x="67" y="35"/>
                  </a:cubicBezTo>
                  <a:cubicBezTo>
                    <a:pt x="67" y="62"/>
                    <a:pt x="67" y="62"/>
                    <a:pt x="67" y="62"/>
                  </a:cubicBezTo>
                  <a:cubicBezTo>
                    <a:pt x="30" y="62"/>
                    <a:pt x="30" y="62"/>
                    <a:pt x="30" y="62"/>
                  </a:cubicBezTo>
                  <a:cubicBezTo>
                    <a:pt x="30" y="41"/>
                    <a:pt x="30" y="41"/>
                    <a:pt x="30" y="41"/>
                  </a:cubicBezTo>
                  <a:cubicBezTo>
                    <a:pt x="30" y="40"/>
                    <a:pt x="30" y="40"/>
                    <a:pt x="29" y="40"/>
                  </a:cubicBezTo>
                  <a:cubicBezTo>
                    <a:pt x="14" y="40"/>
                    <a:pt x="14" y="40"/>
                    <a:pt x="14" y="40"/>
                  </a:cubicBezTo>
                  <a:cubicBezTo>
                    <a:pt x="13" y="40"/>
                    <a:pt x="13" y="40"/>
                    <a:pt x="13" y="41"/>
                  </a:cubicBezTo>
                  <a:cubicBezTo>
                    <a:pt x="13" y="62"/>
                    <a:pt x="13" y="62"/>
                    <a:pt x="13" y="62"/>
                  </a:cubicBezTo>
                  <a:cubicBezTo>
                    <a:pt x="8" y="62"/>
                    <a:pt x="8" y="62"/>
                    <a:pt x="8" y="62"/>
                  </a:cubicBezTo>
                  <a:cubicBezTo>
                    <a:pt x="8" y="35"/>
                    <a:pt x="8" y="35"/>
                    <a:pt x="8" y="35"/>
                  </a:cubicBezTo>
                  <a:cubicBezTo>
                    <a:pt x="10" y="35"/>
                    <a:pt x="11" y="35"/>
                    <a:pt x="12" y="33"/>
                  </a:cubicBezTo>
                  <a:close/>
                  <a:moveTo>
                    <a:pt x="15" y="62"/>
                  </a:moveTo>
                  <a:cubicBezTo>
                    <a:pt x="15" y="42"/>
                    <a:pt x="15" y="42"/>
                    <a:pt x="15" y="42"/>
                  </a:cubicBezTo>
                  <a:cubicBezTo>
                    <a:pt x="28" y="42"/>
                    <a:pt x="28" y="42"/>
                    <a:pt x="28" y="42"/>
                  </a:cubicBezTo>
                  <a:cubicBezTo>
                    <a:pt x="28" y="62"/>
                    <a:pt x="28" y="62"/>
                    <a:pt x="28" y="62"/>
                  </a:cubicBezTo>
                  <a:lnTo>
                    <a:pt x="15" y="62"/>
                  </a:lnTo>
                  <a:close/>
                  <a:moveTo>
                    <a:pt x="68" y="33"/>
                  </a:moveTo>
                  <a:cubicBezTo>
                    <a:pt x="67" y="33"/>
                    <a:pt x="67" y="33"/>
                    <a:pt x="67" y="33"/>
                  </a:cubicBezTo>
                  <a:cubicBezTo>
                    <a:pt x="65" y="33"/>
                    <a:pt x="64" y="32"/>
                    <a:pt x="64" y="31"/>
                  </a:cubicBezTo>
                  <a:cubicBezTo>
                    <a:pt x="64" y="28"/>
                    <a:pt x="64" y="28"/>
                    <a:pt x="64" y="28"/>
                  </a:cubicBezTo>
                  <a:cubicBezTo>
                    <a:pt x="72" y="28"/>
                    <a:pt x="72" y="28"/>
                    <a:pt x="72" y="28"/>
                  </a:cubicBezTo>
                  <a:cubicBezTo>
                    <a:pt x="72" y="31"/>
                    <a:pt x="72" y="31"/>
                    <a:pt x="72" y="31"/>
                  </a:cubicBezTo>
                  <a:cubicBezTo>
                    <a:pt x="72" y="32"/>
                    <a:pt x="70" y="33"/>
                    <a:pt x="68" y="33"/>
                  </a:cubicBezTo>
                  <a:close/>
                  <a:moveTo>
                    <a:pt x="67" y="11"/>
                  </a:moveTo>
                  <a:cubicBezTo>
                    <a:pt x="67" y="13"/>
                    <a:pt x="66" y="14"/>
                    <a:pt x="64" y="14"/>
                  </a:cubicBezTo>
                  <a:cubicBezTo>
                    <a:pt x="11" y="14"/>
                    <a:pt x="11" y="14"/>
                    <a:pt x="11" y="14"/>
                  </a:cubicBezTo>
                  <a:cubicBezTo>
                    <a:pt x="9" y="14"/>
                    <a:pt x="8" y="13"/>
                    <a:pt x="8" y="11"/>
                  </a:cubicBezTo>
                  <a:cubicBezTo>
                    <a:pt x="8" y="5"/>
                    <a:pt x="8" y="5"/>
                    <a:pt x="8" y="5"/>
                  </a:cubicBezTo>
                  <a:cubicBezTo>
                    <a:pt x="8" y="4"/>
                    <a:pt x="9" y="3"/>
                    <a:pt x="11" y="3"/>
                  </a:cubicBezTo>
                  <a:cubicBezTo>
                    <a:pt x="64" y="3"/>
                    <a:pt x="64" y="3"/>
                    <a:pt x="64" y="3"/>
                  </a:cubicBezTo>
                  <a:cubicBezTo>
                    <a:pt x="66" y="3"/>
                    <a:pt x="67" y="4"/>
                    <a:pt x="67" y="5"/>
                  </a:cubicBezTo>
                  <a:lnTo>
                    <a:pt x="67" y="11"/>
                  </a:lnTo>
                  <a:close/>
                  <a:moveTo>
                    <a:pt x="3" y="28"/>
                  </a:moveTo>
                  <a:cubicBezTo>
                    <a:pt x="11" y="28"/>
                    <a:pt x="11" y="28"/>
                    <a:pt x="11" y="28"/>
                  </a:cubicBezTo>
                  <a:cubicBezTo>
                    <a:pt x="11" y="31"/>
                    <a:pt x="11" y="31"/>
                    <a:pt x="11" y="31"/>
                  </a:cubicBezTo>
                  <a:cubicBezTo>
                    <a:pt x="11" y="32"/>
                    <a:pt x="10" y="33"/>
                    <a:pt x="8" y="33"/>
                  </a:cubicBezTo>
                  <a:cubicBezTo>
                    <a:pt x="7" y="33"/>
                    <a:pt x="7" y="33"/>
                    <a:pt x="7" y="33"/>
                  </a:cubicBezTo>
                  <a:cubicBezTo>
                    <a:pt x="5" y="33"/>
                    <a:pt x="3" y="32"/>
                    <a:pt x="3" y="31"/>
                  </a:cubicBezTo>
                  <a:lnTo>
                    <a:pt x="3" y="28"/>
                  </a:lnTo>
                  <a:close/>
                  <a:moveTo>
                    <a:pt x="4" y="67"/>
                  </a:moveTo>
                  <a:cubicBezTo>
                    <a:pt x="4" y="65"/>
                    <a:pt x="4" y="65"/>
                    <a:pt x="4" y="65"/>
                  </a:cubicBezTo>
                  <a:cubicBezTo>
                    <a:pt x="4" y="65"/>
                    <a:pt x="5" y="64"/>
                    <a:pt x="6" y="64"/>
                  </a:cubicBezTo>
                  <a:cubicBezTo>
                    <a:pt x="14" y="64"/>
                    <a:pt x="14" y="64"/>
                    <a:pt x="14" y="64"/>
                  </a:cubicBezTo>
                  <a:cubicBezTo>
                    <a:pt x="29" y="64"/>
                    <a:pt x="29" y="64"/>
                    <a:pt x="29" y="64"/>
                  </a:cubicBezTo>
                  <a:cubicBezTo>
                    <a:pt x="70" y="64"/>
                    <a:pt x="70" y="64"/>
                    <a:pt x="70" y="64"/>
                  </a:cubicBezTo>
                  <a:cubicBezTo>
                    <a:pt x="70" y="64"/>
                    <a:pt x="71" y="65"/>
                    <a:pt x="71" y="65"/>
                  </a:cubicBezTo>
                  <a:cubicBezTo>
                    <a:pt x="71" y="67"/>
                    <a:pt x="71" y="67"/>
                    <a:pt x="71" y="67"/>
                  </a:cubicBezTo>
                  <a:cubicBezTo>
                    <a:pt x="71" y="68"/>
                    <a:pt x="70" y="68"/>
                    <a:pt x="70" y="68"/>
                  </a:cubicBezTo>
                  <a:cubicBezTo>
                    <a:pt x="6" y="68"/>
                    <a:pt x="6" y="68"/>
                    <a:pt x="6" y="68"/>
                  </a:cubicBezTo>
                  <a:cubicBezTo>
                    <a:pt x="5" y="68"/>
                    <a:pt x="4" y="68"/>
                    <a:pt x="4" y="67"/>
                  </a:cubicBezTo>
                  <a:close/>
                  <a:moveTo>
                    <a:pt x="39" y="57"/>
                  </a:moveTo>
                  <a:cubicBezTo>
                    <a:pt x="61" y="57"/>
                    <a:pt x="61" y="57"/>
                    <a:pt x="61" y="57"/>
                  </a:cubicBezTo>
                  <a:cubicBezTo>
                    <a:pt x="62" y="57"/>
                    <a:pt x="62" y="56"/>
                    <a:pt x="62" y="56"/>
                  </a:cubicBezTo>
                  <a:cubicBezTo>
                    <a:pt x="62" y="41"/>
                    <a:pt x="62" y="41"/>
                    <a:pt x="62" y="41"/>
                  </a:cubicBezTo>
                  <a:cubicBezTo>
                    <a:pt x="62" y="40"/>
                    <a:pt x="62" y="40"/>
                    <a:pt x="61" y="40"/>
                  </a:cubicBezTo>
                  <a:cubicBezTo>
                    <a:pt x="39" y="40"/>
                    <a:pt x="39" y="40"/>
                    <a:pt x="39" y="40"/>
                  </a:cubicBezTo>
                  <a:cubicBezTo>
                    <a:pt x="38" y="40"/>
                    <a:pt x="38" y="40"/>
                    <a:pt x="38" y="41"/>
                  </a:cubicBezTo>
                  <a:cubicBezTo>
                    <a:pt x="38" y="56"/>
                    <a:pt x="38" y="56"/>
                    <a:pt x="38" y="56"/>
                  </a:cubicBezTo>
                  <a:cubicBezTo>
                    <a:pt x="38" y="56"/>
                    <a:pt x="38" y="57"/>
                    <a:pt x="39" y="57"/>
                  </a:cubicBezTo>
                  <a:close/>
                  <a:moveTo>
                    <a:pt x="40" y="42"/>
                  </a:moveTo>
                  <a:cubicBezTo>
                    <a:pt x="60" y="42"/>
                    <a:pt x="60" y="42"/>
                    <a:pt x="60" y="42"/>
                  </a:cubicBezTo>
                  <a:cubicBezTo>
                    <a:pt x="60" y="55"/>
                    <a:pt x="60" y="55"/>
                    <a:pt x="60" y="55"/>
                  </a:cubicBezTo>
                  <a:cubicBezTo>
                    <a:pt x="40" y="55"/>
                    <a:pt x="40" y="55"/>
                    <a:pt x="40" y="55"/>
                  </a:cubicBezTo>
                  <a:lnTo>
                    <a:pt x="40"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91" name="Freeform 17"/>
            <p:cNvSpPr>
              <a:spLocks noEditPoints="1"/>
            </p:cNvSpPr>
            <p:nvPr/>
          </p:nvSpPr>
          <p:spPr bwMode="auto">
            <a:xfrm>
              <a:off x="8238493" y="4190759"/>
              <a:ext cx="395516" cy="335025"/>
            </a:xfrm>
            <a:custGeom>
              <a:avLst/>
              <a:gdLst>
                <a:gd name="T0" fmla="*/ 70 w 72"/>
                <a:gd name="T1" fmla="*/ 16 h 61"/>
                <a:gd name="T2" fmla="*/ 56 w 72"/>
                <a:gd name="T3" fmla="*/ 18 h 61"/>
                <a:gd name="T4" fmla="*/ 43 w 72"/>
                <a:gd name="T5" fmla="*/ 46 h 61"/>
                <a:gd name="T6" fmla="*/ 12 w 72"/>
                <a:gd name="T7" fmla="*/ 46 h 61"/>
                <a:gd name="T8" fmla="*/ 13 w 72"/>
                <a:gd name="T9" fmla="*/ 49 h 61"/>
                <a:gd name="T10" fmla="*/ 48 w 72"/>
                <a:gd name="T11" fmla="*/ 51 h 61"/>
                <a:gd name="T12" fmla="*/ 13 w 72"/>
                <a:gd name="T13" fmla="*/ 52 h 61"/>
                <a:gd name="T14" fmla="*/ 9 w 72"/>
                <a:gd name="T15" fmla="*/ 45 h 61"/>
                <a:gd name="T16" fmla="*/ 7 w 72"/>
                <a:gd name="T17" fmla="*/ 42 h 61"/>
                <a:gd name="T18" fmla="*/ 1 w 72"/>
                <a:gd name="T19" fmla="*/ 23 h 61"/>
                <a:gd name="T20" fmla="*/ 10 w 72"/>
                <a:gd name="T21" fmla="*/ 41 h 61"/>
                <a:gd name="T22" fmla="*/ 43 w 72"/>
                <a:gd name="T23" fmla="*/ 43 h 61"/>
                <a:gd name="T24" fmla="*/ 54 w 72"/>
                <a:gd name="T25" fmla="*/ 17 h 61"/>
                <a:gd name="T26" fmla="*/ 70 w 72"/>
                <a:gd name="T27" fmla="*/ 13 h 61"/>
                <a:gd name="T28" fmla="*/ 18 w 72"/>
                <a:gd name="T29" fmla="*/ 57 h 61"/>
                <a:gd name="T30" fmla="*/ 11 w 72"/>
                <a:gd name="T31" fmla="*/ 57 h 61"/>
                <a:gd name="T32" fmla="*/ 18 w 72"/>
                <a:gd name="T33" fmla="*/ 57 h 61"/>
                <a:gd name="T34" fmla="*/ 14 w 72"/>
                <a:gd name="T35" fmla="*/ 55 h 61"/>
                <a:gd name="T36" fmla="*/ 14 w 72"/>
                <a:gd name="T37" fmla="*/ 59 h 61"/>
                <a:gd name="T38" fmla="*/ 45 w 72"/>
                <a:gd name="T39" fmla="*/ 57 h 61"/>
                <a:gd name="T40" fmla="*/ 38 w 72"/>
                <a:gd name="T41" fmla="*/ 57 h 61"/>
                <a:gd name="T42" fmla="*/ 45 w 72"/>
                <a:gd name="T43" fmla="*/ 57 h 61"/>
                <a:gd name="T44" fmla="*/ 41 w 72"/>
                <a:gd name="T45" fmla="*/ 55 h 61"/>
                <a:gd name="T46" fmla="*/ 41 w 72"/>
                <a:gd name="T47" fmla="*/ 59 h 61"/>
                <a:gd name="T48" fmla="*/ 12 w 72"/>
                <a:gd name="T49" fmla="*/ 37 h 61"/>
                <a:gd name="T50" fmla="*/ 45 w 72"/>
                <a:gd name="T51" fmla="*/ 36 h 61"/>
                <a:gd name="T52" fmla="*/ 12 w 72"/>
                <a:gd name="T53" fmla="*/ 35 h 61"/>
                <a:gd name="T54" fmla="*/ 12 w 72"/>
                <a:gd name="T55" fmla="*/ 37 h 61"/>
                <a:gd name="T56" fmla="*/ 12 w 72"/>
                <a:gd name="T57" fmla="*/ 40 h 61"/>
                <a:gd name="T58" fmla="*/ 43 w 72"/>
                <a:gd name="T59" fmla="*/ 41 h 61"/>
                <a:gd name="T60" fmla="*/ 43 w 72"/>
                <a:gd name="T61" fmla="*/ 39 h 61"/>
                <a:gd name="T62" fmla="*/ 37 w 72"/>
                <a:gd name="T63" fmla="*/ 31 h 61"/>
                <a:gd name="T64" fmla="*/ 44 w 72"/>
                <a:gd name="T65" fmla="*/ 30 h 61"/>
                <a:gd name="T66" fmla="*/ 43 w 72"/>
                <a:gd name="T67" fmla="*/ 0 h 61"/>
                <a:gd name="T68" fmla="*/ 36 w 72"/>
                <a:gd name="T69" fmla="*/ 0 h 61"/>
                <a:gd name="T70" fmla="*/ 37 w 72"/>
                <a:gd name="T71" fmla="*/ 31 h 61"/>
                <a:gd name="T72" fmla="*/ 31 w 72"/>
                <a:gd name="T73" fmla="*/ 31 h 61"/>
                <a:gd name="T74" fmla="*/ 32 w 72"/>
                <a:gd name="T75" fmla="*/ 8 h 61"/>
                <a:gd name="T76" fmla="*/ 25 w 72"/>
                <a:gd name="T77" fmla="*/ 8 h 61"/>
                <a:gd name="T78" fmla="*/ 24 w 72"/>
                <a:gd name="T79" fmla="*/ 30 h 61"/>
                <a:gd name="T80" fmla="*/ 13 w 72"/>
                <a:gd name="T81" fmla="*/ 31 h 61"/>
                <a:gd name="T82" fmla="*/ 20 w 72"/>
                <a:gd name="T83" fmla="*/ 30 h 61"/>
                <a:gd name="T84" fmla="*/ 20 w 72"/>
                <a:gd name="T85" fmla="*/ 16 h 61"/>
                <a:gd name="T86" fmla="*/ 13 w 72"/>
                <a:gd name="T87" fmla="*/ 16 h 61"/>
                <a:gd name="T88" fmla="*/ 13 w 72"/>
                <a:gd name="T8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61">
                  <a:moveTo>
                    <a:pt x="72" y="14"/>
                  </a:moveTo>
                  <a:cubicBezTo>
                    <a:pt x="72" y="15"/>
                    <a:pt x="71" y="16"/>
                    <a:pt x="70" y="16"/>
                  </a:cubicBezTo>
                  <a:cubicBezTo>
                    <a:pt x="59" y="16"/>
                    <a:pt x="59" y="16"/>
                    <a:pt x="59" y="16"/>
                  </a:cubicBezTo>
                  <a:cubicBezTo>
                    <a:pt x="58" y="16"/>
                    <a:pt x="57" y="17"/>
                    <a:pt x="56" y="18"/>
                  </a:cubicBezTo>
                  <a:cubicBezTo>
                    <a:pt x="49" y="42"/>
                    <a:pt x="49" y="42"/>
                    <a:pt x="49" y="42"/>
                  </a:cubicBezTo>
                  <a:cubicBezTo>
                    <a:pt x="48" y="44"/>
                    <a:pt x="46" y="46"/>
                    <a:pt x="43" y="46"/>
                  </a:cubicBezTo>
                  <a:cubicBezTo>
                    <a:pt x="13" y="46"/>
                    <a:pt x="13" y="46"/>
                    <a:pt x="13" y="46"/>
                  </a:cubicBezTo>
                  <a:cubicBezTo>
                    <a:pt x="13" y="46"/>
                    <a:pt x="12" y="46"/>
                    <a:pt x="12" y="46"/>
                  </a:cubicBezTo>
                  <a:cubicBezTo>
                    <a:pt x="12" y="48"/>
                    <a:pt x="12" y="48"/>
                    <a:pt x="12" y="48"/>
                  </a:cubicBezTo>
                  <a:cubicBezTo>
                    <a:pt x="12" y="49"/>
                    <a:pt x="12" y="49"/>
                    <a:pt x="13" y="49"/>
                  </a:cubicBezTo>
                  <a:cubicBezTo>
                    <a:pt x="47" y="49"/>
                    <a:pt x="47" y="49"/>
                    <a:pt x="47" y="49"/>
                  </a:cubicBezTo>
                  <a:cubicBezTo>
                    <a:pt x="47" y="49"/>
                    <a:pt x="48" y="50"/>
                    <a:pt x="48" y="51"/>
                  </a:cubicBezTo>
                  <a:cubicBezTo>
                    <a:pt x="48" y="52"/>
                    <a:pt x="47" y="52"/>
                    <a:pt x="47" y="52"/>
                  </a:cubicBezTo>
                  <a:cubicBezTo>
                    <a:pt x="13" y="52"/>
                    <a:pt x="13" y="52"/>
                    <a:pt x="13" y="52"/>
                  </a:cubicBezTo>
                  <a:cubicBezTo>
                    <a:pt x="11" y="52"/>
                    <a:pt x="9" y="50"/>
                    <a:pt x="9" y="48"/>
                  </a:cubicBezTo>
                  <a:cubicBezTo>
                    <a:pt x="9" y="45"/>
                    <a:pt x="9" y="45"/>
                    <a:pt x="9" y="45"/>
                  </a:cubicBezTo>
                  <a:cubicBezTo>
                    <a:pt x="9" y="45"/>
                    <a:pt x="9" y="44"/>
                    <a:pt x="9" y="44"/>
                  </a:cubicBezTo>
                  <a:cubicBezTo>
                    <a:pt x="8" y="44"/>
                    <a:pt x="8" y="43"/>
                    <a:pt x="7" y="42"/>
                  </a:cubicBezTo>
                  <a:cubicBezTo>
                    <a:pt x="0" y="25"/>
                    <a:pt x="0" y="25"/>
                    <a:pt x="0" y="25"/>
                  </a:cubicBezTo>
                  <a:cubicBezTo>
                    <a:pt x="0" y="24"/>
                    <a:pt x="0" y="23"/>
                    <a:pt x="1" y="23"/>
                  </a:cubicBezTo>
                  <a:cubicBezTo>
                    <a:pt x="1" y="22"/>
                    <a:pt x="2" y="23"/>
                    <a:pt x="3" y="24"/>
                  </a:cubicBezTo>
                  <a:cubicBezTo>
                    <a:pt x="10" y="41"/>
                    <a:pt x="10" y="41"/>
                    <a:pt x="10" y="41"/>
                  </a:cubicBezTo>
                  <a:cubicBezTo>
                    <a:pt x="11" y="42"/>
                    <a:pt x="12" y="43"/>
                    <a:pt x="13" y="43"/>
                  </a:cubicBezTo>
                  <a:cubicBezTo>
                    <a:pt x="43" y="43"/>
                    <a:pt x="43" y="43"/>
                    <a:pt x="43" y="43"/>
                  </a:cubicBezTo>
                  <a:cubicBezTo>
                    <a:pt x="44" y="43"/>
                    <a:pt x="46" y="42"/>
                    <a:pt x="46" y="41"/>
                  </a:cubicBezTo>
                  <a:cubicBezTo>
                    <a:pt x="54" y="17"/>
                    <a:pt x="54" y="17"/>
                    <a:pt x="54" y="17"/>
                  </a:cubicBezTo>
                  <a:cubicBezTo>
                    <a:pt x="54" y="15"/>
                    <a:pt x="57" y="13"/>
                    <a:pt x="59" y="13"/>
                  </a:cubicBezTo>
                  <a:cubicBezTo>
                    <a:pt x="70" y="13"/>
                    <a:pt x="70" y="13"/>
                    <a:pt x="70" y="13"/>
                  </a:cubicBezTo>
                  <a:cubicBezTo>
                    <a:pt x="71" y="13"/>
                    <a:pt x="72" y="13"/>
                    <a:pt x="72" y="14"/>
                  </a:cubicBezTo>
                  <a:close/>
                  <a:moveTo>
                    <a:pt x="18" y="57"/>
                  </a:moveTo>
                  <a:cubicBezTo>
                    <a:pt x="18" y="59"/>
                    <a:pt x="16" y="61"/>
                    <a:pt x="14" y="61"/>
                  </a:cubicBezTo>
                  <a:cubicBezTo>
                    <a:pt x="12" y="61"/>
                    <a:pt x="11" y="59"/>
                    <a:pt x="11" y="57"/>
                  </a:cubicBezTo>
                  <a:cubicBezTo>
                    <a:pt x="11" y="55"/>
                    <a:pt x="12" y="53"/>
                    <a:pt x="14" y="53"/>
                  </a:cubicBezTo>
                  <a:cubicBezTo>
                    <a:pt x="16" y="53"/>
                    <a:pt x="18" y="55"/>
                    <a:pt x="18" y="57"/>
                  </a:cubicBezTo>
                  <a:close/>
                  <a:moveTo>
                    <a:pt x="16" y="57"/>
                  </a:moveTo>
                  <a:cubicBezTo>
                    <a:pt x="16" y="56"/>
                    <a:pt x="15" y="55"/>
                    <a:pt x="14" y="55"/>
                  </a:cubicBezTo>
                  <a:cubicBezTo>
                    <a:pt x="14" y="55"/>
                    <a:pt x="13" y="56"/>
                    <a:pt x="13" y="57"/>
                  </a:cubicBezTo>
                  <a:cubicBezTo>
                    <a:pt x="13" y="58"/>
                    <a:pt x="14" y="59"/>
                    <a:pt x="14" y="59"/>
                  </a:cubicBezTo>
                  <a:cubicBezTo>
                    <a:pt x="15" y="59"/>
                    <a:pt x="16" y="58"/>
                    <a:pt x="16" y="57"/>
                  </a:cubicBezTo>
                  <a:close/>
                  <a:moveTo>
                    <a:pt x="45" y="57"/>
                  </a:moveTo>
                  <a:cubicBezTo>
                    <a:pt x="45" y="59"/>
                    <a:pt x="43" y="61"/>
                    <a:pt x="41" y="61"/>
                  </a:cubicBezTo>
                  <a:cubicBezTo>
                    <a:pt x="39" y="61"/>
                    <a:pt x="38" y="59"/>
                    <a:pt x="38" y="57"/>
                  </a:cubicBezTo>
                  <a:cubicBezTo>
                    <a:pt x="38" y="55"/>
                    <a:pt x="39" y="53"/>
                    <a:pt x="41" y="53"/>
                  </a:cubicBezTo>
                  <a:cubicBezTo>
                    <a:pt x="43" y="53"/>
                    <a:pt x="45" y="55"/>
                    <a:pt x="45" y="57"/>
                  </a:cubicBezTo>
                  <a:close/>
                  <a:moveTo>
                    <a:pt x="43" y="57"/>
                  </a:moveTo>
                  <a:cubicBezTo>
                    <a:pt x="43" y="56"/>
                    <a:pt x="42" y="55"/>
                    <a:pt x="41" y="55"/>
                  </a:cubicBezTo>
                  <a:cubicBezTo>
                    <a:pt x="40" y="55"/>
                    <a:pt x="40" y="56"/>
                    <a:pt x="40" y="57"/>
                  </a:cubicBezTo>
                  <a:cubicBezTo>
                    <a:pt x="40" y="58"/>
                    <a:pt x="40" y="59"/>
                    <a:pt x="41" y="59"/>
                  </a:cubicBezTo>
                  <a:cubicBezTo>
                    <a:pt x="42" y="59"/>
                    <a:pt x="43" y="58"/>
                    <a:pt x="43" y="57"/>
                  </a:cubicBezTo>
                  <a:close/>
                  <a:moveTo>
                    <a:pt x="12" y="37"/>
                  </a:moveTo>
                  <a:cubicBezTo>
                    <a:pt x="44" y="37"/>
                    <a:pt x="44" y="37"/>
                    <a:pt x="44" y="37"/>
                  </a:cubicBezTo>
                  <a:cubicBezTo>
                    <a:pt x="45" y="37"/>
                    <a:pt x="45" y="36"/>
                    <a:pt x="45" y="36"/>
                  </a:cubicBezTo>
                  <a:cubicBezTo>
                    <a:pt x="45" y="35"/>
                    <a:pt x="45" y="35"/>
                    <a:pt x="44" y="35"/>
                  </a:cubicBezTo>
                  <a:cubicBezTo>
                    <a:pt x="12" y="35"/>
                    <a:pt x="12" y="35"/>
                    <a:pt x="12" y="35"/>
                  </a:cubicBezTo>
                  <a:cubicBezTo>
                    <a:pt x="11" y="35"/>
                    <a:pt x="11" y="35"/>
                    <a:pt x="11" y="36"/>
                  </a:cubicBezTo>
                  <a:cubicBezTo>
                    <a:pt x="11" y="36"/>
                    <a:pt x="11" y="37"/>
                    <a:pt x="12" y="37"/>
                  </a:cubicBezTo>
                  <a:close/>
                  <a:moveTo>
                    <a:pt x="13" y="39"/>
                  </a:moveTo>
                  <a:cubicBezTo>
                    <a:pt x="13" y="39"/>
                    <a:pt x="12" y="40"/>
                    <a:pt x="12" y="40"/>
                  </a:cubicBezTo>
                  <a:cubicBezTo>
                    <a:pt x="12" y="41"/>
                    <a:pt x="13" y="41"/>
                    <a:pt x="13" y="41"/>
                  </a:cubicBezTo>
                  <a:cubicBezTo>
                    <a:pt x="43" y="41"/>
                    <a:pt x="43" y="41"/>
                    <a:pt x="43" y="41"/>
                  </a:cubicBezTo>
                  <a:cubicBezTo>
                    <a:pt x="44" y="41"/>
                    <a:pt x="44" y="41"/>
                    <a:pt x="44" y="40"/>
                  </a:cubicBezTo>
                  <a:cubicBezTo>
                    <a:pt x="44" y="40"/>
                    <a:pt x="44" y="39"/>
                    <a:pt x="43" y="39"/>
                  </a:cubicBezTo>
                  <a:lnTo>
                    <a:pt x="13" y="39"/>
                  </a:lnTo>
                  <a:close/>
                  <a:moveTo>
                    <a:pt x="37" y="31"/>
                  </a:moveTo>
                  <a:cubicBezTo>
                    <a:pt x="43" y="31"/>
                    <a:pt x="43" y="31"/>
                    <a:pt x="43" y="31"/>
                  </a:cubicBezTo>
                  <a:cubicBezTo>
                    <a:pt x="43" y="31"/>
                    <a:pt x="44" y="30"/>
                    <a:pt x="44" y="30"/>
                  </a:cubicBezTo>
                  <a:cubicBezTo>
                    <a:pt x="44" y="0"/>
                    <a:pt x="44" y="0"/>
                    <a:pt x="44" y="0"/>
                  </a:cubicBezTo>
                  <a:cubicBezTo>
                    <a:pt x="44" y="0"/>
                    <a:pt x="43" y="0"/>
                    <a:pt x="43" y="0"/>
                  </a:cubicBezTo>
                  <a:cubicBezTo>
                    <a:pt x="37" y="0"/>
                    <a:pt x="37" y="0"/>
                    <a:pt x="37" y="0"/>
                  </a:cubicBezTo>
                  <a:cubicBezTo>
                    <a:pt x="36" y="0"/>
                    <a:pt x="36" y="0"/>
                    <a:pt x="36" y="0"/>
                  </a:cubicBezTo>
                  <a:cubicBezTo>
                    <a:pt x="36" y="30"/>
                    <a:pt x="36" y="30"/>
                    <a:pt x="36" y="30"/>
                  </a:cubicBezTo>
                  <a:cubicBezTo>
                    <a:pt x="36" y="30"/>
                    <a:pt x="36" y="31"/>
                    <a:pt x="37" y="31"/>
                  </a:cubicBezTo>
                  <a:close/>
                  <a:moveTo>
                    <a:pt x="25" y="31"/>
                  </a:moveTo>
                  <a:cubicBezTo>
                    <a:pt x="31" y="31"/>
                    <a:pt x="31" y="31"/>
                    <a:pt x="31" y="31"/>
                  </a:cubicBezTo>
                  <a:cubicBezTo>
                    <a:pt x="32" y="31"/>
                    <a:pt x="32" y="30"/>
                    <a:pt x="32" y="30"/>
                  </a:cubicBezTo>
                  <a:cubicBezTo>
                    <a:pt x="32" y="8"/>
                    <a:pt x="32" y="8"/>
                    <a:pt x="32" y="8"/>
                  </a:cubicBezTo>
                  <a:cubicBezTo>
                    <a:pt x="32" y="8"/>
                    <a:pt x="32" y="8"/>
                    <a:pt x="31" y="8"/>
                  </a:cubicBezTo>
                  <a:cubicBezTo>
                    <a:pt x="25" y="8"/>
                    <a:pt x="25" y="8"/>
                    <a:pt x="25" y="8"/>
                  </a:cubicBezTo>
                  <a:cubicBezTo>
                    <a:pt x="25" y="8"/>
                    <a:pt x="24" y="8"/>
                    <a:pt x="24" y="8"/>
                  </a:cubicBezTo>
                  <a:cubicBezTo>
                    <a:pt x="24" y="30"/>
                    <a:pt x="24" y="30"/>
                    <a:pt x="24" y="30"/>
                  </a:cubicBezTo>
                  <a:cubicBezTo>
                    <a:pt x="24" y="30"/>
                    <a:pt x="25" y="31"/>
                    <a:pt x="25" y="31"/>
                  </a:cubicBezTo>
                  <a:close/>
                  <a:moveTo>
                    <a:pt x="13" y="31"/>
                  </a:moveTo>
                  <a:cubicBezTo>
                    <a:pt x="20" y="31"/>
                    <a:pt x="20" y="31"/>
                    <a:pt x="20" y="31"/>
                  </a:cubicBezTo>
                  <a:cubicBezTo>
                    <a:pt x="20" y="31"/>
                    <a:pt x="20" y="30"/>
                    <a:pt x="20" y="30"/>
                  </a:cubicBezTo>
                  <a:cubicBezTo>
                    <a:pt x="20" y="16"/>
                    <a:pt x="20" y="16"/>
                    <a:pt x="20" y="16"/>
                  </a:cubicBezTo>
                  <a:cubicBezTo>
                    <a:pt x="20" y="16"/>
                    <a:pt x="20" y="16"/>
                    <a:pt x="20" y="16"/>
                  </a:cubicBezTo>
                  <a:cubicBezTo>
                    <a:pt x="13" y="16"/>
                    <a:pt x="13" y="16"/>
                    <a:pt x="13" y="16"/>
                  </a:cubicBezTo>
                  <a:cubicBezTo>
                    <a:pt x="13" y="16"/>
                    <a:pt x="13" y="16"/>
                    <a:pt x="13" y="16"/>
                  </a:cubicBezTo>
                  <a:cubicBezTo>
                    <a:pt x="13" y="30"/>
                    <a:pt x="13" y="30"/>
                    <a:pt x="13" y="30"/>
                  </a:cubicBezTo>
                  <a:cubicBezTo>
                    <a:pt x="13" y="30"/>
                    <a:pt x="13" y="31"/>
                    <a:pt x="13" y="31"/>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92" name="Freeform 32"/>
            <p:cNvSpPr>
              <a:spLocks noEditPoints="1"/>
            </p:cNvSpPr>
            <p:nvPr/>
          </p:nvSpPr>
          <p:spPr bwMode="auto">
            <a:xfrm>
              <a:off x="7709719" y="3927654"/>
              <a:ext cx="267607" cy="298800"/>
            </a:xfrm>
            <a:custGeom>
              <a:avLst/>
              <a:gdLst>
                <a:gd name="T0" fmla="*/ 55 w 69"/>
                <a:gd name="T1" fmla="*/ 0 h 77"/>
                <a:gd name="T2" fmla="*/ 45 w 69"/>
                <a:gd name="T3" fmla="*/ 5 h 77"/>
                <a:gd name="T4" fmla="*/ 31 w 69"/>
                <a:gd name="T5" fmla="*/ 7 h 77"/>
                <a:gd name="T6" fmla="*/ 24 w 69"/>
                <a:gd name="T7" fmla="*/ 7 h 77"/>
                <a:gd name="T8" fmla="*/ 10 w 69"/>
                <a:gd name="T9" fmla="*/ 5 h 77"/>
                <a:gd name="T10" fmla="*/ 0 w 69"/>
                <a:gd name="T11" fmla="*/ 69 h 77"/>
                <a:gd name="T12" fmla="*/ 69 w 69"/>
                <a:gd name="T13" fmla="*/ 14 h 77"/>
                <a:gd name="T14" fmla="*/ 10 w 69"/>
                <a:gd name="T15" fmla="*/ 13 h 77"/>
                <a:gd name="T16" fmla="*/ 24 w 69"/>
                <a:gd name="T17" fmla="*/ 10 h 77"/>
                <a:gd name="T18" fmla="*/ 31 w 69"/>
                <a:gd name="T19" fmla="*/ 10 h 77"/>
                <a:gd name="T20" fmla="*/ 45 w 69"/>
                <a:gd name="T21" fmla="*/ 13 h 77"/>
                <a:gd name="T22" fmla="*/ 55 w 69"/>
                <a:gd name="T23" fmla="*/ 17 h 77"/>
                <a:gd name="T24" fmla="*/ 66 w 69"/>
                <a:gd name="T25" fmla="*/ 14 h 77"/>
                <a:gd name="T26" fmla="*/ 7 w 69"/>
                <a:gd name="T27" fmla="*/ 10 h 77"/>
                <a:gd name="T28" fmla="*/ 61 w 69"/>
                <a:gd name="T29" fmla="*/ 74 h 77"/>
                <a:gd name="T30" fmla="*/ 34 w 69"/>
                <a:gd name="T31" fmla="*/ 39 h 77"/>
                <a:gd name="T32" fmla="*/ 34 w 69"/>
                <a:gd name="T33" fmla="*/ 39 h 77"/>
                <a:gd name="T34" fmla="*/ 33 w 69"/>
                <a:gd name="T35" fmla="*/ 36 h 77"/>
                <a:gd name="T36" fmla="*/ 44 w 69"/>
                <a:gd name="T37" fmla="*/ 33 h 77"/>
                <a:gd name="T38" fmla="*/ 45 w 69"/>
                <a:gd name="T39" fmla="*/ 36 h 77"/>
                <a:gd name="T40" fmla="*/ 54 w 69"/>
                <a:gd name="T41" fmla="*/ 39 h 77"/>
                <a:gd name="T42" fmla="*/ 54 w 69"/>
                <a:gd name="T43" fmla="*/ 39 h 77"/>
                <a:gd name="T44" fmla="*/ 53 w 69"/>
                <a:gd name="T45" fmla="*/ 36 h 77"/>
                <a:gd name="T46" fmla="*/ 14 w 69"/>
                <a:gd name="T47" fmla="*/ 43 h 77"/>
                <a:gd name="T48" fmla="*/ 15 w 69"/>
                <a:gd name="T49" fmla="*/ 46 h 77"/>
                <a:gd name="T50" fmla="*/ 24 w 69"/>
                <a:gd name="T51" fmla="*/ 49 h 77"/>
                <a:gd name="T52" fmla="*/ 24 w 69"/>
                <a:gd name="T53" fmla="*/ 49 h 77"/>
                <a:gd name="T54" fmla="*/ 23 w 69"/>
                <a:gd name="T55" fmla="*/ 46 h 77"/>
                <a:gd name="T56" fmla="*/ 34 w 69"/>
                <a:gd name="T57" fmla="*/ 43 h 77"/>
                <a:gd name="T58" fmla="*/ 35 w 69"/>
                <a:gd name="T59" fmla="*/ 46 h 77"/>
                <a:gd name="T60" fmla="*/ 44 w 69"/>
                <a:gd name="T61" fmla="*/ 49 h 77"/>
                <a:gd name="T62" fmla="*/ 44 w 69"/>
                <a:gd name="T63" fmla="*/ 49 h 77"/>
                <a:gd name="T64" fmla="*/ 43 w 69"/>
                <a:gd name="T65" fmla="*/ 46 h 77"/>
                <a:gd name="T66" fmla="*/ 54 w 69"/>
                <a:gd name="T67" fmla="*/ 43 h 77"/>
                <a:gd name="T68" fmla="*/ 55 w 69"/>
                <a:gd name="T69" fmla="*/ 46 h 77"/>
                <a:gd name="T70" fmla="*/ 14 w 69"/>
                <a:gd name="T71" fmla="*/ 59 h 77"/>
                <a:gd name="T72" fmla="*/ 14 w 69"/>
                <a:gd name="T73" fmla="*/ 59 h 77"/>
                <a:gd name="T74" fmla="*/ 13 w 69"/>
                <a:gd name="T75" fmla="*/ 56 h 77"/>
                <a:gd name="T76" fmla="*/ 24 w 69"/>
                <a:gd name="T77" fmla="*/ 53 h 77"/>
                <a:gd name="T78" fmla="*/ 25 w 69"/>
                <a:gd name="T79" fmla="*/ 56 h 77"/>
                <a:gd name="T80" fmla="*/ 34 w 69"/>
                <a:gd name="T81" fmla="*/ 59 h 77"/>
                <a:gd name="T82" fmla="*/ 34 w 69"/>
                <a:gd name="T83" fmla="*/ 59 h 77"/>
                <a:gd name="T84" fmla="*/ 33 w 69"/>
                <a:gd name="T85" fmla="*/ 56 h 77"/>
                <a:gd name="T86" fmla="*/ 44 w 69"/>
                <a:gd name="T87" fmla="*/ 53 h 77"/>
                <a:gd name="T88" fmla="*/ 45 w 69"/>
                <a:gd name="T89" fmla="*/ 56 h 77"/>
                <a:gd name="T90" fmla="*/ 54 w 69"/>
                <a:gd name="T91" fmla="*/ 59 h 77"/>
                <a:gd name="T92" fmla="*/ 54 w 69"/>
                <a:gd name="T93" fmla="*/ 59 h 77"/>
                <a:gd name="T94" fmla="*/ 53 w 69"/>
                <a:gd name="T95" fmla="*/ 56 h 77"/>
                <a:gd name="T96" fmla="*/ 14 w 69"/>
                <a:gd name="T97" fmla="*/ 63 h 77"/>
                <a:gd name="T98" fmla="*/ 15 w 69"/>
                <a:gd name="T99" fmla="*/ 65 h 77"/>
                <a:gd name="T100" fmla="*/ 24 w 69"/>
                <a:gd name="T101" fmla="*/ 68 h 77"/>
                <a:gd name="T102" fmla="*/ 24 w 69"/>
                <a:gd name="T103" fmla="*/ 68 h 77"/>
                <a:gd name="T104" fmla="*/ 23 w 69"/>
                <a:gd name="T105" fmla="*/ 6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77">
                  <a:moveTo>
                    <a:pt x="61" y="7"/>
                  </a:moveTo>
                  <a:cubicBezTo>
                    <a:pt x="59" y="7"/>
                    <a:pt x="59" y="7"/>
                    <a:pt x="59" y="7"/>
                  </a:cubicBezTo>
                  <a:cubicBezTo>
                    <a:pt x="59" y="5"/>
                    <a:pt x="59" y="5"/>
                    <a:pt x="59" y="5"/>
                  </a:cubicBezTo>
                  <a:cubicBezTo>
                    <a:pt x="59" y="2"/>
                    <a:pt x="57" y="0"/>
                    <a:pt x="55" y="0"/>
                  </a:cubicBezTo>
                  <a:cubicBezTo>
                    <a:pt x="53" y="0"/>
                    <a:pt x="51" y="2"/>
                    <a:pt x="51" y="5"/>
                  </a:cubicBezTo>
                  <a:cubicBezTo>
                    <a:pt x="51" y="7"/>
                    <a:pt x="51" y="7"/>
                    <a:pt x="51" y="7"/>
                  </a:cubicBezTo>
                  <a:cubicBezTo>
                    <a:pt x="45" y="7"/>
                    <a:pt x="45" y="7"/>
                    <a:pt x="45" y="7"/>
                  </a:cubicBezTo>
                  <a:cubicBezTo>
                    <a:pt x="45" y="5"/>
                    <a:pt x="45" y="5"/>
                    <a:pt x="45" y="5"/>
                  </a:cubicBezTo>
                  <a:cubicBezTo>
                    <a:pt x="45" y="2"/>
                    <a:pt x="43" y="0"/>
                    <a:pt x="41" y="0"/>
                  </a:cubicBezTo>
                  <a:cubicBezTo>
                    <a:pt x="39" y="0"/>
                    <a:pt x="37" y="2"/>
                    <a:pt x="37" y="5"/>
                  </a:cubicBezTo>
                  <a:cubicBezTo>
                    <a:pt x="37" y="7"/>
                    <a:pt x="37" y="7"/>
                    <a:pt x="37" y="7"/>
                  </a:cubicBezTo>
                  <a:cubicBezTo>
                    <a:pt x="31" y="7"/>
                    <a:pt x="31" y="7"/>
                    <a:pt x="31" y="7"/>
                  </a:cubicBezTo>
                  <a:cubicBezTo>
                    <a:pt x="31" y="5"/>
                    <a:pt x="31" y="5"/>
                    <a:pt x="31" y="5"/>
                  </a:cubicBezTo>
                  <a:cubicBezTo>
                    <a:pt x="31" y="2"/>
                    <a:pt x="29" y="0"/>
                    <a:pt x="27" y="0"/>
                  </a:cubicBezTo>
                  <a:cubicBezTo>
                    <a:pt x="25" y="0"/>
                    <a:pt x="24" y="2"/>
                    <a:pt x="24" y="5"/>
                  </a:cubicBezTo>
                  <a:cubicBezTo>
                    <a:pt x="24" y="7"/>
                    <a:pt x="24" y="7"/>
                    <a:pt x="24" y="7"/>
                  </a:cubicBezTo>
                  <a:cubicBezTo>
                    <a:pt x="17" y="7"/>
                    <a:pt x="17" y="7"/>
                    <a:pt x="17" y="7"/>
                  </a:cubicBezTo>
                  <a:cubicBezTo>
                    <a:pt x="17" y="5"/>
                    <a:pt x="17" y="5"/>
                    <a:pt x="17" y="5"/>
                  </a:cubicBezTo>
                  <a:cubicBezTo>
                    <a:pt x="17" y="2"/>
                    <a:pt x="16" y="0"/>
                    <a:pt x="14" y="0"/>
                  </a:cubicBezTo>
                  <a:cubicBezTo>
                    <a:pt x="11" y="0"/>
                    <a:pt x="10" y="2"/>
                    <a:pt x="10" y="5"/>
                  </a:cubicBezTo>
                  <a:cubicBezTo>
                    <a:pt x="10" y="7"/>
                    <a:pt x="10" y="7"/>
                    <a:pt x="10" y="7"/>
                  </a:cubicBezTo>
                  <a:cubicBezTo>
                    <a:pt x="7" y="7"/>
                    <a:pt x="7" y="7"/>
                    <a:pt x="7" y="7"/>
                  </a:cubicBezTo>
                  <a:cubicBezTo>
                    <a:pt x="3" y="7"/>
                    <a:pt x="0" y="10"/>
                    <a:pt x="0" y="14"/>
                  </a:cubicBezTo>
                  <a:cubicBezTo>
                    <a:pt x="0" y="69"/>
                    <a:pt x="0" y="69"/>
                    <a:pt x="0" y="69"/>
                  </a:cubicBezTo>
                  <a:cubicBezTo>
                    <a:pt x="0" y="74"/>
                    <a:pt x="3" y="77"/>
                    <a:pt x="7" y="77"/>
                  </a:cubicBezTo>
                  <a:cubicBezTo>
                    <a:pt x="61" y="77"/>
                    <a:pt x="61" y="77"/>
                    <a:pt x="61" y="77"/>
                  </a:cubicBezTo>
                  <a:cubicBezTo>
                    <a:pt x="65" y="77"/>
                    <a:pt x="69" y="74"/>
                    <a:pt x="69" y="69"/>
                  </a:cubicBezTo>
                  <a:cubicBezTo>
                    <a:pt x="69" y="14"/>
                    <a:pt x="69" y="14"/>
                    <a:pt x="69" y="14"/>
                  </a:cubicBezTo>
                  <a:cubicBezTo>
                    <a:pt x="69" y="10"/>
                    <a:pt x="65" y="7"/>
                    <a:pt x="61" y="7"/>
                  </a:cubicBezTo>
                  <a:close/>
                  <a:moveTo>
                    <a:pt x="7" y="10"/>
                  </a:moveTo>
                  <a:cubicBezTo>
                    <a:pt x="10" y="10"/>
                    <a:pt x="10" y="10"/>
                    <a:pt x="10" y="10"/>
                  </a:cubicBezTo>
                  <a:cubicBezTo>
                    <a:pt x="10" y="13"/>
                    <a:pt x="10" y="13"/>
                    <a:pt x="10" y="13"/>
                  </a:cubicBezTo>
                  <a:cubicBezTo>
                    <a:pt x="10" y="15"/>
                    <a:pt x="11" y="17"/>
                    <a:pt x="14" y="17"/>
                  </a:cubicBezTo>
                  <a:cubicBezTo>
                    <a:pt x="16" y="17"/>
                    <a:pt x="17" y="15"/>
                    <a:pt x="17" y="13"/>
                  </a:cubicBezTo>
                  <a:cubicBezTo>
                    <a:pt x="17" y="10"/>
                    <a:pt x="17" y="10"/>
                    <a:pt x="17" y="10"/>
                  </a:cubicBezTo>
                  <a:cubicBezTo>
                    <a:pt x="24" y="10"/>
                    <a:pt x="24" y="10"/>
                    <a:pt x="24" y="10"/>
                  </a:cubicBezTo>
                  <a:cubicBezTo>
                    <a:pt x="24" y="13"/>
                    <a:pt x="24" y="13"/>
                    <a:pt x="24" y="13"/>
                  </a:cubicBezTo>
                  <a:cubicBezTo>
                    <a:pt x="24" y="15"/>
                    <a:pt x="25" y="17"/>
                    <a:pt x="27" y="17"/>
                  </a:cubicBezTo>
                  <a:cubicBezTo>
                    <a:pt x="29" y="17"/>
                    <a:pt x="31" y="15"/>
                    <a:pt x="31" y="13"/>
                  </a:cubicBezTo>
                  <a:cubicBezTo>
                    <a:pt x="31" y="10"/>
                    <a:pt x="31" y="10"/>
                    <a:pt x="31" y="10"/>
                  </a:cubicBezTo>
                  <a:cubicBezTo>
                    <a:pt x="37" y="10"/>
                    <a:pt x="37" y="10"/>
                    <a:pt x="37" y="10"/>
                  </a:cubicBezTo>
                  <a:cubicBezTo>
                    <a:pt x="37" y="13"/>
                    <a:pt x="37" y="13"/>
                    <a:pt x="37" y="13"/>
                  </a:cubicBezTo>
                  <a:cubicBezTo>
                    <a:pt x="37" y="15"/>
                    <a:pt x="39" y="17"/>
                    <a:pt x="41" y="17"/>
                  </a:cubicBezTo>
                  <a:cubicBezTo>
                    <a:pt x="43" y="17"/>
                    <a:pt x="45" y="15"/>
                    <a:pt x="45" y="13"/>
                  </a:cubicBezTo>
                  <a:cubicBezTo>
                    <a:pt x="45" y="10"/>
                    <a:pt x="45" y="10"/>
                    <a:pt x="45" y="10"/>
                  </a:cubicBezTo>
                  <a:cubicBezTo>
                    <a:pt x="51" y="10"/>
                    <a:pt x="51" y="10"/>
                    <a:pt x="51" y="10"/>
                  </a:cubicBezTo>
                  <a:cubicBezTo>
                    <a:pt x="51" y="13"/>
                    <a:pt x="51" y="13"/>
                    <a:pt x="51" y="13"/>
                  </a:cubicBezTo>
                  <a:cubicBezTo>
                    <a:pt x="51" y="15"/>
                    <a:pt x="53" y="17"/>
                    <a:pt x="55" y="17"/>
                  </a:cubicBezTo>
                  <a:cubicBezTo>
                    <a:pt x="57" y="17"/>
                    <a:pt x="59" y="15"/>
                    <a:pt x="59" y="13"/>
                  </a:cubicBezTo>
                  <a:cubicBezTo>
                    <a:pt x="59" y="10"/>
                    <a:pt x="59" y="10"/>
                    <a:pt x="59" y="10"/>
                  </a:cubicBezTo>
                  <a:cubicBezTo>
                    <a:pt x="61" y="10"/>
                    <a:pt x="61" y="10"/>
                    <a:pt x="61" y="10"/>
                  </a:cubicBezTo>
                  <a:cubicBezTo>
                    <a:pt x="64" y="10"/>
                    <a:pt x="66" y="12"/>
                    <a:pt x="66" y="14"/>
                  </a:cubicBezTo>
                  <a:cubicBezTo>
                    <a:pt x="66" y="26"/>
                    <a:pt x="66" y="26"/>
                    <a:pt x="66" y="26"/>
                  </a:cubicBezTo>
                  <a:cubicBezTo>
                    <a:pt x="3" y="26"/>
                    <a:pt x="3" y="26"/>
                    <a:pt x="3" y="26"/>
                  </a:cubicBezTo>
                  <a:cubicBezTo>
                    <a:pt x="3" y="14"/>
                    <a:pt x="3" y="14"/>
                    <a:pt x="3" y="14"/>
                  </a:cubicBezTo>
                  <a:cubicBezTo>
                    <a:pt x="3" y="12"/>
                    <a:pt x="5" y="10"/>
                    <a:pt x="7" y="10"/>
                  </a:cubicBezTo>
                  <a:close/>
                  <a:moveTo>
                    <a:pt x="3" y="28"/>
                  </a:moveTo>
                  <a:cubicBezTo>
                    <a:pt x="66" y="28"/>
                    <a:pt x="66" y="28"/>
                    <a:pt x="66" y="28"/>
                  </a:cubicBezTo>
                  <a:cubicBezTo>
                    <a:pt x="66" y="69"/>
                    <a:pt x="66" y="69"/>
                    <a:pt x="66" y="69"/>
                  </a:cubicBezTo>
                  <a:cubicBezTo>
                    <a:pt x="66" y="72"/>
                    <a:pt x="64" y="74"/>
                    <a:pt x="61" y="74"/>
                  </a:cubicBezTo>
                  <a:cubicBezTo>
                    <a:pt x="7" y="74"/>
                    <a:pt x="7" y="74"/>
                    <a:pt x="7" y="74"/>
                  </a:cubicBezTo>
                  <a:cubicBezTo>
                    <a:pt x="5" y="74"/>
                    <a:pt x="3" y="72"/>
                    <a:pt x="3" y="69"/>
                  </a:cubicBezTo>
                  <a:lnTo>
                    <a:pt x="3" y="28"/>
                  </a:lnTo>
                  <a:close/>
                  <a:moveTo>
                    <a:pt x="34" y="39"/>
                  </a:moveTo>
                  <a:cubicBezTo>
                    <a:pt x="36" y="39"/>
                    <a:pt x="37" y="38"/>
                    <a:pt x="37" y="36"/>
                  </a:cubicBezTo>
                  <a:cubicBezTo>
                    <a:pt x="37" y="34"/>
                    <a:pt x="36" y="33"/>
                    <a:pt x="34" y="33"/>
                  </a:cubicBezTo>
                  <a:cubicBezTo>
                    <a:pt x="33" y="33"/>
                    <a:pt x="31" y="34"/>
                    <a:pt x="31" y="36"/>
                  </a:cubicBezTo>
                  <a:cubicBezTo>
                    <a:pt x="31" y="38"/>
                    <a:pt x="33" y="39"/>
                    <a:pt x="34" y="39"/>
                  </a:cubicBezTo>
                  <a:close/>
                  <a:moveTo>
                    <a:pt x="34" y="35"/>
                  </a:moveTo>
                  <a:cubicBezTo>
                    <a:pt x="35" y="35"/>
                    <a:pt x="35" y="36"/>
                    <a:pt x="35" y="36"/>
                  </a:cubicBezTo>
                  <a:cubicBezTo>
                    <a:pt x="35" y="36"/>
                    <a:pt x="35" y="37"/>
                    <a:pt x="34" y="37"/>
                  </a:cubicBezTo>
                  <a:cubicBezTo>
                    <a:pt x="34" y="37"/>
                    <a:pt x="33" y="36"/>
                    <a:pt x="33" y="36"/>
                  </a:cubicBezTo>
                  <a:cubicBezTo>
                    <a:pt x="33" y="36"/>
                    <a:pt x="34" y="35"/>
                    <a:pt x="34" y="35"/>
                  </a:cubicBezTo>
                  <a:close/>
                  <a:moveTo>
                    <a:pt x="44" y="39"/>
                  </a:moveTo>
                  <a:cubicBezTo>
                    <a:pt x="46" y="39"/>
                    <a:pt x="47" y="38"/>
                    <a:pt x="47" y="36"/>
                  </a:cubicBezTo>
                  <a:cubicBezTo>
                    <a:pt x="47" y="34"/>
                    <a:pt x="46" y="33"/>
                    <a:pt x="44" y="33"/>
                  </a:cubicBezTo>
                  <a:cubicBezTo>
                    <a:pt x="43" y="33"/>
                    <a:pt x="41" y="34"/>
                    <a:pt x="41" y="36"/>
                  </a:cubicBezTo>
                  <a:cubicBezTo>
                    <a:pt x="41" y="38"/>
                    <a:pt x="43" y="39"/>
                    <a:pt x="44" y="39"/>
                  </a:cubicBezTo>
                  <a:close/>
                  <a:moveTo>
                    <a:pt x="44" y="35"/>
                  </a:moveTo>
                  <a:cubicBezTo>
                    <a:pt x="45" y="35"/>
                    <a:pt x="45" y="36"/>
                    <a:pt x="45" y="36"/>
                  </a:cubicBezTo>
                  <a:cubicBezTo>
                    <a:pt x="45" y="36"/>
                    <a:pt x="45" y="37"/>
                    <a:pt x="44" y="37"/>
                  </a:cubicBezTo>
                  <a:cubicBezTo>
                    <a:pt x="44" y="37"/>
                    <a:pt x="43" y="36"/>
                    <a:pt x="43" y="36"/>
                  </a:cubicBezTo>
                  <a:cubicBezTo>
                    <a:pt x="43" y="36"/>
                    <a:pt x="44" y="35"/>
                    <a:pt x="44" y="35"/>
                  </a:cubicBezTo>
                  <a:close/>
                  <a:moveTo>
                    <a:pt x="54" y="39"/>
                  </a:moveTo>
                  <a:cubicBezTo>
                    <a:pt x="56" y="39"/>
                    <a:pt x="57" y="38"/>
                    <a:pt x="57" y="36"/>
                  </a:cubicBezTo>
                  <a:cubicBezTo>
                    <a:pt x="57" y="34"/>
                    <a:pt x="56" y="33"/>
                    <a:pt x="54" y="33"/>
                  </a:cubicBezTo>
                  <a:cubicBezTo>
                    <a:pt x="52" y="33"/>
                    <a:pt x="51" y="34"/>
                    <a:pt x="51" y="36"/>
                  </a:cubicBezTo>
                  <a:cubicBezTo>
                    <a:pt x="51" y="38"/>
                    <a:pt x="52" y="39"/>
                    <a:pt x="54" y="39"/>
                  </a:cubicBezTo>
                  <a:close/>
                  <a:moveTo>
                    <a:pt x="54" y="35"/>
                  </a:moveTo>
                  <a:cubicBezTo>
                    <a:pt x="55" y="35"/>
                    <a:pt x="55" y="36"/>
                    <a:pt x="55" y="36"/>
                  </a:cubicBezTo>
                  <a:cubicBezTo>
                    <a:pt x="55" y="36"/>
                    <a:pt x="55" y="37"/>
                    <a:pt x="54" y="37"/>
                  </a:cubicBezTo>
                  <a:cubicBezTo>
                    <a:pt x="54" y="37"/>
                    <a:pt x="53" y="36"/>
                    <a:pt x="53" y="36"/>
                  </a:cubicBezTo>
                  <a:cubicBezTo>
                    <a:pt x="53" y="36"/>
                    <a:pt x="54" y="35"/>
                    <a:pt x="54" y="35"/>
                  </a:cubicBezTo>
                  <a:close/>
                  <a:moveTo>
                    <a:pt x="14" y="49"/>
                  </a:moveTo>
                  <a:cubicBezTo>
                    <a:pt x="16" y="49"/>
                    <a:pt x="17" y="47"/>
                    <a:pt x="17" y="46"/>
                  </a:cubicBezTo>
                  <a:cubicBezTo>
                    <a:pt x="17" y="44"/>
                    <a:pt x="16" y="43"/>
                    <a:pt x="14" y="43"/>
                  </a:cubicBezTo>
                  <a:cubicBezTo>
                    <a:pt x="13" y="43"/>
                    <a:pt x="11" y="44"/>
                    <a:pt x="11" y="46"/>
                  </a:cubicBezTo>
                  <a:cubicBezTo>
                    <a:pt x="11" y="47"/>
                    <a:pt x="13" y="49"/>
                    <a:pt x="14" y="49"/>
                  </a:cubicBezTo>
                  <a:close/>
                  <a:moveTo>
                    <a:pt x="14" y="45"/>
                  </a:moveTo>
                  <a:cubicBezTo>
                    <a:pt x="15" y="45"/>
                    <a:pt x="15" y="45"/>
                    <a:pt x="15" y="46"/>
                  </a:cubicBezTo>
                  <a:cubicBezTo>
                    <a:pt x="15" y="46"/>
                    <a:pt x="15" y="47"/>
                    <a:pt x="14" y="47"/>
                  </a:cubicBezTo>
                  <a:cubicBezTo>
                    <a:pt x="14" y="47"/>
                    <a:pt x="13" y="46"/>
                    <a:pt x="13" y="46"/>
                  </a:cubicBezTo>
                  <a:cubicBezTo>
                    <a:pt x="13" y="45"/>
                    <a:pt x="14" y="45"/>
                    <a:pt x="14" y="45"/>
                  </a:cubicBezTo>
                  <a:close/>
                  <a:moveTo>
                    <a:pt x="24" y="49"/>
                  </a:moveTo>
                  <a:cubicBezTo>
                    <a:pt x="26" y="49"/>
                    <a:pt x="27" y="47"/>
                    <a:pt x="27" y="46"/>
                  </a:cubicBezTo>
                  <a:cubicBezTo>
                    <a:pt x="27" y="44"/>
                    <a:pt x="26" y="43"/>
                    <a:pt x="24" y="43"/>
                  </a:cubicBezTo>
                  <a:cubicBezTo>
                    <a:pt x="23" y="43"/>
                    <a:pt x="21" y="44"/>
                    <a:pt x="21" y="46"/>
                  </a:cubicBezTo>
                  <a:cubicBezTo>
                    <a:pt x="21" y="47"/>
                    <a:pt x="23" y="49"/>
                    <a:pt x="24" y="49"/>
                  </a:cubicBezTo>
                  <a:close/>
                  <a:moveTo>
                    <a:pt x="24" y="45"/>
                  </a:moveTo>
                  <a:cubicBezTo>
                    <a:pt x="25" y="45"/>
                    <a:pt x="25" y="45"/>
                    <a:pt x="25" y="46"/>
                  </a:cubicBezTo>
                  <a:cubicBezTo>
                    <a:pt x="25" y="46"/>
                    <a:pt x="25" y="47"/>
                    <a:pt x="24" y="47"/>
                  </a:cubicBezTo>
                  <a:cubicBezTo>
                    <a:pt x="24" y="47"/>
                    <a:pt x="23" y="46"/>
                    <a:pt x="23" y="46"/>
                  </a:cubicBezTo>
                  <a:cubicBezTo>
                    <a:pt x="23" y="45"/>
                    <a:pt x="24" y="45"/>
                    <a:pt x="24" y="45"/>
                  </a:cubicBezTo>
                  <a:close/>
                  <a:moveTo>
                    <a:pt x="34" y="49"/>
                  </a:moveTo>
                  <a:cubicBezTo>
                    <a:pt x="36" y="49"/>
                    <a:pt x="37" y="47"/>
                    <a:pt x="37" y="46"/>
                  </a:cubicBezTo>
                  <a:cubicBezTo>
                    <a:pt x="37" y="44"/>
                    <a:pt x="36" y="43"/>
                    <a:pt x="34" y="43"/>
                  </a:cubicBezTo>
                  <a:cubicBezTo>
                    <a:pt x="33" y="43"/>
                    <a:pt x="31" y="44"/>
                    <a:pt x="31" y="46"/>
                  </a:cubicBezTo>
                  <a:cubicBezTo>
                    <a:pt x="31" y="47"/>
                    <a:pt x="33" y="49"/>
                    <a:pt x="34" y="49"/>
                  </a:cubicBezTo>
                  <a:close/>
                  <a:moveTo>
                    <a:pt x="34" y="45"/>
                  </a:moveTo>
                  <a:cubicBezTo>
                    <a:pt x="35" y="45"/>
                    <a:pt x="35" y="45"/>
                    <a:pt x="35" y="46"/>
                  </a:cubicBezTo>
                  <a:cubicBezTo>
                    <a:pt x="35" y="46"/>
                    <a:pt x="35" y="47"/>
                    <a:pt x="34" y="47"/>
                  </a:cubicBezTo>
                  <a:cubicBezTo>
                    <a:pt x="34" y="47"/>
                    <a:pt x="33" y="46"/>
                    <a:pt x="33" y="46"/>
                  </a:cubicBezTo>
                  <a:cubicBezTo>
                    <a:pt x="33" y="45"/>
                    <a:pt x="34" y="45"/>
                    <a:pt x="34" y="45"/>
                  </a:cubicBezTo>
                  <a:close/>
                  <a:moveTo>
                    <a:pt x="44" y="49"/>
                  </a:moveTo>
                  <a:cubicBezTo>
                    <a:pt x="46" y="49"/>
                    <a:pt x="47" y="47"/>
                    <a:pt x="47" y="46"/>
                  </a:cubicBezTo>
                  <a:cubicBezTo>
                    <a:pt x="47" y="44"/>
                    <a:pt x="46" y="43"/>
                    <a:pt x="44" y="43"/>
                  </a:cubicBezTo>
                  <a:cubicBezTo>
                    <a:pt x="43" y="43"/>
                    <a:pt x="41" y="44"/>
                    <a:pt x="41" y="46"/>
                  </a:cubicBezTo>
                  <a:cubicBezTo>
                    <a:pt x="41" y="47"/>
                    <a:pt x="43" y="49"/>
                    <a:pt x="44" y="49"/>
                  </a:cubicBezTo>
                  <a:close/>
                  <a:moveTo>
                    <a:pt x="44" y="45"/>
                  </a:moveTo>
                  <a:cubicBezTo>
                    <a:pt x="45" y="45"/>
                    <a:pt x="45" y="45"/>
                    <a:pt x="45" y="46"/>
                  </a:cubicBezTo>
                  <a:cubicBezTo>
                    <a:pt x="45" y="46"/>
                    <a:pt x="45" y="47"/>
                    <a:pt x="44" y="47"/>
                  </a:cubicBezTo>
                  <a:cubicBezTo>
                    <a:pt x="44" y="47"/>
                    <a:pt x="43" y="46"/>
                    <a:pt x="43" y="46"/>
                  </a:cubicBezTo>
                  <a:cubicBezTo>
                    <a:pt x="43" y="45"/>
                    <a:pt x="44" y="45"/>
                    <a:pt x="44" y="45"/>
                  </a:cubicBezTo>
                  <a:close/>
                  <a:moveTo>
                    <a:pt x="54" y="49"/>
                  </a:moveTo>
                  <a:cubicBezTo>
                    <a:pt x="56" y="49"/>
                    <a:pt x="57" y="47"/>
                    <a:pt x="57" y="46"/>
                  </a:cubicBezTo>
                  <a:cubicBezTo>
                    <a:pt x="57" y="44"/>
                    <a:pt x="56" y="43"/>
                    <a:pt x="54" y="43"/>
                  </a:cubicBezTo>
                  <a:cubicBezTo>
                    <a:pt x="52" y="43"/>
                    <a:pt x="51" y="44"/>
                    <a:pt x="51" y="46"/>
                  </a:cubicBezTo>
                  <a:cubicBezTo>
                    <a:pt x="51" y="47"/>
                    <a:pt x="52" y="49"/>
                    <a:pt x="54" y="49"/>
                  </a:cubicBezTo>
                  <a:close/>
                  <a:moveTo>
                    <a:pt x="54" y="45"/>
                  </a:moveTo>
                  <a:cubicBezTo>
                    <a:pt x="55" y="45"/>
                    <a:pt x="55" y="45"/>
                    <a:pt x="55" y="46"/>
                  </a:cubicBezTo>
                  <a:cubicBezTo>
                    <a:pt x="55" y="46"/>
                    <a:pt x="55" y="47"/>
                    <a:pt x="54" y="47"/>
                  </a:cubicBezTo>
                  <a:cubicBezTo>
                    <a:pt x="54" y="47"/>
                    <a:pt x="53" y="46"/>
                    <a:pt x="53" y="46"/>
                  </a:cubicBezTo>
                  <a:cubicBezTo>
                    <a:pt x="53" y="45"/>
                    <a:pt x="54" y="45"/>
                    <a:pt x="54" y="45"/>
                  </a:cubicBezTo>
                  <a:close/>
                  <a:moveTo>
                    <a:pt x="14" y="59"/>
                  </a:moveTo>
                  <a:cubicBezTo>
                    <a:pt x="16" y="59"/>
                    <a:pt x="17" y="57"/>
                    <a:pt x="17" y="56"/>
                  </a:cubicBezTo>
                  <a:cubicBezTo>
                    <a:pt x="17" y="54"/>
                    <a:pt x="16" y="53"/>
                    <a:pt x="14" y="53"/>
                  </a:cubicBezTo>
                  <a:cubicBezTo>
                    <a:pt x="13" y="53"/>
                    <a:pt x="11" y="54"/>
                    <a:pt x="11" y="56"/>
                  </a:cubicBezTo>
                  <a:cubicBezTo>
                    <a:pt x="11" y="57"/>
                    <a:pt x="13" y="59"/>
                    <a:pt x="14" y="59"/>
                  </a:cubicBezTo>
                  <a:close/>
                  <a:moveTo>
                    <a:pt x="14" y="55"/>
                  </a:moveTo>
                  <a:cubicBezTo>
                    <a:pt x="15" y="55"/>
                    <a:pt x="15" y="55"/>
                    <a:pt x="15" y="56"/>
                  </a:cubicBezTo>
                  <a:cubicBezTo>
                    <a:pt x="15" y="56"/>
                    <a:pt x="15" y="57"/>
                    <a:pt x="14" y="57"/>
                  </a:cubicBezTo>
                  <a:cubicBezTo>
                    <a:pt x="14" y="57"/>
                    <a:pt x="13" y="56"/>
                    <a:pt x="13" y="56"/>
                  </a:cubicBezTo>
                  <a:cubicBezTo>
                    <a:pt x="13" y="55"/>
                    <a:pt x="14" y="55"/>
                    <a:pt x="14" y="55"/>
                  </a:cubicBezTo>
                  <a:close/>
                  <a:moveTo>
                    <a:pt x="24" y="59"/>
                  </a:moveTo>
                  <a:cubicBezTo>
                    <a:pt x="26" y="59"/>
                    <a:pt x="27" y="57"/>
                    <a:pt x="27" y="56"/>
                  </a:cubicBezTo>
                  <a:cubicBezTo>
                    <a:pt x="27" y="54"/>
                    <a:pt x="26" y="53"/>
                    <a:pt x="24" y="53"/>
                  </a:cubicBezTo>
                  <a:cubicBezTo>
                    <a:pt x="23" y="53"/>
                    <a:pt x="21" y="54"/>
                    <a:pt x="21" y="56"/>
                  </a:cubicBezTo>
                  <a:cubicBezTo>
                    <a:pt x="21" y="57"/>
                    <a:pt x="23" y="59"/>
                    <a:pt x="24" y="59"/>
                  </a:cubicBezTo>
                  <a:close/>
                  <a:moveTo>
                    <a:pt x="24" y="55"/>
                  </a:moveTo>
                  <a:cubicBezTo>
                    <a:pt x="25" y="55"/>
                    <a:pt x="25" y="55"/>
                    <a:pt x="25" y="56"/>
                  </a:cubicBezTo>
                  <a:cubicBezTo>
                    <a:pt x="25" y="56"/>
                    <a:pt x="25" y="57"/>
                    <a:pt x="24" y="57"/>
                  </a:cubicBezTo>
                  <a:cubicBezTo>
                    <a:pt x="24" y="57"/>
                    <a:pt x="23" y="56"/>
                    <a:pt x="23" y="56"/>
                  </a:cubicBezTo>
                  <a:cubicBezTo>
                    <a:pt x="23" y="55"/>
                    <a:pt x="24" y="55"/>
                    <a:pt x="24" y="55"/>
                  </a:cubicBezTo>
                  <a:close/>
                  <a:moveTo>
                    <a:pt x="34" y="59"/>
                  </a:moveTo>
                  <a:cubicBezTo>
                    <a:pt x="36" y="59"/>
                    <a:pt x="37" y="57"/>
                    <a:pt x="37" y="56"/>
                  </a:cubicBezTo>
                  <a:cubicBezTo>
                    <a:pt x="37" y="54"/>
                    <a:pt x="36" y="53"/>
                    <a:pt x="34" y="53"/>
                  </a:cubicBezTo>
                  <a:cubicBezTo>
                    <a:pt x="33" y="53"/>
                    <a:pt x="31" y="54"/>
                    <a:pt x="31" y="56"/>
                  </a:cubicBezTo>
                  <a:cubicBezTo>
                    <a:pt x="31" y="57"/>
                    <a:pt x="33" y="59"/>
                    <a:pt x="34" y="59"/>
                  </a:cubicBezTo>
                  <a:close/>
                  <a:moveTo>
                    <a:pt x="34" y="55"/>
                  </a:moveTo>
                  <a:cubicBezTo>
                    <a:pt x="35" y="55"/>
                    <a:pt x="35" y="55"/>
                    <a:pt x="35" y="56"/>
                  </a:cubicBezTo>
                  <a:cubicBezTo>
                    <a:pt x="35" y="56"/>
                    <a:pt x="35" y="57"/>
                    <a:pt x="34" y="57"/>
                  </a:cubicBezTo>
                  <a:cubicBezTo>
                    <a:pt x="34" y="57"/>
                    <a:pt x="33" y="56"/>
                    <a:pt x="33" y="56"/>
                  </a:cubicBezTo>
                  <a:cubicBezTo>
                    <a:pt x="33" y="55"/>
                    <a:pt x="34" y="55"/>
                    <a:pt x="34" y="55"/>
                  </a:cubicBezTo>
                  <a:close/>
                  <a:moveTo>
                    <a:pt x="44" y="59"/>
                  </a:moveTo>
                  <a:cubicBezTo>
                    <a:pt x="46" y="59"/>
                    <a:pt x="47" y="57"/>
                    <a:pt x="47" y="56"/>
                  </a:cubicBezTo>
                  <a:cubicBezTo>
                    <a:pt x="47" y="54"/>
                    <a:pt x="46" y="53"/>
                    <a:pt x="44" y="53"/>
                  </a:cubicBezTo>
                  <a:cubicBezTo>
                    <a:pt x="43" y="53"/>
                    <a:pt x="41" y="54"/>
                    <a:pt x="41" y="56"/>
                  </a:cubicBezTo>
                  <a:cubicBezTo>
                    <a:pt x="41" y="57"/>
                    <a:pt x="43" y="59"/>
                    <a:pt x="44" y="59"/>
                  </a:cubicBezTo>
                  <a:close/>
                  <a:moveTo>
                    <a:pt x="44" y="55"/>
                  </a:moveTo>
                  <a:cubicBezTo>
                    <a:pt x="45" y="55"/>
                    <a:pt x="45" y="55"/>
                    <a:pt x="45" y="56"/>
                  </a:cubicBezTo>
                  <a:cubicBezTo>
                    <a:pt x="45" y="56"/>
                    <a:pt x="45" y="57"/>
                    <a:pt x="44" y="57"/>
                  </a:cubicBezTo>
                  <a:cubicBezTo>
                    <a:pt x="44" y="57"/>
                    <a:pt x="43" y="56"/>
                    <a:pt x="43" y="56"/>
                  </a:cubicBezTo>
                  <a:cubicBezTo>
                    <a:pt x="43" y="55"/>
                    <a:pt x="44" y="55"/>
                    <a:pt x="44" y="55"/>
                  </a:cubicBezTo>
                  <a:close/>
                  <a:moveTo>
                    <a:pt x="54" y="59"/>
                  </a:moveTo>
                  <a:cubicBezTo>
                    <a:pt x="56" y="59"/>
                    <a:pt x="57" y="57"/>
                    <a:pt x="57" y="56"/>
                  </a:cubicBezTo>
                  <a:cubicBezTo>
                    <a:pt x="57" y="54"/>
                    <a:pt x="56" y="53"/>
                    <a:pt x="54" y="53"/>
                  </a:cubicBezTo>
                  <a:cubicBezTo>
                    <a:pt x="52" y="53"/>
                    <a:pt x="51" y="54"/>
                    <a:pt x="51" y="56"/>
                  </a:cubicBezTo>
                  <a:cubicBezTo>
                    <a:pt x="51" y="57"/>
                    <a:pt x="52" y="59"/>
                    <a:pt x="54" y="59"/>
                  </a:cubicBezTo>
                  <a:close/>
                  <a:moveTo>
                    <a:pt x="54" y="55"/>
                  </a:moveTo>
                  <a:cubicBezTo>
                    <a:pt x="55" y="55"/>
                    <a:pt x="55" y="55"/>
                    <a:pt x="55" y="56"/>
                  </a:cubicBezTo>
                  <a:cubicBezTo>
                    <a:pt x="55" y="56"/>
                    <a:pt x="55" y="57"/>
                    <a:pt x="54" y="57"/>
                  </a:cubicBezTo>
                  <a:cubicBezTo>
                    <a:pt x="54" y="57"/>
                    <a:pt x="53" y="56"/>
                    <a:pt x="53" y="56"/>
                  </a:cubicBezTo>
                  <a:cubicBezTo>
                    <a:pt x="53" y="55"/>
                    <a:pt x="54" y="55"/>
                    <a:pt x="54" y="55"/>
                  </a:cubicBezTo>
                  <a:close/>
                  <a:moveTo>
                    <a:pt x="14" y="68"/>
                  </a:moveTo>
                  <a:cubicBezTo>
                    <a:pt x="16" y="68"/>
                    <a:pt x="17" y="67"/>
                    <a:pt x="17" y="65"/>
                  </a:cubicBezTo>
                  <a:cubicBezTo>
                    <a:pt x="17" y="64"/>
                    <a:pt x="16" y="63"/>
                    <a:pt x="14" y="63"/>
                  </a:cubicBezTo>
                  <a:cubicBezTo>
                    <a:pt x="13" y="63"/>
                    <a:pt x="11" y="64"/>
                    <a:pt x="11" y="65"/>
                  </a:cubicBezTo>
                  <a:cubicBezTo>
                    <a:pt x="11" y="67"/>
                    <a:pt x="13" y="68"/>
                    <a:pt x="14" y="68"/>
                  </a:cubicBezTo>
                  <a:close/>
                  <a:moveTo>
                    <a:pt x="14" y="65"/>
                  </a:moveTo>
                  <a:cubicBezTo>
                    <a:pt x="15" y="65"/>
                    <a:pt x="15" y="65"/>
                    <a:pt x="15" y="65"/>
                  </a:cubicBezTo>
                  <a:cubicBezTo>
                    <a:pt x="15" y="66"/>
                    <a:pt x="15" y="66"/>
                    <a:pt x="14" y="66"/>
                  </a:cubicBezTo>
                  <a:cubicBezTo>
                    <a:pt x="14" y="66"/>
                    <a:pt x="13" y="66"/>
                    <a:pt x="13" y="65"/>
                  </a:cubicBezTo>
                  <a:cubicBezTo>
                    <a:pt x="13" y="65"/>
                    <a:pt x="14" y="65"/>
                    <a:pt x="14" y="65"/>
                  </a:cubicBezTo>
                  <a:close/>
                  <a:moveTo>
                    <a:pt x="24" y="68"/>
                  </a:moveTo>
                  <a:cubicBezTo>
                    <a:pt x="26" y="68"/>
                    <a:pt x="27" y="67"/>
                    <a:pt x="27" y="65"/>
                  </a:cubicBezTo>
                  <a:cubicBezTo>
                    <a:pt x="27" y="64"/>
                    <a:pt x="26" y="63"/>
                    <a:pt x="24" y="63"/>
                  </a:cubicBezTo>
                  <a:cubicBezTo>
                    <a:pt x="23" y="63"/>
                    <a:pt x="21" y="64"/>
                    <a:pt x="21" y="65"/>
                  </a:cubicBezTo>
                  <a:cubicBezTo>
                    <a:pt x="21" y="67"/>
                    <a:pt x="23" y="68"/>
                    <a:pt x="24" y="68"/>
                  </a:cubicBezTo>
                  <a:close/>
                  <a:moveTo>
                    <a:pt x="24" y="65"/>
                  </a:moveTo>
                  <a:cubicBezTo>
                    <a:pt x="25" y="65"/>
                    <a:pt x="25" y="65"/>
                    <a:pt x="25" y="65"/>
                  </a:cubicBezTo>
                  <a:cubicBezTo>
                    <a:pt x="25" y="66"/>
                    <a:pt x="25" y="66"/>
                    <a:pt x="24" y="66"/>
                  </a:cubicBezTo>
                  <a:cubicBezTo>
                    <a:pt x="24" y="66"/>
                    <a:pt x="23" y="66"/>
                    <a:pt x="23" y="65"/>
                  </a:cubicBezTo>
                  <a:cubicBezTo>
                    <a:pt x="23" y="65"/>
                    <a:pt x="24" y="65"/>
                    <a:pt x="24" y="65"/>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93" name="Freeform 60"/>
            <p:cNvSpPr>
              <a:spLocks noEditPoints="1"/>
            </p:cNvSpPr>
            <p:nvPr/>
          </p:nvSpPr>
          <p:spPr bwMode="auto">
            <a:xfrm>
              <a:off x="5007514" y="1797752"/>
              <a:ext cx="299924" cy="195603"/>
            </a:xfrm>
            <a:custGeom>
              <a:avLst/>
              <a:gdLst>
                <a:gd name="T0" fmla="*/ 28 w 77"/>
                <a:gd name="T1" fmla="*/ 2 h 48"/>
                <a:gd name="T2" fmla="*/ 10 w 77"/>
                <a:gd name="T3" fmla="*/ 9 h 48"/>
                <a:gd name="T4" fmla="*/ 0 w 77"/>
                <a:gd name="T5" fmla="*/ 34 h 48"/>
                <a:gd name="T6" fmla="*/ 9 w 77"/>
                <a:gd name="T7" fmla="*/ 42 h 48"/>
                <a:gd name="T8" fmla="*/ 10 w 77"/>
                <a:gd name="T9" fmla="*/ 44 h 48"/>
                <a:gd name="T10" fmla="*/ 11 w 77"/>
                <a:gd name="T11" fmla="*/ 46 h 48"/>
                <a:gd name="T12" fmla="*/ 13 w 77"/>
                <a:gd name="T13" fmla="*/ 47 h 48"/>
                <a:gd name="T14" fmla="*/ 15 w 77"/>
                <a:gd name="T15" fmla="*/ 48 h 48"/>
                <a:gd name="T16" fmla="*/ 19 w 77"/>
                <a:gd name="T17" fmla="*/ 48 h 48"/>
                <a:gd name="T18" fmla="*/ 21 w 77"/>
                <a:gd name="T19" fmla="*/ 47 h 48"/>
                <a:gd name="T20" fmla="*/ 23 w 77"/>
                <a:gd name="T21" fmla="*/ 46 h 48"/>
                <a:gd name="T22" fmla="*/ 25 w 77"/>
                <a:gd name="T23" fmla="*/ 43 h 48"/>
                <a:gd name="T24" fmla="*/ 49 w 77"/>
                <a:gd name="T25" fmla="*/ 42 h 48"/>
                <a:gd name="T26" fmla="*/ 50 w 77"/>
                <a:gd name="T27" fmla="*/ 44 h 48"/>
                <a:gd name="T28" fmla="*/ 52 w 77"/>
                <a:gd name="T29" fmla="*/ 46 h 48"/>
                <a:gd name="T30" fmla="*/ 54 w 77"/>
                <a:gd name="T31" fmla="*/ 47 h 48"/>
                <a:gd name="T32" fmla="*/ 56 w 77"/>
                <a:gd name="T33" fmla="*/ 48 h 48"/>
                <a:gd name="T34" fmla="*/ 60 w 77"/>
                <a:gd name="T35" fmla="*/ 48 h 48"/>
                <a:gd name="T36" fmla="*/ 62 w 77"/>
                <a:gd name="T37" fmla="*/ 47 h 48"/>
                <a:gd name="T38" fmla="*/ 64 w 77"/>
                <a:gd name="T39" fmla="*/ 46 h 48"/>
                <a:gd name="T40" fmla="*/ 65 w 77"/>
                <a:gd name="T41" fmla="*/ 43 h 48"/>
                <a:gd name="T42" fmla="*/ 75 w 77"/>
                <a:gd name="T43" fmla="*/ 42 h 48"/>
                <a:gd name="T44" fmla="*/ 77 w 77"/>
                <a:gd name="T45" fmla="*/ 2 h 48"/>
                <a:gd name="T46" fmla="*/ 3 w 77"/>
                <a:gd name="T47" fmla="*/ 39 h 48"/>
                <a:gd name="T48" fmla="*/ 10 w 77"/>
                <a:gd name="T49" fmla="*/ 35 h 48"/>
                <a:gd name="T50" fmla="*/ 21 w 77"/>
                <a:gd name="T51" fmla="*/ 42 h 48"/>
                <a:gd name="T52" fmla="*/ 19 w 77"/>
                <a:gd name="T53" fmla="*/ 43 h 48"/>
                <a:gd name="T54" fmla="*/ 15 w 77"/>
                <a:gd name="T55" fmla="*/ 44 h 48"/>
                <a:gd name="T56" fmla="*/ 13 w 77"/>
                <a:gd name="T57" fmla="*/ 42 h 48"/>
                <a:gd name="T58" fmla="*/ 12 w 77"/>
                <a:gd name="T59" fmla="*/ 40 h 48"/>
                <a:gd name="T60" fmla="*/ 14 w 77"/>
                <a:gd name="T61" fmla="*/ 36 h 48"/>
                <a:gd name="T62" fmla="*/ 17 w 77"/>
                <a:gd name="T63" fmla="*/ 35 h 48"/>
                <a:gd name="T64" fmla="*/ 20 w 77"/>
                <a:gd name="T65" fmla="*/ 36 h 48"/>
                <a:gd name="T66" fmla="*/ 21 w 77"/>
                <a:gd name="T67" fmla="*/ 40 h 48"/>
                <a:gd name="T68" fmla="*/ 17 w 77"/>
                <a:gd name="T69" fmla="*/ 31 h 48"/>
                <a:gd name="T70" fmla="*/ 3 w 77"/>
                <a:gd name="T71" fmla="*/ 32 h 48"/>
                <a:gd name="T72" fmla="*/ 11 w 77"/>
                <a:gd name="T73" fmla="*/ 12 h 48"/>
                <a:gd name="T74" fmla="*/ 29 w 77"/>
                <a:gd name="T75" fmla="*/ 12 h 48"/>
                <a:gd name="T76" fmla="*/ 22 w 77"/>
                <a:gd name="T77" fmla="*/ 33 h 48"/>
                <a:gd name="T78" fmla="*/ 24 w 77"/>
                <a:gd name="T79" fmla="*/ 35 h 48"/>
                <a:gd name="T80" fmla="*/ 50 w 77"/>
                <a:gd name="T81" fmla="*/ 35 h 48"/>
                <a:gd name="T82" fmla="*/ 61 w 77"/>
                <a:gd name="T83" fmla="*/ 42 h 48"/>
                <a:gd name="T84" fmla="*/ 60 w 77"/>
                <a:gd name="T85" fmla="*/ 43 h 48"/>
                <a:gd name="T86" fmla="*/ 56 w 77"/>
                <a:gd name="T87" fmla="*/ 44 h 48"/>
                <a:gd name="T88" fmla="*/ 54 w 77"/>
                <a:gd name="T89" fmla="*/ 42 h 48"/>
                <a:gd name="T90" fmla="*/ 53 w 77"/>
                <a:gd name="T91" fmla="*/ 40 h 48"/>
                <a:gd name="T92" fmla="*/ 55 w 77"/>
                <a:gd name="T93" fmla="*/ 36 h 48"/>
                <a:gd name="T94" fmla="*/ 58 w 77"/>
                <a:gd name="T95" fmla="*/ 35 h 48"/>
                <a:gd name="T96" fmla="*/ 60 w 77"/>
                <a:gd name="T97" fmla="*/ 36 h 48"/>
                <a:gd name="T98" fmla="*/ 62 w 77"/>
                <a:gd name="T99" fmla="*/ 40 h 48"/>
                <a:gd name="T100" fmla="*/ 66 w 77"/>
                <a:gd name="T101" fmla="*/ 39 h 48"/>
                <a:gd name="T102" fmla="*/ 74 w 77"/>
                <a:gd name="T103" fmla="*/ 39 h 48"/>
                <a:gd name="T104" fmla="*/ 12 w 77"/>
                <a:gd name="T105" fmla="*/ 14 h 48"/>
                <a:gd name="T106" fmla="*/ 7 w 77"/>
                <a:gd name="T107" fmla="*/ 25 h 48"/>
                <a:gd name="T108" fmla="*/ 27 w 77"/>
                <a:gd name="T109" fmla="*/ 14 h 48"/>
                <a:gd name="T110" fmla="*/ 8 w 77"/>
                <a:gd name="T111" fmla="*/ 23 h 48"/>
                <a:gd name="T112" fmla="*/ 25 w 77"/>
                <a:gd name="T113" fmla="*/ 23 h 48"/>
                <a:gd name="T114" fmla="*/ 14 w 77"/>
                <a:gd name="T115" fmla="*/ 29 h 48"/>
                <a:gd name="T116" fmla="*/ 17 w 77"/>
                <a:gd name="T11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 h="48">
                  <a:moveTo>
                    <a:pt x="75" y="0"/>
                  </a:moveTo>
                  <a:cubicBezTo>
                    <a:pt x="30" y="0"/>
                    <a:pt x="30" y="0"/>
                    <a:pt x="30" y="0"/>
                  </a:cubicBezTo>
                  <a:cubicBezTo>
                    <a:pt x="29" y="0"/>
                    <a:pt x="28" y="1"/>
                    <a:pt x="28" y="2"/>
                  </a:cubicBezTo>
                  <a:cubicBezTo>
                    <a:pt x="28" y="8"/>
                    <a:pt x="28" y="8"/>
                    <a:pt x="28" y="8"/>
                  </a:cubicBezTo>
                  <a:cubicBezTo>
                    <a:pt x="11" y="8"/>
                    <a:pt x="11" y="8"/>
                    <a:pt x="11" y="8"/>
                  </a:cubicBezTo>
                  <a:cubicBezTo>
                    <a:pt x="11" y="8"/>
                    <a:pt x="10" y="8"/>
                    <a:pt x="10" y="9"/>
                  </a:cubicBezTo>
                  <a:cubicBezTo>
                    <a:pt x="0" y="22"/>
                    <a:pt x="0" y="22"/>
                    <a:pt x="0" y="22"/>
                  </a:cubicBezTo>
                  <a:cubicBezTo>
                    <a:pt x="0" y="22"/>
                    <a:pt x="0" y="22"/>
                    <a:pt x="0" y="23"/>
                  </a:cubicBezTo>
                  <a:cubicBezTo>
                    <a:pt x="0" y="34"/>
                    <a:pt x="0" y="34"/>
                    <a:pt x="0" y="34"/>
                  </a:cubicBezTo>
                  <a:cubicBezTo>
                    <a:pt x="0" y="40"/>
                    <a:pt x="0" y="40"/>
                    <a:pt x="0" y="40"/>
                  </a:cubicBezTo>
                  <a:cubicBezTo>
                    <a:pt x="0" y="41"/>
                    <a:pt x="1" y="42"/>
                    <a:pt x="2" y="42"/>
                  </a:cubicBezTo>
                  <a:cubicBezTo>
                    <a:pt x="9" y="42"/>
                    <a:pt x="9" y="42"/>
                    <a:pt x="9" y="42"/>
                  </a:cubicBezTo>
                  <a:cubicBezTo>
                    <a:pt x="9" y="42"/>
                    <a:pt x="9" y="43"/>
                    <a:pt x="9" y="43"/>
                  </a:cubicBezTo>
                  <a:cubicBezTo>
                    <a:pt x="9" y="43"/>
                    <a:pt x="9" y="43"/>
                    <a:pt x="9" y="43"/>
                  </a:cubicBezTo>
                  <a:cubicBezTo>
                    <a:pt x="9" y="44"/>
                    <a:pt x="10" y="44"/>
                    <a:pt x="10" y="44"/>
                  </a:cubicBezTo>
                  <a:cubicBezTo>
                    <a:pt x="10" y="45"/>
                    <a:pt x="10" y="45"/>
                    <a:pt x="10" y="45"/>
                  </a:cubicBezTo>
                  <a:cubicBezTo>
                    <a:pt x="10" y="45"/>
                    <a:pt x="11" y="45"/>
                    <a:pt x="11" y="46"/>
                  </a:cubicBezTo>
                  <a:cubicBezTo>
                    <a:pt x="11" y="46"/>
                    <a:pt x="11" y="46"/>
                    <a:pt x="11" y="46"/>
                  </a:cubicBezTo>
                  <a:cubicBezTo>
                    <a:pt x="11" y="46"/>
                    <a:pt x="12" y="46"/>
                    <a:pt x="12" y="47"/>
                  </a:cubicBezTo>
                  <a:cubicBezTo>
                    <a:pt x="12" y="47"/>
                    <a:pt x="12" y="47"/>
                    <a:pt x="12" y="47"/>
                  </a:cubicBezTo>
                  <a:cubicBezTo>
                    <a:pt x="13" y="47"/>
                    <a:pt x="13" y="47"/>
                    <a:pt x="13" y="47"/>
                  </a:cubicBezTo>
                  <a:cubicBezTo>
                    <a:pt x="13" y="48"/>
                    <a:pt x="14" y="48"/>
                    <a:pt x="14" y="48"/>
                  </a:cubicBezTo>
                  <a:cubicBezTo>
                    <a:pt x="14" y="48"/>
                    <a:pt x="14" y="48"/>
                    <a:pt x="15" y="48"/>
                  </a:cubicBezTo>
                  <a:cubicBezTo>
                    <a:pt x="15" y="48"/>
                    <a:pt x="15" y="48"/>
                    <a:pt x="15" y="48"/>
                  </a:cubicBezTo>
                  <a:cubicBezTo>
                    <a:pt x="16" y="48"/>
                    <a:pt x="16" y="48"/>
                    <a:pt x="17" y="48"/>
                  </a:cubicBezTo>
                  <a:cubicBezTo>
                    <a:pt x="17" y="48"/>
                    <a:pt x="18" y="48"/>
                    <a:pt x="19" y="48"/>
                  </a:cubicBezTo>
                  <a:cubicBezTo>
                    <a:pt x="19" y="48"/>
                    <a:pt x="19" y="48"/>
                    <a:pt x="19" y="48"/>
                  </a:cubicBezTo>
                  <a:cubicBezTo>
                    <a:pt x="19" y="48"/>
                    <a:pt x="20" y="48"/>
                    <a:pt x="20" y="48"/>
                  </a:cubicBezTo>
                  <a:cubicBezTo>
                    <a:pt x="20" y="48"/>
                    <a:pt x="20" y="48"/>
                    <a:pt x="21" y="47"/>
                  </a:cubicBezTo>
                  <a:cubicBezTo>
                    <a:pt x="21" y="47"/>
                    <a:pt x="21" y="47"/>
                    <a:pt x="21" y="47"/>
                  </a:cubicBezTo>
                  <a:cubicBezTo>
                    <a:pt x="22" y="47"/>
                    <a:pt x="22" y="47"/>
                    <a:pt x="22" y="47"/>
                  </a:cubicBezTo>
                  <a:cubicBezTo>
                    <a:pt x="22" y="46"/>
                    <a:pt x="22" y="46"/>
                    <a:pt x="23" y="46"/>
                  </a:cubicBezTo>
                  <a:cubicBezTo>
                    <a:pt x="23" y="46"/>
                    <a:pt x="23" y="46"/>
                    <a:pt x="23" y="46"/>
                  </a:cubicBezTo>
                  <a:cubicBezTo>
                    <a:pt x="23" y="45"/>
                    <a:pt x="24" y="45"/>
                    <a:pt x="24" y="45"/>
                  </a:cubicBezTo>
                  <a:cubicBezTo>
                    <a:pt x="24" y="45"/>
                    <a:pt x="24" y="45"/>
                    <a:pt x="24" y="44"/>
                  </a:cubicBezTo>
                  <a:cubicBezTo>
                    <a:pt x="24" y="44"/>
                    <a:pt x="25" y="44"/>
                    <a:pt x="25" y="43"/>
                  </a:cubicBezTo>
                  <a:cubicBezTo>
                    <a:pt x="25" y="43"/>
                    <a:pt x="25" y="43"/>
                    <a:pt x="25" y="43"/>
                  </a:cubicBezTo>
                  <a:cubicBezTo>
                    <a:pt x="25" y="43"/>
                    <a:pt x="25" y="42"/>
                    <a:pt x="25" y="42"/>
                  </a:cubicBezTo>
                  <a:cubicBezTo>
                    <a:pt x="49" y="42"/>
                    <a:pt x="49" y="42"/>
                    <a:pt x="49" y="42"/>
                  </a:cubicBezTo>
                  <a:cubicBezTo>
                    <a:pt x="49" y="42"/>
                    <a:pt x="49" y="43"/>
                    <a:pt x="50" y="43"/>
                  </a:cubicBezTo>
                  <a:cubicBezTo>
                    <a:pt x="50" y="43"/>
                    <a:pt x="50" y="43"/>
                    <a:pt x="50" y="43"/>
                  </a:cubicBezTo>
                  <a:cubicBezTo>
                    <a:pt x="50" y="44"/>
                    <a:pt x="50" y="44"/>
                    <a:pt x="50" y="44"/>
                  </a:cubicBezTo>
                  <a:cubicBezTo>
                    <a:pt x="51" y="45"/>
                    <a:pt x="51" y="45"/>
                    <a:pt x="51" y="45"/>
                  </a:cubicBezTo>
                  <a:cubicBezTo>
                    <a:pt x="51" y="45"/>
                    <a:pt x="51" y="45"/>
                    <a:pt x="51" y="46"/>
                  </a:cubicBezTo>
                  <a:cubicBezTo>
                    <a:pt x="52" y="46"/>
                    <a:pt x="52" y="46"/>
                    <a:pt x="52" y="46"/>
                  </a:cubicBezTo>
                  <a:cubicBezTo>
                    <a:pt x="52" y="46"/>
                    <a:pt x="52" y="46"/>
                    <a:pt x="53" y="47"/>
                  </a:cubicBezTo>
                  <a:cubicBezTo>
                    <a:pt x="53" y="47"/>
                    <a:pt x="53" y="47"/>
                    <a:pt x="53" y="47"/>
                  </a:cubicBezTo>
                  <a:cubicBezTo>
                    <a:pt x="53" y="47"/>
                    <a:pt x="54" y="47"/>
                    <a:pt x="54" y="47"/>
                  </a:cubicBezTo>
                  <a:cubicBezTo>
                    <a:pt x="54" y="48"/>
                    <a:pt x="54" y="48"/>
                    <a:pt x="54" y="48"/>
                  </a:cubicBezTo>
                  <a:cubicBezTo>
                    <a:pt x="55" y="48"/>
                    <a:pt x="55" y="48"/>
                    <a:pt x="55" y="48"/>
                  </a:cubicBezTo>
                  <a:cubicBezTo>
                    <a:pt x="56" y="48"/>
                    <a:pt x="56" y="48"/>
                    <a:pt x="56" y="48"/>
                  </a:cubicBezTo>
                  <a:cubicBezTo>
                    <a:pt x="56" y="48"/>
                    <a:pt x="57" y="48"/>
                    <a:pt x="58" y="48"/>
                  </a:cubicBezTo>
                  <a:cubicBezTo>
                    <a:pt x="58" y="48"/>
                    <a:pt x="59" y="48"/>
                    <a:pt x="59" y="48"/>
                  </a:cubicBezTo>
                  <a:cubicBezTo>
                    <a:pt x="59" y="48"/>
                    <a:pt x="59" y="48"/>
                    <a:pt x="60" y="48"/>
                  </a:cubicBezTo>
                  <a:cubicBezTo>
                    <a:pt x="60" y="48"/>
                    <a:pt x="60" y="48"/>
                    <a:pt x="61" y="48"/>
                  </a:cubicBezTo>
                  <a:cubicBezTo>
                    <a:pt x="61" y="48"/>
                    <a:pt x="61" y="48"/>
                    <a:pt x="61" y="47"/>
                  </a:cubicBezTo>
                  <a:cubicBezTo>
                    <a:pt x="61" y="47"/>
                    <a:pt x="62" y="47"/>
                    <a:pt x="62" y="47"/>
                  </a:cubicBezTo>
                  <a:cubicBezTo>
                    <a:pt x="62" y="47"/>
                    <a:pt x="62" y="47"/>
                    <a:pt x="63" y="47"/>
                  </a:cubicBezTo>
                  <a:cubicBezTo>
                    <a:pt x="63" y="46"/>
                    <a:pt x="63" y="46"/>
                    <a:pt x="63" y="46"/>
                  </a:cubicBezTo>
                  <a:cubicBezTo>
                    <a:pt x="63" y="46"/>
                    <a:pt x="64" y="46"/>
                    <a:pt x="64" y="46"/>
                  </a:cubicBezTo>
                  <a:cubicBezTo>
                    <a:pt x="64" y="45"/>
                    <a:pt x="64" y="45"/>
                    <a:pt x="64" y="45"/>
                  </a:cubicBezTo>
                  <a:cubicBezTo>
                    <a:pt x="64" y="45"/>
                    <a:pt x="65" y="45"/>
                    <a:pt x="65" y="44"/>
                  </a:cubicBezTo>
                  <a:cubicBezTo>
                    <a:pt x="65" y="44"/>
                    <a:pt x="65" y="44"/>
                    <a:pt x="65" y="43"/>
                  </a:cubicBezTo>
                  <a:cubicBezTo>
                    <a:pt x="65" y="43"/>
                    <a:pt x="65" y="43"/>
                    <a:pt x="65" y="43"/>
                  </a:cubicBezTo>
                  <a:cubicBezTo>
                    <a:pt x="66" y="43"/>
                    <a:pt x="66" y="42"/>
                    <a:pt x="66" y="42"/>
                  </a:cubicBezTo>
                  <a:cubicBezTo>
                    <a:pt x="75" y="42"/>
                    <a:pt x="75" y="42"/>
                    <a:pt x="75" y="42"/>
                  </a:cubicBezTo>
                  <a:cubicBezTo>
                    <a:pt x="76" y="42"/>
                    <a:pt x="77" y="41"/>
                    <a:pt x="77" y="40"/>
                  </a:cubicBezTo>
                  <a:cubicBezTo>
                    <a:pt x="77" y="34"/>
                    <a:pt x="77" y="34"/>
                    <a:pt x="77" y="34"/>
                  </a:cubicBezTo>
                  <a:cubicBezTo>
                    <a:pt x="77" y="2"/>
                    <a:pt x="77" y="2"/>
                    <a:pt x="77" y="2"/>
                  </a:cubicBezTo>
                  <a:cubicBezTo>
                    <a:pt x="77" y="1"/>
                    <a:pt x="76" y="0"/>
                    <a:pt x="75" y="0"/>
                  </a:cubicBezTo>
                  <a:close/>
                  <a:moveTo>
                    <a:pt x="8" y="39"/>
                  </a:moveTo>
                  <a:cubicBezTo>
                    <a:pt x="3" y="39"/>
                    <a:pt x="3" y="39"/>
                    <a:pt x="3" y="39"/>
                  </a:cubicBezTo>
                  <a:cubicBezTo>
                    <a:pt x="3" y="35"/>
                    <a:pt x="3" y="35"/>
                    <a:pt x="3" y="35"/>
                  </a:cubicBezTo>
                  <a:cubicBezTo>
                    <a:pt x="4" y="35"/>
                    <a:pt x="4" y="35"/>
                    <a:pt x="4" y="35"/>
                  </a:cubicBezTo>
                  <a:cubicBezTo>
                    <a:pt x="10" y="35"/>
                    <a:pt x="10" y="35"/>
                    <a:pt x="10" y="35"/>
                  </a:cubicBezTo>
                  <a:cubicBezTo>
                    <a:pt x="9" y="36"/>
                    <a:pt x="9" y="37"/>
                    <a:pt x="8" y="39"/>
                  </a:cubicBezTo>
                  <a:close/>
                  <a:moveTo>
                    <a:pt x="21" y="41"/>
                  </a:moveTo>
                  <a:cubicBezTo>
                    <a:pt x="21" y="41"/>
                    <a:pt x="21" y="42"/>
                    <a:pt x="21" y="42"/>
                  </a:cubicBezTo>
                  <a:cubicBezTo>
                    <a:pt x="21" y="42"/>
                    <a:pt x="21" y="42"/>
                    <a:pt x="21" y="42"/>
                  </a:cubicBezTo>
                  <a:cubicBezTo>
                    <a:pt x="20" y="43"/>
                    <a:pt x="20" y="43"/>
                    <a:pt x="20" y="43"/>
                  </a:cubicBezTo>
                  <a:cubicBezTo>
                    <a:pt x="20" y="43"/>
                    <a:pt x="19" y="43"/>
                    <a:pt x="19" y="43"/>
                  </a:cubicBezTo>
                  <a:cubicBezTo>
                    <a:pt x="19" y="44"/>
                    <a:pt x="19" y="44"/>
                    <a:pt x="19" y="44"/>
                  </a:cubicBezTo>
                  <a:cubicBezTo>
                    <a:pt x="18" y="44"/>
                    <a:pt x="17" y="44"/>
                    <a:pt x="17" y="44"/>
                  </a:cubicBezTo>
                  <a:cubicBezTo>
                    <a:pt x="16" y="44"/>
                    <a:pt x="16" y="44"/>
                    <a:pt x="15" y="44"/>
                  </a:cubicBezTo>
                  <a:cubicBezTo>
                    <a:pt x="15" y="44"/>
                    <a:pt x="15" y="44"/>
                    <a:pt x="15" y="43"/>
                  </a:cubicBezTo>
                  <a:cubicBezTo>
                    <a:pt x="14" y="43"/>
                    <a:pt x="14" y="43"/>
                    <a:pt x="14" y="43"/>
                  </a:cubicBezTo>
                  <a:cubicBezTo>
                    <a:pt x="14" y="43"/>
                    <a:pt x="13" y="43"/>
                    <a:pt x="13" y="42"/>
                  </a:cubicBezTo>
                  <a:cubicBezTo>
                    <a:pt x="13" y="42"/>
                    <a:pt x="13" y="42"/>
                    <a:pt x="13" y="42"/>
                  </a:cubicBezTo>
                  <a:cubicBezTo>
                    <a:pt x="13" y="42"/>
                    <a:pt x="13" y="41"/>
                    <a:pt x="13" y="41"/>
                  </a:cubicBezTo>
                  <a:cubicBezTo>
                    <a:pt x="13" y="40"/>
                    <a:pt x="12" y="40"/>
                    <a:pt x="12" y="40"/>
                  </a:cubicBezTo>
                  <a:cubicBezTo>
                    <a:pt x="12" y="39"/>
                    <a:pt x="13" y="38"/>
                    <a:pt x="13" y="37"/>
                  </a:cubicBezTo>
                  <a:cubicBezTo>
                    <a:pt x="13" y="37"/>
                    <a:pt x="13" y="37"/>
                    <a:pt x="13" y="37"/>
                  </a:cubicBezTo>
                  <a:cubicBezTo>
                    <a:pt x="13" y="37"/>
                    <a:pt x="14" y="37"/>
                    <a:pt x="14" y="36"/>
                  </a:cubicBezTo>
                  <a:cubicBezTo>
                    <a:pt x="14" y="36"/>
                    <a:pt x="14" y="36"/>
                    <a:pt x="15" y="36"/>
                  </a:cubicBezTo>
                  <a:cubicBezTo>
                    <a:pt x="15" y="36"/>
                    <a:pt x="15" y="36"/>
                    <a:pt x="15" y="36"/>
                  </a:cubicBezTo>
                  <a:cubicBezTo>
                    <a:pt x="16" y="35"/>
                    <a:pt x="16" y="35"/>
                    <a:pt x="17" y="35"/>
                  </a:cubicBezTo>
                  <a:cubicBezTo>
                    <a:pt x="17" y="35"/>
                    <a:pt x="18" y="35"/>
                    <a:pt x="19" y="36"/>
                  </a:cubicBezTo>
                  <a:cubicBezTo>
                    <a:pt x="19" y="36"/>
                    <a:pt x="19" y="36"/>
                    <a:pt x="19" y="36"/>
                  </a:cubicBezTo>
                  <a:cubicBezTo>
                    <a:pt x="19" y="36"/>
                    <a:pt x="20" y="36"/>
                    <a:pt x="20" y="36"/>
                  </a:cubicBezTo>
                  <a:cubicBezTo>
                    <a:pt x="20" y="37"/>
                    <a:pt x="20" y="37"/>
                    <a:pt x="21" y="37"/>
                  </a:cubicBezTo>
                  <a:cubicBezTo>
                    <a:pt x="21" y="37"/>
                    <a:pt x="21" y="37"/>
                    <a:pt x="21" y="37"/>
                  </a:cubicBezTo>
                  <a:cubicBezTo>
                    <a:pt x="21" y="38"/>
                    <a:pt x="21" y="39"/>
                    <a:pt x="21" y="40"/>
                  </a:cubicBezTo>
                  <a:cubicBezTo>
                    <a:pt x="21" y="40"/>
                    <a:pt x="21" y="40"/>
                    <a:pt x="21" y="41"/>
                  </a:cubicBezTo>
                  <a:close/>
                  <a:moveTo>
                    <a:pt x="22" y="33"/>
                  </a:moveTo>
                  <a:cubicBezTo>
                    <a:pt x="21" y="32"/>
                    <a:pt x="19" y="31"/>
                    <a:pt x="17" y="31"/>
                  </a:cubicBezTo>
                  <a:cubicBezTo>
                    <a:pt x="15" y="31"/>
                    <a:pt x="13" y="32"/>
                    <a:pt x="12" y="33"/>
                  </a:cubicBezTo>
                  <a:cubicBezTo>
                    <a:pt x="4" y="33"/>
                    <a:pt x="4" y="33"/>
                    <a:pt x="4" y="33"/>
                  </a:cubicBezTo>
                  <a:cubicBezTo>
                    <a:pt x="3" y="33"/>
                    <a:pt x="3" y="33"/>
                    <a:pt x="3" y="32"/>
                  </a:cubicBezTo>
                  <a:cubicBezTo>
                    <a:pt x="3" y="25"/>
                    <a:pt x="3" y="25"/>
                    <a:pt x="3" y="25"/>
                  </a:cubicBezTo>
                  <a:cubicBezTo>
                    <a:pt x="3" y="24"/>
                    <a:pt x="3" y="23"/>
                    <a:pt x="4" y="22"/>
                  </a:cubicBezTo>
                  <a:cubicBezTo>
                    <a:pt x="11" y="12"/>
                    <a:pt x="11" y="12"/>
                    <a:pt x="11" y="12"/>
                  </a:cubicBezTo>
                  <a:cubicBezTo>
                    <a:pt x="12" y="11"/>
                    <a:pt x="13" y="11"/>
                    <a:pt x="13" y="11"/>
                  </a:cubicBezTo>
                  <a:cubicBezTo>
                    <a:pt x="28" y="11"/>
                    <a:pt x="28" y="11"/>
                    <a:pt x="28" y="11"/>
                  </a:cubicBezTo>
                  <a:cubicBezTo>
                    <a:pt x="28" y="11"/>
                    <a:pt x="29" y="11"/>
                    <a:pt x="29" y="12"/>
                  </a:cubicBezTo>
                  <a:cubicBezTo>
                    <a:pt x="29" y="32"/>
                    <a:pt x="29" y="32"/>
                    <a:pt x="29" y="32"/>
                  </a:cubicBezTo>
                  <a:cubicBezTo>
                    <a:pt x="29" y="33"/>
                    <a:pt x="28" y="33"/>
                    <a:pt x="28" y="33"/>
                  </a:cubicBezTo>
                  <a:lnTo>
                    <a:pt x="22" y="33"/>
                  </a:lnTo>
                  <a:close/>
                  <a:moveTo>
                    <a:pt x="49" y="39"/>
                  </a:moveTo>
                  <a:cubicBezTo>
                    <a:pt x="25" y="39"/>
                    <a:pt x="25" y="39"/>
                    <a:pt x="25" y="39"/>
                  </a:cubicBezTo>
                  <a:cubicBezTo>
                    <a:pt x="25" y="37"/>
                    <a:pt x="25" y="36"/>
                    <a:pt x="24" y="35"/>
                  </a:cubicBezTo>
                  <a:cubicBezTo>
                    <a:pt x="28" y="35"/>
                    <a:pt x="28" y="35"/>
                    <a:pt x="28" y="35"/>
                  </a:cubicBezTo>
                  <a:cubicBezTo>
                    <a:pt x="30" y="35"/>
                    <a:pt x="30" y="35"/>
                    <a:pt x="30" y="35"/>
                  </a:cubicBezTo>
                  <a:cubicBezTo>
                    <a:pt x="50" y="35"/>
                    <a:pt x="50" y="35"/>
                    <a:pt x="50" y="35"/>
                  </a:cubicBezTo>
                  <a:cubicBezTo>
                    <a:pt x="50" y="36"/>
                    <a:pt x="49" y="37"/>
                    <a:pt x="49" y="39"/>
                  </a:cubicBezTo>
                  <a:close/>
                  <a:moveTo>
                    <a:pt x="62" y="41"/>
                  </a:moveTo>
                  <a:cubicBezTo>
                    <a:pt x="62" y="41"/>
                    <a:pt x="62" y="42"/>
                    <a:pt x="61" y="42"/>
                  </a:cubicBezTo>
                  <a:cubicBezTo>
                    <a:pt x="61" y="42"/>
                    <a:pt x="61" y="42"/>
                    <a:pt x="61" y="42"/>
                  </a:cubicBezTo>
                  <a:cubicBezTo>
                    <a:pt x="61" y="43"/>
                    <a:pt x="61" y="43"/>
                    <a:pt x="60" y="43"/>
                  </a:cubicBezTo>
                  <a:cubicBezTo>
                    <a:pt x="60" y="43"/>
                    <a:pt x="60" y="43"/>
                    <a:pt x="60" y="43"/>
                  </a:cubicBezTo>
                  <a:cubicBezTo>
                    <a:pt x="60" y="44"/>
                    <a:pt x="59" y="44"/>
                    <a:pt x="59" y="44"/>
                  </a:cubicBezTo>
                  <a:cubicBezTo>
                    <a:pt x="59" y="44"/>
                    <a:pt x="58" y="44"/>
                    <a:pt x="58" y="44"/>
                  </a:cubicBezTo>
                  <a:cubicBezTo>
                    <a:pt x="57" y="44"/>
                    <a:pt x="56" y="44"/>
                    <a:pt x="56" y="44"/>
                  </a:cubicBezTo>
                  <a:cubicBezTo>
                    <a:pt x="56" y="44"/>
                    <a:pt x="55" y="44"/>
                    <a:pt x="55" y="43"/>
                  </a:cubicBezTo>
                  <a:cubicBezTo>
                    <a:pt x="55" y="43"/>
                    <a:pt x="55" y="43"/>
                    <a:pt x="55" y="43"/>
                  </a:cubicBezTo>
                  <a:cubicBezTo>
                    <a:pt x="54" y="43"/>
                    <a:pt x="54" y="43"/>
                    <a:pt x="54" y="42"/>
                  </a:cubicBezTo>
                  <a:cubicBezTo>
                    <a:pt x="54" y="42"/>
                    <a:pt x="54" y="42"/>
                    <a:pt x="54" y="42"/>
                  </a:cubicBezTo>
                  <a:cubicBezTo>
                    <a:pt x="54" y="42"/>
                    <a:pt x="53" y="41"/>
                    <a:pt x="53" y="41"/>
                  </a:cubicBezTo>
                  <a:cubicBezTo>
                    <a:pt x="53" y="40"/>
                    <a:pt x="53" y="40"/>
                    <a:pt x="53" y="40"/>
                  </a:cubicBezTo>
                  <a:cubicBezTo>
                    <a:pt x="53" y="39"/>
                    <a:pt x="53" y="38"/>
                    <a:pt x="54" y="37"/>
                  </a:cubicBezTo>
                  <a:cubicBezTo>
                    <a:pt x="54" y="37"/>
                    <a:pt x="54" y="37"/>
                    <a:pt x="54" y="37"/>
                  </a:cubicBezTo>
                  <a:cubicBezTo>
                    <a:pt x="54" y="37"/>
                    <a:pt x="54" y="37"/>
                    <a:pt x="55" y="36"/>
                  </a:cubicBezTo>
                  <a:cubicBezTo>
                    <a:pt x="55" y="36"/>
                    <a:pt x="55" y="36"/>
                    <a:pt x="55" y="36"/>
                  </a:cubicBezTo>
                  <a:cubicBezTo>
                    <a:pt x="55" y="36"/>
                    <a:pt x="56" y="36"/>
                    <a:pt x="56" y="36"/>
                  </a:cubicBezTo>
                  <a:cubicBezTo>
                    <a:pt x="56" y="35"/>
                    <a:pt x="57" y="35"/>
                    <a:pt x="58" y="35"/>
                  </a:cubicBezTo>
                  <a:cubicBezTo>
                    <a:pt x="58" y="35"/>
                    <a:pt x="59" y="35"/>
                    <a:pt x="59" y="36"/>
                  </a:cubicBezTo>
                  <a:cubicBezTo>
                    <a:pt x="59" y="36"/>
                    <a:pt x="60" y="36"/>
                    <a:pt x="60" y="36"/>
                  </a:cubicBezTo>
                  <a:cubicBezTo>
                    <a:pt x="60" y="36"/>
                    <a:pt x="60" y="36"/>
                    <a:pt x="60" y="36"/>
                  </a:cubicBezTo>
                  <a:cubicBezTo>
                    <a:pt x="61" y="37"/>
                    <a:pt x="61" y="37"/>
                    <a:pt x="61" y="37"/>
                  </a:cubicBezTo>
                  <a:cubicBezTo>
                    <a:pt x="61" y="37"/>
                    <a:pt x="61" y="37"/>
                    <a:pt x="61" y="37"/>
                  </a:cubicBezTo>
                  <a:cubicBezTo>
                    <a:pt x="62" y="38"/>
                    <a:pt x="62" y="39"/>
                    <a:pt x="62" y="40"/>
                  </a:cubicBezTo>
                  <a:cubicBezTo>
                    <a:pt x="62" y="40"/>
                    <a:pt x="62" y="40"/>
                    <a:pt x="62" y="41"/>
                  </a:cubicBezTo>
                  <a:close/>
                  <a:moveTo>
                    <a:pt x="74" y="39"/>
                  </a:moveTo>
                  <a:cubicBezTo>
                    <a:pt x="66" y="39"/>
                    <a:pt x="66" y="39"/>
                    <a:pt x="66" y="39"/>
                  </a:cubicBezTo>
                  <a:cubicBezTo>
                    <a:pt x="66" y="37"/>
                    <a:pt x="65" y="36"/>
                    <a:pt x="65" y="35"/>
                  </a:cubicBezTo>
                  <a:cubicBezTo>
                    <a:pt x="74" y="35"/>
                    <a:pt x="74" y="35"/>
                    <a:pt x="74" y="35"/>
                  </a:cubicBezTo>
                  <a:lnTo>
                    <a:pt x="74" y="39"/>
                  </a:lnTo>
                  <a:close/>
                  <a:moveTo>
                    <a:pt x="26" y="13"/>
                  </a:moveTo>
                  <a:cubicBezTo>
                    <a:pt x="13" y="13"/>
                    <a:pt x="13" y="13"/>
                    <a:pt x="13" y="13"/>
                  </a:cubicBezTo>
                  <a:cubicBezTo>
                    <a:pt x="12" y="13"/>
                    <a:pt x="12" y="14"/>
                    <a:pt x="12" y="14"/>
                  </a:cubicBezTo>
                  <a:cubicBezTo>
                    <a:pt x="6" y="23"/>
                    <a:pt x="6" y="23"/>
                    <a:pt x="6" y="23"/>
                  </a:cubicBezTo>
                  <a:cubicBezTo>
                    <a:pt x="5" y="24"/>
                    <a:pt x="5" y="24"/>
                    <a:pt x="6" y="24"/>
                  </a:cubicBezTo>
                  <a:cubicBezTo>
                    <a:pt x="6" y="25"/>
                    <a:pt x="6" y="25"/>
                    <a:pt x="7" y="25"/>
                  </a:cubicBezTo>
                  <a:cubicBezTo>
                    <a:pt x="26" y="25"/>
                    <a:pt x="26" y="25"/>
                    <a:pt x="26" y="25"/>
                  </a:cubicBezTo>
                  <a:cubicBezTo>
                    <a:pt x="26" y="25"/>
                    <a:pt x="27" y="25"/>
                    <a:pt x="27" y="24"/>
                  </a:cubicBezTo>
                  <a:cubicBezTo>
                    <a:pt x="27" y="14"/>
                    <a:pt x="27" y="14"/>
                    <a:pt x="27" y="14"/>
                  </a:cubicBezTo>
                  <a:cubicBezTo>
                    <a:pt x="27" y="14"/>
                    <a:pt x="26" y="13"/>
                    <a:pt x="26" y="13"/>
                  </a:cubicBezTo>
                  <a:close/>
                  <a:moveTo>
                    <a:pt x="25" y="23"/>
                  </a:moveTo>
                  <a:cubicBezTo>
                    <a:pt x="8" y="23"/>
                    <a:pt x="8" y="23"/>
                    <a:pt x="8" y="23"/>
                  </a:cubicBezTo>
                  <a:cubicBezTo>
                    <a:pt x="13" y="15"/>
                    <a:pt x="13" y="15"/>
                    <a:pt x="13" y="15"/>
                  </a:cubicBezTo>
                  <a:cubicBezTo>
                    <a:pt x="25" y="15"/>
                    <a:pt x="25" y="15"/>
                    <a:pt x="25" y="15"/>
                  </a:cubicBezTo>
                  <a:lnTo>
                    <a:pt x="25" y="23"/>
                  </a:lnTo>
                  <a:close/>
                  <a:moveTo>
                    <a:pt x="18" y="28"/>
                  </a:moveTo>
                  <a:cubicBezTo>
                    <a:pt x="18" y="28"/>
                    <a:pt x="18" y="29"/>
                    <a:pt x="17" y="29"/>
                  </a:cubicBezTo>
                  <a:cubicBezTo>
                    <a:pt x="14" y="29"/>
                    <a:pt x="14" y="29"/>
                    <a:pt x="14" y="29"/>
                  </a:cubicBezTo>
                  <a:cubicBezTo>
                    <a:pt x="13" y="29"/>
                    <a:pt x="13" y="28"/>
                    <a:pt x="13" y="28"/>
                  </a:cubicBezTo>
                  <a:cubicBezTo>
                    <a:pt x="13" y="27"/>
                    <a:pt x="13" y="27"/>
                    <a:pt x="14" y="27"/>
                  </a:cubicBezTo>
                  <a:cubicBezTo>
                    <a:pt x="17" y="27"/>
                    <a:pt x="17" y="27"/>
                    <a:pt x="17" y="27"/>
                  </a:cubicBezTo>
                  <a:cubicBezTo>
                    <a:pt x="18" y="27"/>
                    <a:pt x="18" y="27"/>
                    <a:pt x="18" y="28"/>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94" name="Freeform 60"/>
            <p:cNvSpPr>
              <a:spLocks noEditPoints="1"/>
            </p:cNvSpPr>
            <p:nvPr/>
          </p:nvSpPr>
          <p:spPr bwMode="auto">
            <a:xfrm>
              <a:off x="3668030" y="4983937"/>
              <a:ext cx="299924" cy="195603"/>
            </a:xfrm>
            <a:custGeom>
              <a:avLst/>
              <a:gdLst>
                <a:gd name="T0" fmla="*/ 28 w 77"/>
                <a:gd name="T1" fmla="*/ 2 h 48"/>
                <a:gd name="T2" fmla="*/ 10 w 77"/>
                <a:gd name="T3" fmla="*/ 9 h 48"/>
                <a:gd name="T4" fmla="*/ 0 w 77"/>
                <a:gd name="T5" fmla="*/ 34 h 48"/>
                <a:gd name="T6" fmla="*/ 9 w 77"/>
                <a:gd name="T7" fmla="*/ 42 h 48"/>
                <a:gd name="T8" fmla="*/ 10 w 77"/>
                <a:gd name="T9" fmla="*/ 44 h 48"/>
                <a:gd name="T10" fmla="*/ 11 w 77"/>
                <a:gd name="T11" fmla="*/ 46 h 48"/>
                <a:gd name="T12" fmla="*/ 13 w 77"/>
                <a:gd name="T13" fmla="*/ 47 h 48"/>
                <a:gd name="T14" fmla="*/ 15 w 77"/>
                <a:gd name="T15" fmla="*/ 48 h 48"/>
                <a:gd name="T16" fmla="*/ 19 w 77"/>
                <a:gd name="T17" fmla="*/ 48 h 48"/>
                <a:gd name="T18" fmla="*/ 21 w 77"/>
                <a:gd name="T19" fmla="*/ 47 h 48"/>
                <a:gd name="T20" fmla="*/ 23 w 77"/>
                <a:gd name="T21" fmla="*/ 46 h 48"/>
                <a:gd name="T22" fmla="*/ 25 w 77"/>
                <a:gd name="T23" fmla="*/ 43 h 48"/>
                <a:gd name="T24" fmla="*/ 49 w 77"/>
                <a:gd name="T25" fmla="*/ 42 h 48"/>
                <a:gd name="T26" fmla="*/ 50 w 77"/>
                <a:gd name="T27" fmla="*/ 44 h 48"/>
                <a:gd name="T28" fmla="*/ 52 w 77"/>
                <a:gd name="T29" fmla="*/ 46 h 48"/>
                <a:gd name="T30" fmla="*/ 54 w 77"/>
                <a:gd name="T31" fmla="*/ 47 h 48"/>
                <a:gd name="T32" fmla="*/ 56 w 77"/>
                <a:gd name="T33" fmla="*/ 48 h 48"/>
                <a:gd name="T34" fmla="*/ 60 w 77"/>
                <a:gd name="T35" fmla="*/ 48 h 48"/>
                <a:gd name="T36" fmla="*/ 62 w 77"/>
                <a:gd name="T37" fmla="*/ 47 h 48"/>
                <a:gd name="T38" fmla="*/ 64 w 77"/>
                <a:gd name="T39" fmla="*/ 46 h 48"/>
                <a:gd name="T40" fmla="*/ 65 w 77"/>
                <a:gd name="T41" fmla="*/ 43 h 48"/>
                <a:gd name="T42" fmla="*/ 75 w 77"/>
                <a:gd name="T43" fmla="*/ 42 h 48"/>
                <a:gd name="T44" fmla="*/ 77 w 77"/>
                <a:gd name="T45" fmla="*/ 2 h 48"/>
                <a:gd name="T46" fmla="*/ 3 w 77"/>
                <a:gd name="T47" fmla="*/ 39 h 48"/>
                <a:gd name="T48" fmla="*/ 10 w 77"/>
                <a:gd name="T49" fmla="*/ 35 h 48"/>
                <a:gd name="T50" fmla="*/ 21 w 77"/>
                <a:gd name="T51" fmla="*/ 42 h 48"/>
                <a:gd name="T52" fmla="*/ 19 w 77"/>
                <a:gd name="T53" fmla="*/ 43 h 48"/>
                <a:gd name="T54" fmla="*/ 15 w 77"/>
                <a:gd name="T55" fmla="*/ 44 h 48"/>
                <a:gd name="T56" fmla="*/ 13 w 77"/>
                <a:gd name="T57" fmla="*/ 42 h 48"/>
                <a:gd name="T58" fmla="*/ 12 w 77"/>
                <a:gd name="T59" fmla="*/ 40 h 48"/>
                <a:gd name="T60" fmla="*/ 14 w 77"/>
                <a:gd name="T61" fmla="*/ 36 h 48"/>
                <a:gd name="T62" fmla="*/ 17 w 77"/>
                <a:gd name="T63" fmla="*/ 35 h 48"/>
                <a:gd name="T64" fmla="*/ 20 w 77"/>
                <a:gd name="T65" fmla="*/ 36 h 48"/>
                <a:gd name="T66" fmla="*/ 21 w 77"/>
                <a:gd name="T67" fmla="*/ 40 h 48"/>
                <a:gd name="T68" fmla="*/ 17 w 77"/>
                <a:gd name="T69" fmla="*/ 31 h 48"/>
                <a:gd name="T70" fmla="*/ 3 w 77"/>
                <a:gd name="T71" fmla="*/ 32 h 48"/>
                <a:gd name="T72" fmla="*/ 11 w 77"/>
                <a:gd name="T73" fmla="*/ 12 h 48"/>
                <a:gd name="T74" fmla="*/ 29 w 77"/>
                <a:gd name="T75" fmla="*/ 12 h 48"/>
                <a:gd name="T76" fmla="*/ 22 w 77"/>
                <a:gd name="T77" fmla="*/ 33 h 48"/>
                <a:gd name="T78" fmla="*/ 24 w 77"/>
                <a:gd name="T79" fmla="*/ 35 h 48"/>
                <a:gd name="T80" fmla="*/ 50 w 77"/>
                <a:gd name="T81" fmla="*/ 35 h 48"/>
                <a:gd name="T82" fmla="*/ 61 w 77"/>
                <a:gd name="T83" fmla="*/ 42 h 48"/>
                <a:gd name="T84" fmla="*/ 60 w 77"/>
                <a:gd name="T85" fmla="*/ 43 h 48"/>
                <a:gd name="T86" fmla="*/ 56 w 77"/>
                <a:gd name="T87" fmla="*/ 44 h 48"/>
                <a:gd name="T88" fmla="*/ 54 w 77"/>
                <a:gd name="T89" fmla="*/ 42 h 48"/>
                <a:gd name="T90" fmla="*/ 53 w 77"/>
                <a:gd name="T91" fmla="*/ 40 h 48"/>
                <a:gd name="T92" fmla="*/ 55 w 77"/>
                <a:gd name="T93" fmla="*/ 36 h 48"/>
                <a:gd name="T94" fmla="*/ 58 w 77"/>
                <a:gd name="T95" fmla="*/ 35 h 48"/>
                <a:gd name="T96" fmla="*/ 60 w 77"/>
                <a:gd name="T97" fmla="*/ 36 h 48"/>
                <a:gd name="T98" fmla="*/ 62 w 77"/>
                <a:gd name="T99" fmla="*/ 40 h 48"/>
                <a:gd name="T100" fmla="*/ 66 w 77"/>
                <a:gd name="T101" fmla="*/ 39 h 48"/>
                <a:gd name="T102" fmla="*/ 74 w 77"/>
                <a:gd name="T103" fmla="*/ 39 h 48"/>
                <a:gd name="T104" fmla="*/ 12 w 77"/>
                <a:gd name="T105" fmla="*/ 14 h 48"/>
                <a:gd name="T106" fmla="*/ 7 w 77"/>
                <a:gd name="T107" fmla="*/ 25 h 48"/>
                <a:gd name="T108" fmla="*/ 27 w 77"/>
                <a:gd name="T109" fmla="*/ 14 h 48"/>
                <a:gd name="T110" fmla="*/ 8 w 77"/>
                <a:gd name="T111" fmla="*/ 23 h 48"/>
                <a:gd name="T112" fmla="*/ 25 w 77"/>
                <a:gd name="T113" fmla="*/ 23 h 48"/>
                <a:gd name="T114" fmla="*/ 14 w 77"/>
                <a:gd name="T115" fmla="*/ 29 h 48"/>
                <a:gd name="T116" fmla="*/ 17 w 77"/>
                <a:gd name="T11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 h="48">
                  <a:moveTo>
                    <a:pt x="75" y="0"/>
                  </a:moveTo>
                  <a:cubicBezTo>
                    <a:pt x="30" y="0"/>
                    <a:pt x="30" y="0"/>
                    <a:pt x="30" y="0"/>
                  </a:cubicBezTo>
                  <a:cubicBezTo>
                    <a:pt x="29" y="0"/>
                    <a:pt x="28" y="1"/>
                    <a:pt x="28" y="2"/>
                  </a:cubicBezTo>
                  <a:cubicBezTo>
                    <a:pt x="28" y="8"/>
                    <a:pt x="28" y="8"/>
                    <a:pt x="28" y="8"/>
                  </a:cubicBezTo>
                  <a:cubicBezTo>
                    <a:pt x="11" y="8"/>
                    <a:pt x="11" y="8"/>
                    <a:pt x="11" y="8"/>
                  </a:cubicBezTo>
                  <a:cubicBezTo>
                    <a:pt x="11" y="8"/>
                    <a:pt x="10" y="8"/>
                    <a:pt x="10" y="9"/>
                  </a:cubicBezTo>
                  <a:cubicBezTo>
                    <a:pt x="0" y="22"/>
                    <a:pt x="0" y="22"/>
                    <a:pt x="0" y="22"/>
                  </a:cubicBezTo>
                  <a:cubicBezTo>
                    <a:pt x="0" y="22"/>
                    <a:pt x="0" y="22"/>
                    <a:pt x="0" y="23"/>
                  </a:cubicBezTo>
                  <a:cubicBezTo>
                    <a:pt x="0" y="34"/>
                    <a:pt x="0" y="34"/>
                    <a:pt x="0" y="34"/>
                  </a:cubicBezTo>
                  <a:cubicBezTo>
                    <a:pt x="0" y="40"/>
                    <a:pt x="0" y="40"/>
                    <a:pt x="0" y="40"/>
                  </a:cubicBezTo>
                  <a:cubicBezTo>
                    <a:pt x="0" y="41"/>
                    <a:pt x="1" y="42"/>
                    <a:pt x="2" y="42"/>
                  </a:cubicBezTo>
                  <a:cubicBezTo>
                    <a:pt x="9" y="42"/>
                    <a:pt x="9" y="42"/>
                    <a:pt x="9" y="42"/>
                  </a:cubicBezTo>
                  <a:cubicBezTo>
                    <a:pt x="9" y="42"/>
                    <a:pt x="9" y="43"/>
                    <a:pt x="9" y="43"/>
                  </a:cubicBezTo>
                  <a:cubicBezTo>
                    <a:pt x="9" y="43"/>
                    <a:pt x="9" y="43"/>
                    <a:pt x="9" y="43"/>
                  </a:cubicBezTo>
                  <a:cubicBezTo>
                    <a:pt x="9" y="44"/>
                    <a:pt x="10" y="44"/>
                    <a:pt x="10" y="44"/>
                  </a:cubicBezTo>
                  <a:cubicBezTo>
                    <a:pt x="10" y="45"/>
                    <a:pt x="10" y="45"/>
                    <a:pt x="10" y="45"/>
                  </a:cubicBezTo>
                  <a:cubicBezTo>
                    <a:pt x="10" y="45"/>
                    <a:pt x="11" y="45"/>
                    <a:pt x="11" y="46"/>
                  </a:cubicBezTo>
                  <a:cubicBezTo>
                    <a:pt x="11" y="46"/>
                    <a:pt x="11" y="46"/>
                    <a:pt x="11" y="46"/>
                  </a:cubicBezTo>
                  <a:cubicBezTo>
                    <a:pt x="11" y="46"/>
                    <a:pt x="12" y="46"/>
                    <a:pt x="12" y="47"/>
                  </a:cubicBezTo>
                  <a:cubicBezTo>
                    <a:pt x="12" y="47"/>
                    <a:pt x="12" y="47"/>
                    <a:pt x="12" y="47"/>
                  </a:cubicBezTo>
                  <a:cubicBezTo>
                    <a:pt x="13" y="47"/>
                    <a:pt x="13" y="47"/>
                    <a:pt x="13" y="47"/>
                  </a:cubicBezTo>
                  <a:cubicBezTo>
                    <a:pt x="13" y="48"/>
                    <a:pt x="14" y="48"/>
                    <a:pt x="14" y="48"/>
                  </a:cubicBezTo>
                  <a:cubicBezTo>
                    <a:pt x="14" y="48"/>
                    <a:pt x="14" y="48"/>
                    <a:pt x="15" y="48"/>
                  </a:cubicBezTo>
                  <a:cubicBezTo>
                    <a:pt x="15" y="48"/>
                    <a:pt x="15" y="48"/>
                    <a:pt x="15" y="48"/>
                  </a:cubicBezTo>
                  <a:cubicBezTo>
                    <a:pt x="16" y="48"/>
                    <a:pt x="16" y="48"/>
                    <a:pt x="17" y="48"/>
                  </a:cubicBezTo>
                  <a:cubicBezTo>
                    <a:pt x="17" y="48"/>
                    <a:pt x="18" y="48"/>
                    <a:pt x="19" y="48"/>
                  </a:cubicBezTo>
                  <a:cubicBezTo>
                    <a:pt x="19" y="48"/>
                    <a:pt x="19" y="48"/>
                    <a:pt x="19" y="48"/>
                  </a:cubicBezTo>
                  <a:cubicBezTo>
                    <a:pt x="19" y="48"/>
                    <a:pt x="20" y="48"/>
                    <a:pt x="20" y="48"/>
                  </a:cubicBezTo>
                  <a:cubicBezTo>
                    <a:pt x="20" y="48"/>
                    <a:pt x="20" y="48"/>
                    <a:pt x="21" y="47"/>
                  </a:cubicBezTo>
                  <a:cubicBezTo>
                    <a:pt x="21" y="47"/>
                    <a:pt x="21" y="47"/>
                    <a:pt x="21" y="47"/>
                  </a:cubicBezTo>
                  <a:cubicBezTo>
                    <a:pt x="22" y="47"/>
                    <a:pt x="22" y="47"/>
                    <a:pt x="22" y="47"/>
                  </a:cubicBezTo>
                  <a:cubicBezTo>
                    <a:pt x="22" y="46"/>
                    <a:pt x="22" y="46"/>
                    <a:pt x="23" y="46"/>
                  </a:cubicBezTo>
                  <a:cubicBezTo>
                    <a:pt x="23" y="46"/>
                    <a:pt x="23" y="46"/>
                    <a:pt x="23" y="46"/>
                  </a:cubicBezTo>
                  <a:cubicBezTo>
                    <a:pt x="23" y="45"/>
                    <a:pt x="24" y="45"/>
                    <a:pt x="24" y="45"/>
                  </a:cubicBezTo>
                  <a:cubicBezTo>
                    <a:pt x="24" y="45"/>
                    <a:pt x="24" y="45"/>
                    <a:pt x="24" y="44"/>
                  </a:cubicBezTo>
                  <a:cubicBezTo>
                    <a:pt x="24" y="44"/>
                    <a:pt x="25" y="44"/>
                    <a:pt x="25" y="43"/>
                  </a:cubicBezTo>
                  <a:cubicBezTo>
                    <a:pt x="25" y="43"/>
                    <a:pt x="25" y="43"/>
                    <a:pt x="25" y="43"/>
                  </a:cubicBezTo>
                  <a:cubicBezTo>
                    <a:pt x="25" y="43"/>
                    <a:pt x="25" y="42"/>
                    <a:pt x="25" y="42"/>
                  </a:cubicBezTo>
                  <a:cubicBezTo>
                    <a:pt x="49" y="42"/>
                    <a:pt x="49" y="42"/>
                    <a:pt x="49" y="42"/>
                  </a:cubicBezTo>
                  <a:cubicBezTo>
                    <a:pt x="49" y="42"/>
                    <a:pt x="49" y="43"/>
                    <a:pt x="50" y="43"/>
                  </a:cubicBezTo>
                  <a:cubicBezTo>
                    <a:pt x="50" y="43"/>
                    <a:pt x="50" y="43"/>
                    <a:pt x="50" y="43"/>
                  </a:cubicBezTo>
                  <a:cubicBezTo>
                    <a:pt x="50" y="44"/>
                    <a:pt x="50" y="44"/>
                    <a:pt x="50" y="44"/>
                  </a:cubicBezTo>
                  <a:cubicBezTo>
                    <a:pt x="51" y="45"/>
                    <a:pt x="51" y="45"/>
                    <a:pt x="51" y="45"/>
                  </a:cubicBezTo>
                  <a:cubicBezTo>
                    <a:pt x="51" y="45"/>
                    <a:pt x="51" y="45"/>
                    <a:pt x="51" y="46"/>
                  </a:cubicBezTo>
                  <a:cubicBezTo>
                    <a:pt x="52" y="46"/>
                    <a:pt x="52" y="46"/>
                    <a:pt x="52" y="46"/>
                  </a:cubicBezTo>
                  <a:cubicBezTo>
                    <a:pt x="52" y="46"/>
                    <a:pt x="52" y="46"/>
                    <a:pt x="53" y="47"/>
                  </a:cubicBezTo>
                  <a:cubicBezTo>
                    <a:pt x="53" y="47"/>
                    <a:pt x="53" y="47"/>
                    <a:pt x="53" y="47"/>
                  </a:cubicBezTo>
                  <a:cubicBezTo>
                    <a:pt x="53" y="47"/>
                    <a:pt x="54" y="47"/>
                    <a:pt x="54" y="47"/>
                  </a:cubicBezTo>
                  <a:cubicBezTo>
                    <a:pt x="54" y="48"/>
                    <a:pt x="54" y="48"/>
                    <a:pt x="54" y="48"/>
                  </a:cubicBezTo>
                  <a:cubicBezTo>
                    <a:pt x="55" y="48"/>
                    <a:pt x="55" y="48"/>
                    <a:pt x="55" y="48"/>
                  </a:cubicBezTo>
                  <a:cubicBezTo>
                    <a:pt x="56" y="48"/>
                    <a:pt x="56" y="48"/>
                    <a:pt x="56" y="48"/>
                  </a:cubicBezTo>
                  <a:cubicBezTo>
                    <a:pt x="56" y="48"/>
                    <a:pt x="57" y="48"/>
                    <a:pt x="58" y="48"/>
                  </a:cubicBezTo>
                  <a:cubicBezTo>
                    <a:pt x="58" y="48"/>
                    <a:pt x="59" y="48"/>
                    <a:pt x="59" y="48"/>
                  </a:cubicBezTo>
                  <a:cubicBezTo>
                    <a:pt x="59" y="48"/>
                    <a:pt x="59" y="48"/>
                    <a:pt x="60" y="48"/>
                  </a:cubicBezTo>
                  <a:cubicBezTo>
                    <a:pt x="60" y="48"/>
                    <a:pt x="60" y="48"/>
                    <a:pt x="61" y="48"/>
                  </a:cubicBezTo>
                  <a:cubicBezTo>
                    <a:pt x="61" y="48"/>
                    <a:pt x="61" y="48"/>
                    <a:pt x="61" y="47"/>
                  </a:cubicBezTo>
                  <a:cubicBezTo>
                    <a:pt x="61" y="47"/>
                    <a:pt x="62" y="47"/>
                    <a:pt x="62" y="47"/>
                  </a:cubicBezTo>
                  <a:cubicBezTo>
                    <a:pt x="62" y="47"/>
                    <a:pt x="62" y="47"/>
                    <a:pt x="63" y="47"/>
                  </a:cubicBezTo>
                  <a:cubicBezTo>
                    <a:pt x="63" y="46"/>
                    <a:pt x="63" y="46"/>
                    <a:pt x="63" y="46"/>
                  </a:cubicBezTo>
                  <a:cubicBezTo>
                    <a:pt x="63" y="46"/>
                    <a:pt x="64" y="46"/>
                    <a:pt x="64" y="46"/>
                  </a:cubicBezTo>
                  <a:cubicBezTo>
                    <a:pt x="64" y="45"/>
                    <a:pt x="64" y="45"/>
                    <a:pt x="64" y="45"/>
                  </a:cubicBezTo>
                  <a:cubicBezTo>
                    <a:pt x="64" y="45"/>
                    <a:pt x="65" y="45"/>
                    <a:pt x="65" y="44"/>
                  </a:cubicBezTo>
                  <a:cubicBezTo>
                    <a:pt x="65" y="44"/>
                    <a:pt x="65" y="44"/>
                    <a:pt x="65" y="43"/>
                  </a:cubicBezTo>
                  <a:cubicBezTo>
                    <a:pt x="65" y="43"/>
                    <a:pt x="65" y="43"/>
                    <a:pt x="65" y="43"/>
                  </a:cubicBezTo>
                  <a:cubicBezTo>
                    <a:pt x="66" y="43"/>
                    <a:pt x="66" y="42"/>
                    <a:pt x="66" y="42"/>
                  </a:cubicBezTo>
                  <a:cubicBezTo>
                    <a:pt x="75" y="42"/>
                    <a:pt x="75" y="42"/>
                    <a:pt x="75" y="42"/>
                  </a:cubicBezTo>
                  <a:cubicBezTo>
                    <a:pt x="76" y="42"/>
                    <a:pt x="77" y="41"/>
                    <a:pt x="77" y="40"/>
                  </a:cubicBezTo>
                  <a:cubicBezTo>
                    <a:pt x="77" y="34"/>
                    <a:pt x="77" y="34"/>
                    <a:pt x="77" y="34"/>
                  </a:cubicBezTo>
                  <a:cubicBezTo>
                    <a:pt x="77" y="2"/>
                    <a:pt x="77" y="2"/>
                    <a:pt x="77" y="2"/>
                  </a:cubicBezTo>
                  <a:cubicBezTo>
                    <a:pt x="77" y="1"/>
                    <a:pt x="76" y="0"/>
                    <a:pt x="75" y="0"/>
                  </a:cubicBezTo>
                  <a:close/>
                  <a:moveTo>
                    <a:pt x="8" y="39"/>
                  </a:moveTo>
                  <a:cubicBezTo>
                    <a:pt x="3" y="39"/>
                    <a:pt x="3" y="39"/>
                    <a:pt x="3" y="39"/>
                  </a:cubicBezTo>
                  <a:cubicBezTo>
                    <a:pt x="3" y="35"/>
                    <a:pt x="3" y="35"/>
                    <a:pt x="3" y="35"/>
                  </a:cubicBezTo>
                  <a:cubicBezTo>
                    <a:pt x="4" y="35"/>
                    <a:pt x="4" y="35"/>
                    <a:pt x="4" y="35"/>
                  </a:cubicBezTo>
                  <a:cubicBezTo>
                    <a:pt x="10" y="35"/>
                    <a:pt x="10" y="35"/>
                    <a:pt x="10" y="35"/>
                  </a:cubicBezTo>
                  <a:cubicBezTo>
                    <a:pt x="9" y="36"/>
                    <a:pt x="9" y="37"/>
                    <a:pt x="8" y="39"/>
                  </a:cubicBezTo>
                  <a:close/>
                  <a:moveTo>
                    <a:pt x="21" y="41"/>
                  </a:moveTo>
                  <a:cubicBezTo>
                    <a:pt x="21" y="41"/>
                    <a:pt x="21" y="42"/>
                    <a:pt x="21" y="42"/>
                  </a:cubicBezTo>
                  <a:cubicBezTo>
                    <a:pt x="21" y="42"/>
                    <a:pt x="21" y="42"/>
                    <a:pt x="21" y="42"/>
                  </a:cubicBezTo>
                  <a:cubicBezTo>
                    <a:pt x="20" y="43"/>
                    <a:pt x="20" y="43"/>
                    <a:pt x="20" y="43"/>
                  </a:cubicBezTo>
                  <a:cubicBezTo>
                    <a:pt x="20" y="43"/>
                    <a:pt x="19" y="43"/>
                    <a:pt x="19" y="43"/>
                  </a:cubicBezTo>
                  <a:cubicBezTo>
                    <a:pt x="19" y="44"/>
                    <a:pt x="19" y="44"/>
                    <a:pt x="19" y="44"/>
                  </a:cubicBezTo>
                  <a:cubicBezTo>
                    <a:pt x="18" y="44"/>
                    <a:pt x="17" y="44"/>
                    <a:pt x="17" y="44"/>
                  </a:cubicBezTo>
                  <a:cubicBezTo>
                    <a:pt x="16" y="44"/>
                    <a:pt x="16" y="44"/>
                    <a:pt x="15" y="44"/>
                  </a:cubicBezTo>
                  <a:cubicBezTo>
                    <a:pt x="15" y="44"/>
                    <a:pt x="15" y="44"/>
                    <a:pt x="15" y="43"/>
                  </a:cubicBezTo>
                  <a:cubicBezTo>
                    <a:pt x="14" y="43"/>
                    <a:pt x="14" y="43"/>
                    <a:pt x="14" y="43"/>
                  </a:cubicBezTo>
                  <a:cubicBezTo>
                    <a:pt x="14" y="43"/>
                    <a:pt x="13" y="43"/>
                    <a:pt x="13" y="42"/>
                  </a:cubicBezTo>
                  <a:cubicBezTo>
                    <a:pt x="13" y="42"/>
                    <a:pt x="13" y="42"/>
                    <a:pt x="13" y="42"/>
                  </a:cubicBezTo>
                  <a:cubicBezTo>
                    <a:pt x="13" y="42"/>
                    <a:pt x="13" y="41"/>
                    <a:pt x="13" y="41"/>
                  </a:cubicBezTo>
                  <a:cubicBezTo>
                    <a:pt x="13" y="40"/>
                    <a:pt x="12" y="40"/>
                    <a:pt x="12" y="40"/>
                  </a:cubicBezTo>
                  <a:cubicBezTo>
                    <a:pt x="12" y="39"/>
                    <a:pt x="13" y="38"/>
                    <a:pt x="13" y="37"/>
                  </a:cubicBezTo>
                  <a:cubicBezTo>
                    <a:pt x="13" y="37"/>
                    <a:pt x="13" y="37"/>
                    <a:pt x="13" y="37"/>
                  </a:cubicBezTo>
                  <a:cubicBezTo>
                    <a:pt x="13" y="37"/>
                    <a:pt x="14" y="37"/>
                    <a:pt x="14" y="36"/>
                  </a:cubicBezTo>
                  <a:cubicBezTo>
                    <a:pt x="14" y="36"/>
                    <a:pt x="14" y="36"/>
                    <a:pt x="15" y="36"/>
                  </a:cubicBezTo>
                  <a:cubicBezTo>
                    <a:pt x="15" y="36"/>
                    <a:pt x="15" y="36"/>
                    <a:pt x="15" y="36"/>
                  </a:cubicBezTo>
                  <a:cubicBezTo>
                    <a:pt x="16" y="35"/>
                    <a:pt x="16" y="35"/>
                    <a:pt x="17" y="35"/>
                  </a:cubicBezTo>
                  <a:cubicBezTo>
                    <a:pt x="17" y="35"/>
                    <a:pt x="18" y="35"/>
                    <a:pt x="19" y="36"/>
                  </a:cubicBezTo>
                  <a:cubicBezTo>
                    <a:pt x="19" y="36"/>
                    <a:pt x="19" y="36"/>
                    <a:pt x="19" y="36"/>
                  </a:cubicBezTo>
                  <a:cubicBezTo>
                    <a:pt x="19" y="36"/>
                    <a:pt x="20" y="36"/>
                    <a:pt x="20" y="36"/>
                  </a:cubicBezTo>
                  <a:cubicBezTo>
                    <a:pt x="20" y="37"/>
                    <a:pt x="20" y="37"/>
                    <a:pt x="21" y="37"/>
                  </a:cubicBezTo>
                  <a:cubicBezTo>
                    <a:pt x="21" y="37"/>
                    <a:pt x="21" y="37"/>
                    <a:pt x="21" y="37"/>
                  </a:cubicBezTo>
                  <a:cubicBezTo>
                    <a:pt x="21" y="38"/>
                    <a:pt x="21" y="39"/>
                    <a:pt x="21" y="40"/>
                  </a:cubicBezTo>
                  <a:cubicBezTo>
                    <a:pt x="21" y="40"/>
                    <a:pt x="21" y="40"/>
                    <a:pt x="21" y="41"/>
                  </a:cubicBezTo>
                  <a:close/>
                  <a:moveTo>
                    <a:pt x="22" y="33"/>
                  </a:moveTo>
                  <a:cubicBezTo>
                    <a:pt x="21" y="32"/>
                    <a:pt x="19" y="31"/>
                    <a:pt x="17" y="31"/>
                  </a:cubicBezTo>
                  <a:cubicBezTo>
                    <a:pt x="15" y="31"/>
                    <a:pt x="13" y="32"/>
                    <a:pt x="12" y="33"/>
                  </a:cubicBezTo>
                  <a:cubicBezTo>
                    <a:pt x="4" y="33"/>
                    <a:pt x="4" y="33"/>
                    <a:pt x="4" y="33"/>
                  </a:cubicBezTo>
                  <a:cubicBezTo>
                    <a:pt x="3" y="33"/>
                    <a:pt x="3" y="33"/>
                    <a:pt x="3" y="32"/>
                  </a:cubicBezTo>
                  <a:cubicBezTo>
                    <a:pt x="3" y="25"/>
                    <a:pt x="3" y="25"/>
                    <a:pt x="3" y="25"/>
                  </a:cubicBezTo>
                  <a:cubicBezTo>
                    <a:pt x="3" y="24"/>
                    <a:pt x="3" y="23"/>
                    <a:pt x="4" y="22"/>
                  </a:cubicBezTo>
                  <a:cubicBezTo>
                    <a:pt x="11" y="12"/>
                    <a:pt x="11" y="12"/>
                    <a:pt x="11" y="12"/>
                  </a:cubicBezTo>
                  <a:cubicBezTo>
                    <a:pt x="12" y="11"/>
                    <a:pt x="13" y="11"/>
                    <a:pt x="13" y="11"/>
                  </a:cubicBezTo>
                  <a:cubicBezTo>
                    <a:pt x="28" y="11"/>
                    <a:pt x="28" y="11"/>
                    <a:pt x="28" y="11"/>
                  </a:cubicBezTo>
                  <a:cubicBezTo>
                    <a:pt x="28" y="11"/>
                    <a:pt x="29" y="11"/>
                    <a:pt x="29" y="12"/>
                  </a:cubicBezTo>
                  <a:cubicBezTo>
                    <a:pt x="29" y="32"/>
                    <a:pt x="29" y="32"/>
                    <a:pt x="29" y="32"/>
                  </a:cubicBezTo>
                  <a:cubicBezTo>
                    <a:pt x="29" y="33"/>
                    <a:pt x="28" y="33"/>
                    <a:pt x="28" y="33"/>
                  </a:cubicBezTo>
                  <a:lnTo>
                    <a:pt x="22" y="33"/>
                  </a:lnTo>
                  <a:close/>
                  <a:moveTo>
                    <a:pt x="49" y="39"/>
                  </a:moveTo>
                  <a:cubicBezTo>
                    <a:pt x="25" y="39"/>
                    <a:pt x="25" y="39"/>
                    <a:pt x="25" y="39"/>
                  </a:cubicBezTo>
                  <a:cubicBezTo>
                    <a:pt x="25" y="37"/>
                    <a:pt x="25" y="36"/>
                    <a:pt x="24" y="35"/>
                  </a:cubicBezTo>
                  <a:cubicBezTo>
                    <a:pt x="28" y="35"/>
                    <a:pt x="28" y="35"/>
                    <a:pt x="28" y="35"/>
                  </a:cubicBezTo>
                  <a:cubicBezTo>
                    <a:pt x="30" y="35"/>
                    <a:pt x="30" y="35"/>
                    <a:pt x="30" y="35"/>
                  </a:cubicBezTo>
                  <a:cubicBezTo>
                    <a:pt x="50" y="35"/>
                    <a:pt x="50" y="35"/>
                    <a:pt x="50" y="35"/>
                  </a:cubicBezTo>
                  <a:cubicBezTo>
                    <a:pt x="50" y="36"/>
                    <a:pt x="49" y="37"/>
                    <a:pt x="49" y="39"/>
                  </a:cubicBezTo>
                  <a:close/>
                  <a:moveTo>
                    <a:pt x="62" y="41"/>
                  </a:moveTo>
                  <a:cubicBezTo>
                    <a:pt x="62" y="41"/>
                    <a:pt x="62" y="42"/>
                    <a:pt x="61" y="42"/>
                  </a:cubicBezTo>
                  <a:cubicBezTo>
                    <a:pt x="61" y="42"/>
                    <a:pt x="61" y="42"/>
                    <a:pt x="61" y="42"/>
                  </a:cubicBezTo>
                  <a:cubicBezTo>
                    <a:pt x="61" y="43"/>
                    <a:pt x="61" y="43"/>
                    <a:pt x="60" y="43"/>
                  </a:cubicBezTo>
                  <a:cubicBezTo>
                    <a:pt x="60" y="43"/>
                    <a:pt x="60" y="43"/>
                    <a:pt x="60" y="43"/>
                  </a:cubicBezTo>
                  <a:cubicBezTo>
                    <a:pt x="60" y="44"/>
                    <a:pt x="59" y="44"/>
                    <a:pt x="59" y="44"/>
                  </a:cubicBezTo>
                  <a:cubicBezTo>
                    <a:pt x="59" y="44"/>
                    <a:pt x="58" y="44"/>
                    <a:pt x="58" y="44"/>
                  </a:cubicBezTo>
                  <a:cubicBezTo>
                    <a:pt x="57" y="44"/>
                    <a:pt x="56" y="44"/>
                    <a:pt x="56" y="44"/>
                  </a:cubicBezTo>
                  <a:cubicBezTo>
                    <a:pt x="56" y="44"/>
                    <a:pt x="55" y="44"/>
                    <a:pt x="55" y="43"/>
                  </a:cubicBezTo>
                  <a:cubicBezTo>
                    <a:pt x="55" y="43"/>
                    <a:pt x="55" y="43"/>
                    <a:pt x="55" y="43"/>
                  </a:cubicBezTo>
                  <a:cubicBezTo>
                    <a:pt x="54" y="43"/>
                    <a:pt x="54" y="43"/>
                    <a:pt x="54" y="42"/>
                  </a:cubicBezTo>
                  <a:cubicBezTo>
                    <a:pt x="54" y="42"/>
                    <a:pt x="54" y="42"/>
                    <a:pt x="54" y="42"/>
                  </a:cubicBezTo>
                  <a:cubicBezTo>
                    <a:pt x="54" y="42"/>
                    <a:pt x="53" y="41"/>
                    <a:pt x="53" y="41"/>
                  </a:cubicBezTo>
                  <a:cubicBezTo>
                    <a:pt x="53" y="40"/>
                    <a:pt x="53" y="40"/>
                    <a:pt x="53" y="40"/>
                  </a:cubicBezTo>
                  <a:cubicBezTo>
                    <a:pt x="53" y="39"/>
                    <a:pt x="53" y="38"/>
                    <a:pt x="54" y="37"/>
                  </a:cubicBezTo>
                  <a:cubicBezTo>
                    <a:pt x="54" y="37"/>
                    <a:pt x="54" y="37"/>
                    <a:pt x="54" y="37"/>
                  </a:cubicBezTo>
                  <a:cubicBezTo>
                    <a:pt x="54" y="37"/>
                    <a:pt x="54" y="37"/>
                    <a:pt x="55" y="36"/>
                  </a:cubicBezTo>
                  <a:cubicBezTo>
                    <a:pt x="55" y="36"/>
                    <a:pt x="55" y="36"/>
                    <a:pt x="55" y="36"/>
                  </a:cubicBezTo>
                  <a:cubicBezTo>
                    <a:pt x="55" y="36"/>
                    <a:pt x="56" y="36"/>
                    <a:pt x="56" y="36"/>
                  </a:cubicBezTo>
                  <a:cubicBezTo>
                    <a:pt x="56" y="35"/>
                    <a:pt x="57" y="35"/>
                    <a:pt x="58" y="35"/>
                  </a:cubicBezTo>
                  <a:cubicBezTo>
                    <a:pt x="58" y="35"/>
                    <a:pt x="59" y="35"/>
                    <a:pt x="59" y="36"/>
                  </a:cubicBezTo>
                  <a:cubicBezTo>
                    <a:pt x="59" y="36"/>
                    <a:pt x="60" y="36"/>
                    <a:pt x="60" y="36"/>
                  </a:cubicBezTo>
                  <a:cubicBezTo>
                    <a:pt x="60" y="36"/>
                    <a:pt x="60" y="36"/>
                    <a:pt x="60" y="36"/>
                  </a:cubicBezTo>
                  <a:cubicBezTo>
                    <a:pt x="61" y="37"/>
                    <a:pt x="61" y="37"/>
                    <a:pt x="61" y="37"/>
                  </a:cubicBezTo>
                  <a:cubicBezTo>
                    <a:pt x="61" y="37"/>
                    <a:pt x="61" y="37"/>
                    <a:pt x="61" y="37"/>
                  </a:cubicBezTo>
                  <a:cubicBezTo>
                    <a:pt x="62" y="38"/>
                    <a:pt x="62" y="39"/>
                    <a:pt x="62" y="40"/>
                  </a:cubicBezTo>
                  <a:cubicBezTo>
                    <a:pt x="62" y="40"/>
                    <a:pt x="62" y="40"/>
                    <a:pt x="62" y="41"/>
                  </a:cubicBezTo>
                  <a:close/>
                  <a:moveTo>
                    <a:pt x="74" y="39"/>
                  </a:moveTo>
                  <a:cubicBezTo>
                    <a:pt x="66" y="39"/>
                    <a:pt x="66" y="39"/>
                    <a:pt x="66" y="39"/>
                  </a:cubicBezTo>
                  <a:cubicBezTo>
                    <a:pt x="66" y="37"/>
                    <a:pt x="65" y="36"/>
                    <a:pt x="65" y="35"/>
                  </a:cubicBezTo>
                  <a:cubicBezTo>
                    <a:pt x="74" y="35"/>
                    <a:pt x="74" y="35"/>
                    <a:pt x="74" y="35"/>
                  </a:cubicBezTo>
                  <a:lnTo>
                    <a:pt x="74" y="39"/>
                  </a:lnTo>
                  <a:close/>
                  <a:moveTo>
                    <a:pt x="26" y="13"/>
                  </a:moveTo>
                  <a:cubicBezTo>
                    <a:pt x="13" y="13"/>
                    <a:pt x="13" y="13"/>
                    <a:pt x="13" y="13"/>
                  </a:cubicBezTo>
                  <a:cubicBezTo>
                    <a:pt x="12" y="13"/>
                    <a:pt x="12" y="14"/>
                    <a:pt x="12" y="14"/>
                  </a:cubicBezTo>
                  <a:cubicBezTo>
                    <a:pt x="6" y="23"/>
                    <a:pt x="6" y="23"/>
                    <a:pt x="6" y="23"/>
                  </a:cubicBezTo>
                  <a:cubicBezTo>
                    <a:pt x="5" y="24"/>
                    <a:pt x="5" y="24"/>
                    <a:pt x="6" y="24"/>
                  </a:cubicBezTo>
                  <a:cubicBezTo>
                    <a:pt x="6" y="25"/>
                    <a:pt x="6" y="25"/>
                    <a:pt x="7" y="25"/>
                  </a:cubicBezTo>
                  <a:cubicBezTo>
                    <a:pt x="26" y="25"/>
                    <a:pt x="26" y="25"/>
                    <a:pt x="26" y="25"/>
                  </a:cubicBezTo>
                  <a:cubicBezTo>
                    <a:pt x="26" y="25"/>
                    <a:pt x="27" y="25"/>
                    <a:pt x="27" y="24"/>
                  </a:cubicBezTo>
                  <a:cubicBezTo>
                    <a:pt x="27" y="14"/>
                    <a:pt x="27" y="14"/>
                    <a:pt x="27" y="14"/>
                  </a:cubicBezTo>
                  <a:cubicBezTo>
                    <a:pt x="27" y="14"/>
                    <a:pt x="26" y="13"/>
                    <a:pt x="26" y="13"/>
                  </a:cubicBezTo>
                  <a:close/>
                  <a:moveTo>
                    <a:pt x="25" y="23"/>
                  </a:moveTo>
                  <a:cubicBezTo>
                    <a:pt x="8" y="23"/>
                    <a:pt x="8" y="23"/>
                    <a:pt x="8" y="23"/>
                  </a:cubicBezTo>
                  <a:cubicBezTo>
                    <a:pt x="13" y="15"/>
                    <a:pt x="13" y="15"/>
                    <a:pt x="13" y="15"/>
                  </a:cubicBezTo>
                  <a:cubicBezTo>
                    <a:pt x="25" y="15"/>
                    <a:pt x="25" y="15"/>
                    <a:pt x="25" y="15"/>
                  </a:cubicBezTo>
                  <a:lnTo>
                    <a:pt x="25" y="23"/>
                  </a:lnTo>
                  <a:close/>
                  <a:moveTo>
                    <a:pt x="18" y="28"/>
                  </a:moveTo>
                  <a:cubicBezTo>
                    <a:pt x="18" y="28"/>
                    <a:pt x="18" y="29"/>
                    <a:pt x="17" y="29"/>
                  </a:cubicBezTo>
                  <a:cubicBezTo>
                    <a:pt x="14" y="29"/>
                    <a:pt x="14" y="29"/>
                    <a:pt x="14" y="29"/>
                  </a:cubicBezTo>
                  <a:cubicBezTo>
                    <a:pt x="13" y="29"/>
                    <a:pt x="13" y="28"/>
                    <a:pt x="13" y="28"/>
                  </a:cubicBezTo>
                  <a:cubicBezTo>
                    <a:pt x="13" y="27"/>
                    <a:pt x="13" y="27"/>
                    <a:pt x="14" y="27"/>
                  </a:cubicBezTo>
                  <a:cubicBezTo>
                    <a:pt x="17" y="27"/>
                    <a:pt x="17" y="27"/>
                    <a:pt x="17" y="27"/>
                  </a:cubicBezTo>
                  <a:cubicBezTo>
                    <a:pt x="18" y="27"/>
                    <a:pt x="18" y="27"/>
                    <a:pt x="18" y="28"/>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95" name="Freeform 64"/>
            <p:cNvSpPr>
              <a:spLocks noEditPoints="1"/>
            </p:cNvSpPr>
            <p:nvPr/>
          </p:nvSpPr>
          <p:spPr bwMode="auto">
            <a:xfrm>
              <a:off x="4446233" y="1761946"/>
              <a:ext cx="284921" cy="192035"/>
            </a:xfrm>
            <a:custGeom>
              <a:avLst/>
              <a:gdLst>
                <a:gd name="T0" fmla="*/ 58 w 58"/>
                <a:gd name="T1" fmla="*/ 18 h 38"/>
                <a:gd name="T2" fmla="*/ 31 w 58"/>
                <a:gd name="T3" fmla="*/ 0 h 38"/>
                <a:gd name="T4" fmla="*/ 1 w 58"/>
                <a:gd name="T5" fmla="*/ 18 h 38"/>
                <a:gd name="T6" fmla="*/ 0 w 58"/>
                <a:gd name="T7" fmla="*/ 20 h 38"/>
                <a:gd name="T8" fmla="*/ 31 w 58"/>
                <a:gd name="T9" fmla="*/ 38 h 38"/>
                <a:gd name="T10" fmla="*/ 58 w 58"/>
                <a:gd name="T11" fmla="*/ 20 h 38"/>
                <a:gd name="T12" fmla="*/ 58 w 58"/>
                <a:gd name="T13" fmla="*/ 18 h 38"/>
                <a:gd name="T14" fmla="*/ 18 w 58"/>
                <a:gd name="T15" fmla="*/ 19 h 38"/>
                <a:gd name="T16" fmla="*/ 16 w 58"/>
                <a:gd name="T17" fmla="*/ 19 h 38"/>
                <a:gd name="T18" fmla="*/ 28 w 58"/>
                <a:gd name="T19" fmla="*/ 34 h 38"/>
                <a:gd name="T20" fmla="*/ 4 w 58"/>
                <a:gd name="T21" fmla="*/ 19 h 38"/>
                <a:gd name="T22" fmla="*/ 27 w 58"/>
                <a:gd name="T23" fmla="*/ 4 h 38"/>
                <a:gd name="T24" fmla="*/ 19 w 58"/>
                <a:gd name="T25" fmla="*/ 9 h 38"/>
                <a:gd name="T26" fmla="*/ 21 w 58"/>
                <a:gd name="T27" fmla="*/ 10 h 38"/>
                <a:gd name="T28" fmla="*/ 31 w 58"/>
                <a:gd name="T29" fmla="*/ 5 h 38"/>
                <a:gd name="T30" fmla="*/ 45 w 58"/>
                <a:gd name="T31" fmla="*/ 19 h 38"/>
                <a:gd name="T32" fmla="*/ 31 w 58"/>
                <a:gd name="T33" fmla="*/ 33 h 38"/>
                <a:gd name="T34" fmla="*/ 18 w 58"/>
                <a:gd name="T35" fmla="*/ 19 h 38"/>
                <a:gd name="T36" fmla="*/ 36 w 58"/>
                <a:gd name="T37" fmla="*/ 34 h 38"/>
                <a:gd name="T38" fmla="*/ 47 w 58"/>
                <a:gd name="T39" fmla="*/ 19 h 38"/>
                <a:gd name="T40" fmla="*/ 38 w 58"/>
                <a:gd name="T41" fmla="*/ 4 h 38"/>
                <a:gd name="T42" fmla="*/ 55 w 58"/>
                <a:gd name="T43" fmla="*/ 19 h 38"/>
                <a:gd name="T44" fmla="*/ 36 w 58"/>
                <a:gd name="T45" fmla="*/ 34 h 38"/>
                <a:gd name="T46" fmla="*/ 40 w 58"/>
                <a:gd name="T47" fmla="*/ 19 h 38"/>
                <a:gd name="T48" fmla="*/ 31 w 58"/>
                <a:gd name="T49" fmla="*/ 28 h 38"/>
                <a:gd name="T50" fmla="*/ 23 w 58"/>
                <a:gd name="T51" fmla="*/ 19 h 38"/>
                <a:gd name="T52" fmla="*/ 31 w 58"/>
                <a:gd name="T53" fmla="*/ 19 h 38"/>
                <a:gd name="T54" fmla="*/ 24 w 58"/>
                <a:gd name="T55" fmla="*/ 14 h 38"/>
                <a:gd name="T56" fmla="*/ 31 w 58"/>
                <a:gd name="T57" fmla="*/ 10 h 38"/>
                <a:gd name="T58" fmla="*/ 40 w 58"/>
                <a:gd name="T5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38">
                  <a:moveTo>
                    <a:pt x="58" y="18"/>
                  </a:moveTo>
                  <a:cubicBezTo>
                    <a:pt x="57" y="18"/>
                    <a:pt x="47" y="0"/>
                    <a:pt x="31" y="0"/>
                  </a:cubicBezTo>
                  <a:cubicBezTo>
                    <a:pt x="15" y="0"/>
                    <a:pt x="1" y="17"/>
                    <a:pt x="1" y="18"/>
                  </a:cubicBezTo>
                  <a:cubicBezTo>
                    <a:pt x="0" y="19"/>
                    <a:pt x="0" y="19"/>
                    <a:pt x="0" y="20"/>
                  </a:cubicBezTo>
                  <a:cubicBezTo>
                    <a:pt x="1" y="21"/>
                    <a:pt x="13" y="38"/>
                    <a:pt x="31" y="38"/>
                  </a:cubicBezTo>
                  <a:cubicBezTo>
                    <a:pt x="49" y="38"/>
                    <a:pt x="57" y="20"/>
                    <a:pt x="58" y="20"/>
                  </a:cubicBezTo>
                  <a:cubicBezTo>
                    <a:pt x="58" y="19"/>
                    <a:pt x="58" y="19"/>
                    <a:pt x="58" y="18"/>
                  </a:cubicBezTo>
                  <a:close/>
                  <a:moveTo>
                    <a:pt x="18" y="19"/>
                  </a:moveTo>
                  <a:cubicBezTo>
                    <a:pt x="16" y="19"/>
                    <a:pt x="16" y="19"/>
                    <a:pt x="16" y="19"/>
                  </a:cubicBezTo>
                  <a:cubicBezTo>
                    <a:pt x="16" y="27"/>
                    <a:pt x="21" y="33"/>
                    <a:pt x="28" y="34"/>
                  </a:cubicBezTo>
                  <a:cubicBezTo>
                    <a:pt x="16" y="33"/>
                    <a:pt x="6" y="22"/>
                    <a:pt x="4" y="19"/>
                  </a:cubicBezTo>
                  <a:cubicBezTo>
                    <a:pt x="6" y="16"/>
                    <a:pt x="16" y="6"/>
                    <a:pt x="27" y="4"/>
                  </a:cubicBezTo>
                  <a:cubicBezTo>
                    <a:pt x="24" y="5"/>
                    <a:pt x="21" y="7"/>
                    <a:pt x="19" y="9"/>
                  </a:cubicBezTo>
                  <a:cubicBezTo>
                    <a:pt x="21" y="10"/>
                    <a:pt x="21" y="10"/>
                    <a:pt x="21" y="10"/>
                  </a:cubicBezTo>
                  <a:cubicBezTo>
                    <a:pt x="23" y="7"/>
                    <a:pt x="27" y="5"/>
                    <a:pt x="31" y="5"/>
                  </a:cubicBezTo>
                  <a:cubicBezTo>
                    <a:pt x="39" y="5"/>
                    <a:pt x="45" y="11"/>
                    <a:pt x="45" y="19"/>
                  </a:cubicBezTo>
                  <a:cubicBezTo>
                    <a:pt x="45" y="27"/>
                    <a:pt x="39" y="33"/>
                    <a:pt x="31" y="33"/>
                  </a:cubicBezTo>
                  <a:cubicBezTo>
                    <a:pt x="24" y="33"/>
                    <a:pt x="18" y="27"/>
                    <a:pt x="18" y="19"/>
                  </a:cubicBezTo>
                  <a:close/>
                  <a:moveTo>
                    <a:pt x="36" y="34"/>
                  </a:moveTo>
                  <a:cubicBezTo>
                    <a:pt x="42" y="32"/>
                    <a:pt x="47" y="26"/>
                    <a:pt x="47" y="19"/>
                  </a:cubicBezTo>
                  <a:cubicBezTo>
                    <a:pt x="47" y="12"/>
                    <a:pt x="43" y="7"/>
                    <a:pt x="38" y="4"/>
                  </a:cubicBezTo>
                  <a:cubicBezTo>
                    <a:pt x="47" y="8"/>
                    <a:pt x="53" y="17"/>
                    <a:pt x="55" y="19"/>
                  </a:cubicBezTo>
                  <a:cubicBezTo>
                    <a:pt x="53" y="22"/>
                    <a:pt x="47" y="32"/>
                    <a:pt x="36" y="34"/>
                  </a:cubicBezTo>
                  <a:close/>
                  <a:moveTo>
                    <a:pt x="40" y="19"/>
                  </a:moveTo>
                  <a:cubicBezTo>
                    <a:pt x="40" y="24"/>
                    <a:pt x="36" y="28"/>
                    <a:pt x="31" y="28"/>
                  </a:cubicBezTo>
                  <a:cubicBezTo>
                    <a:pt x="27" y="28"/>
                    <a:pt x="23" y="24"/>
                    <a:pt x="23" y="19"/>
                  </a:cubicBezTo>
                  <a:cubicBezTo>
                    <a:pt x="31" y="19"/>
                    <a:pt x="31" y="19"/>
                    <a:pt x="31" y="19"/>
                  </a:cubicBezTo>
                  <a:cubicBezTo>
                    <a:pt x="24" y="14"/>
                    <a:pt x="24" y="14"/>
                    <a:pt x="24" y="14"/>
                  </a:cubicBezTo>
                  <a:cubicBezTo>
                    <a:pt x="26" y="12"/>
                    <a:pt x="29" y="10"/>
                    <a:pt x="31" y="10"/>
                  </a:cubicBezTo>
                  <a:cubicBezTo>
                    <a:pt x="36" y="10"/>
                    <a:pt x="40" y="14"/>
                    <a:pt x="40" y="19"/>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96" name="Freeform 20"/>
            <p:cNvSpPr>
              <a:spLocks noEditPoints="1"/>
            </p:cNvSpPr>
            <p:nvPr/>
          </p:nvSpPr>
          <p:spPr bwMode="auto">
            <a:xfrm>
              <a:off x="7966245" y="4370787"/>
              <a:ext cx="248280" cy="230333"/>
            </a:xfrm>
            <a:custGeom>
              <a:avLst/>
              <a:gdLst>
                <a:gd name="T0" fmla="*/ 55 w 70"/>
                <a:gd name="T1" fmla="*/ 45 h 65"/>
                <a:gd name="T2" fmla="*/ 55 w 70"/>
                <a:gd name="T3" fmla="*/ 35 h 65"/>
                <a:gd name="T4" fmla="*/ 29 w 70"/>
                <a:gd name="T5" fmla="*/ 25 h 65"/>
                <a:gd name="T6" fmla="*/ 40 w 70"/>
                <a:gd name="T7" fmla="*/ 50 h 65"/>
                <a:gd name="T8" fmla="*/ 49 w 70"/>
                <a:gd name="T9" fmla="*/ 51 h 65"/>
                <a:gd name="T10" fmla="*/ 64 w 70"/>
                <a:gd name="T11" fmla="*/ 65 h 65"/>
                <a:gd name="T12" fmla="*/ 48 w 70"/>
                <a:gd name="T13" fmla="*/ 44 h 65"/>
                <a:gd name="T14" fmla="*/ 28 w 70"/>
                <a:gd name="T15" fmla="*/ 35 h 65"/>
                <a:gd name="T16" fmla="*/ 48 w 70"/>
                <a:gd name="T17" fmla="*/ 27 h 65"/>
                <a:gd name="T18" fmla="*/ 50 w 70"/>
                <a:gd name="T19" fmla="*/ 47 h 65"/>
                <a:gd name="T20" fmla="*/ 51 w 70"/>
                <a:gd name="T21" fmla="*/ 45 h 65"/>
                <a:gd name="T22" fmla="*/ 66 w 70"/>
                <a:gd name="T23" fmla="*/ 61 h 65"/>
                <a:gd name="T24" fmla="*/ 52 w 70"/>
                <a:gd name="T25" fmla="*/ 50 h 65"/>
                <a:gd name="T26" fmla="*/ 53 w 70"/>
                <a:gd name="T27" fmla="*/ 49 h 65"/>
                <a:gd name="T28" fmla="*/ 55 w 70"/>
                <a:gd name="T29" fmla="*/ 48 h 65"/>
                <a:gd name="T30" fmla="*/ 66 w 70"/>
                <a:gd name="T31" fmla="*/ 61 h 65"/>
                <a:gd name="T32" fmla="*/ 34 w 70"/>
                <a:gd name="T33" fmla="*/ 42 h 65"/>
                <a:gd name="T34" fmla="*/ 32 w 70"/>
                <a:gd name="T35" fmla="*/ 43 h 65"/>
                <a:gd name="T36" fmla="*/ 34 w 70"/>
                <a:gd name="T37" fmla="*/ 28 h 65"/>
                <a:gd name="T38" fmla="*/ 39 w 70"/>
                <a:gd name="T39" fmla="*/ 60 h 65"/>
                <a:gd name="T40" fmla="*/ 33 w 70"/>
                <a:gd name="T41" fmla="*/ 60 h 65"/>
                <a:gd name="T42" fmla="*/ 31 w 70"/>
                <a:gd name="T43" fmla="*/ 60 h 65"/>
                <a:gd name="T44" fmla="*/ 28 w 70"/>
                <a:gd name="T45" fmla="*/ 47 h 65"/>
                <a:gd name="T46" fmla="*/ 18 w 70"/>
                <a:gd name="T47" fmla="*/ 33 h 65"/>
                <a:gd name="T48" fmla="*/ 18 w 70"/>
                <a:gd name="T49" fmla="*/ 31 h 65"/>
                <a:gd name="T50" fmla="*/ 31 w 70"/>
                <a:gd name="T51" fmla="*/ 21 h 65"/>
                <a:gd name="T52" fmla="*/ 45 w 70"/>
                <a:gd name="T53" fmla="*/ 19 h 65"/>
                <a:gd name="T54" fmla="*/ 47 w 70"/>
                <a:gd name="T55" fmla="*/ 19 h 65"/>
                <a:gd name="T56" fmla="*/ 56 w 70"/>
                <a:gd name="T57" fmla="*/ 33 h 65"/>
                <a:gd name="T58" fmla="*/ 55 w 70"/>
                <a:gd name="T59" fmla="*/ 43 h 65"/>
                <a:gd name="T60" fmla="*/ 60 w 70"/>
                <a:gd name="T61" fmla="*/ 45 h 65"/>
                <a:gd name="T62" fmla="*/ 32 w 70"/>
                <a:gd name="T63" fmla="*/ 0 h 65"/>
                <a:gd name="T64" fmla="*/ 51 w 70"/>
                <a:gd name="T65" fmla="*/ 57 h 65"/>
                <a:gd name="T66" fmla="*/ 60 w 70"/>
                <a:gd name="T67" fmla="*/ 24 h 65"/>
                <a:gd name="T68" fmla="*/ 60 w 70"/>
                <a:gd name="T69" fmla="*/ 24 h 65"/>
                <a:gd name="T70" fmla="*/ 33 w 70"/>
                <a:gd name="T71" fmla="*/ 15 h 65"/>
                <a:gd name="T72" fmla="*/ 31 w 70"/>
                <a:gd name="T73" fmla="*/ 15 h 65"/>
                <a:gd name="T74" fmla="*/ 25 w 70"/>
                <a:gd name="T75" fmla="*/ 4 h 65"/>
                <a:gd name="T76" fmla="*/ 25 w 70"/>
                <a:gd name="T77" fmla="*/ 4 h 65"/>
                <a:gd name="T78" fmla="*/ 3 w 70"/>
                <a:gd name="T79" fmla="*/ 31 h 65"/>
                <a:gd name="T80" fmla="*/ 17 w 70"/>
                <a:gd name="T81" fmla="*/ 44 h 65"/>
                <a:gd name="T82" fmla="*/ 4 w 70"/>
                <a:gd name="T83" fmla="*/ 39 h 65"/>
                <a:gd name="T84" fmla="*/ 4 w 70"/>
                <a:gd name="T85" fmla="*/ 3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65">
                  <a:moveTo>
                    <a:pt x="68" y="55"/>
                  </a:moveTo>
                  <a:cubicBezTo>
                    <a:pt x="59" y="47"/>
                    <a:pt x="59" y="47"/>
                    <a:pt x="59" y="47"/>
                  </a:cubicBezTo>
                  <a:cubicBezTo>
                    <a:pt x="58" y="46"/>
                    <a:pt x="56" y="45"/>
                    <a:pt x="55" y="45"/>
                  </a:cubicBezTo>
                  <a:cubicBezTo>
                    <a:pt x="54" y="45"/>
                    <a:pt x="54" y="45"/>
                    <a:pt x="54" y="45"/>
                  </a:cubicBezTo>
                  <a:cubicBezTo>
                    <a:pt x="52" y="44"/>
                    <a:pt x="52" y="44"/>
                    <a:pt x="52" y="44"/>
                  </a:cubicBezTo>
                  <a:cubicBezTo>
                    <a:pt x="54" y="41"/>
                    <a:pt x="55" y="38"/>
                    <a:pt x="55" y="35"/>
                  </a:cubicBezTo>
                  <a:cubicBezTo>
                    <a:pt x="55" y="31"/>
                    <a:pt x="53" y="28"/>
                    <a:pt x="50" y="25"/>
                  </a:cubicBezTo>
                  <a:cubicBezTo>
                    <a:pt x="47" y="22"/>
                    <a:pt x="44" y="21"/>
                    <a:pt x="40" y="21"/>
                  </a:cubicBezTo>
                  <a:cubicBezTo>
                    <a:pt x="36" y="21"/>
                    <a:pt x="32" y="22"/>
                    <a:pt x="29" y="25"/>
                  </a:cubicBezTo>
                  <a:cubicBezTo>
                    <a:pt x="26" y="28"/>
                    <a:pt x="25" y="31"/>
                    <a:pt x="25" y="35"/>
                  </a:cubicBezTo>
                  <a:cubicBezTo>
                    <a:pt x="25" y="39"/>
                    <a:pt x="26" y="43"/>
                    <a:pt x="29" y="46"/>
                  </a:cubicBezTo>
                  <a:cubicBezTo>
                    <a:pt x="32" y="49"/>
                    <a:pt x="36" y="50"/>
                    <a:pt x="40" y="50"/>
                  </a:cubicBezTo>
                  <a:cubicBezTo>
                    <a:pt x="43" y="50"/>
                    <a:pt x="46" y="50"/>
                    <a:pt x="48" y="48"/>
                  </a:cubicBezTo>
                  <a:cubicBezTo>
                    <a:pt x="49" y="49"/>
                    <a:pt x="49" y="49"/>
                    <a:pt x="49" y="49"/>
                  </a:cubicBezTo>
                  <a:cubicBezTo>
                    <a:pt x="49" y="50"/>
                    <a:pt x="49" y="50"/>
                    <a:pt x="49" y="51"/>
                  </a:cubicBezTo>
                  <a:cubicBezTo>
                    <a:pt x="49" y="52"/>
                    <a:pt x="50" y="53"/>
                    <a:pt x="51" y="55"/>
                  </a:cubicBezTo>
                  <a:cubicBezTo>
                    <a:pt x="60" y="63"/>
                    <a:pt x="60" y="63"/>
                    <a:pt x="60" y="63"/>
                  </a:cubicBezTo>
                  <a:cubicBezTo>
                    <a:pt x="61" y="64"/>
                    <a:pt x="62" y="65"/>
                    <a:pt x="64" y="65"/>
                  </a:cubicBezTo>
                  <a:cubicBezTo>
                    <a:pt x="65" y="65"/>
                    <a:pt x="67" y="64"/>
                    <a:pt x="68" y="63"/>
                  </a:cubicBezTo>
                  <a:cubicBezTo>
                    <a:pt x="70" y="61"/>
                    <a:pt x="70" y="58"/>
                    <a:pt x="68" y="55"/>
                  </a:cubicBezTo>
                  <a:close/>
                  <a:moveTo>
                    <a:pt x="48" y="44"/>
                  </a:moveTo>
                  <a:cubicBezTo>
                    <a:pt x="46" y="46"/>
                    <a:pt x="43" y="47"/>
                    <a:pt x="40" y="47"/>
                  </a:cubicBezTo>
                  <a:cubicBezTo>
                    <a:pt x="37" y="47"/>
                    <a:pt x="34" y="46"/>
                    <a:pt x="31" y="44"/>
                  </a:cubicBezTo>
                  <a:cubicBezTo>
                    <a:pt x="29" y="42"/>
                    <a:pt x="28" y="39"/>
                    <a:pt x="28" y="35"/>
                  </a:cubicBezTo>
                  <a:cubicBezTo>
                    <a:pt x="28" y="32"/>
                    <a:pt x="29" y="29"/>
                    <a:pt x="31" y="27"/>
                  </a:cubicBezTo>
                  <a:cubicBezTo>
                    <a:pt x="34" y="25"/>
                    <a:pt x="37" y="24"/>
                    <a:pt x="40" y="24"/>
                  </a:cubicBezTo>
                  <a:cubicBezTo>
                    <a:pt x="43" y="24"/>
                    <a:pt x="46" y="25"/>
                    <a:pt x="48" y="27"/>
                  </a:cubicBezTo>
                  <a:cubicBezTo>
                    <a:pt x="53" y="32"/>
                    <a:pt x="53" y="39"/>
                    <a:pt x="48" y="44"/>
                  </a:cubicBezTo>
                  <a:close/>
                  <a:moveTo>
                    <a:pt x="51" y="47"/>
                  </a:moveTo>
                  <a:cubicBezTo>
                    <a:pt x="51" y="47"/>
                    <a:pt x="50" y="47"/>
                    <a:pt x="50" y="47"/>
                  </a:cubicBezTo>
                  <a:cubicBezTo>
                    <a:pt x="49" y="47"/>
                    <a:pt x="49" y="47"/>
                    <a:pt x="49" y="47"/>
                  </a:cubicBezTo>
                  <a:cubicBezTo>
                    <a:pt x="50" y="46"/>
                    <a:pt x="50" y="46"/>
                    <a:pt x="50" y="46"/>
                  </a:cubicBezTo>
                  <a:cubicBezTo>
                    <a:pt x="51" y="46"/>
                    <a:pt x="51" y="45"/>
                    <a:pt x="51" y="45"/>
                  </a:cubicBezTo>
                  <a:cubicBezTo>
                    <a:pt x="52" y="46"/>
                    <a:pt x="52" y="46"/>
                    <a:pt x="52" y="46"/>
                  </a:cubicBezTo>
                  <a:cubicBezTo>
                    <a:pt x="51" y="46"/>
                    <a:pt x="51" y="46"/>
                    <a:pt x="51" y="47"/>
                  </a:cubicBezTo>
                  <a:close/>
                  <a:moveTo>
                    <a:pt x="66" y="61"/>
                  </a:moveTo>
                  <a:cubicBezTo>
                    <a:pt x="65" y="62"/>
                    <a:pt x="63" y="62"/>
                    <a:pt x="62" y="61"/>
                  </a:cubicBezTo>
                  <a:cubicBezTo>
                    <a:pt x="53" y="52"/>
                    <a:pt x="53" y="52"/>
                    <a:pt x="53" y="52"/>
                  </a:cubicBezTo>
                  <a:cubicBezTo>
                    <a:pt x="53" y="52"/>
                    <a:pt x="52" y="51"/>
                    <a:pt x="52" y="50"/>
                  </a:cubicBezTo>
                  <a:cubicBezTo>
                    <a:pt x="52" y="50"/>
                    <a:pt x="52" y="50"/>
                    <a:pt x="52" y="50"/>
                  </a:cubicBezTo>
                  <a:cubicBezTo>
                    <a:pt x="52" y="50"/>
                    <a:pt x="52" y="49"/>
                    <a:pt x="52" y="49"/>
                  </a:cubicBezTo>
                  <a:cubicBezTo>
                    <a:pt x="53" y="49"/>
                    <a:pt x="53" y="49"/>
                    <a:pt x="53" y="49"/>
                  </a:cubicBezTo>
                  <a:cubicBezTo>
                    <a:pt x="53" y="48"/>
                    <a:pt x="53" y="48"/>
                    <a:pt x="54" y="48"/>
                  </a:cubicBezTo>
                  <a:cubicBezTo>
                    <a:pt x="54" y="48"/>
                    <a:pt x="54" y="48"/>
                    <a:pt x="54" y="48"/>
                  </a:cubicBezTo>
                  <a:cubicBezTo>
                    <a:pt x="54" y="48"/>
                    <a:pt x="54" y="48"/>
                    <a:pt x="55" y="48"/>
                  </a:cubicBezTo>
                  <a:cubicBezTo>
                    <a:pt x="55" y="48"/>
                    <a:pt x="56" y="48"/>
                    <a:pt x="57" y="49"/>
                  </a:cubicBezTo>
                  <a:cubicBezTo>
                    <a:pt x="65" y="58"/>
                    <a:pt x="65" y="58"/>
                    <a:pt x="65" y="58"/>
                  </a:cubicBezTo>
                  <a:cubicBezTo>
                    <a:pt x="66" y="59"/>
                    <a:pt x="67" y="60"/>
                    <a:pt x="66" y="61"/>
                  </a:cubicBezTo>
                  <a:close/>
                  <a:moveTo>
                    <a:pt x="34" y="29"/>
                  </a:moveTo>
                  <a:cubicBezTo>
                    <a:pt x="32" y="31"/>
                    <a:pt x="31" y="33"/>
                    <a:pt x="31" y="35"/>
                  </a:cubicBezTo>
                  <a:cubicBezTo>
                    <a:pt x="31" y="38"/>
                    <a:pt x="32" y="40"/>
                    <a:pt x="34" y="42"/>
                  </a:cubicBezTo>
                  <a:cubicBezTo>
                    <a:pt x="34" y="42"/>
                    <a:pt x="34" y="43"/>
                    <a:pt x="34" y="43"/>
                  </a:cubicBezTo>
                  <a:cubicBezTo>
                    <a:pt x="33" y="43"/>
                    <a:pt x="33" y="43"/>
                    <a:pt x="33" y="43"/>
                  </a:cubicBezTo>
                  <a:cubicBezTo>
                    <a:pt x="33" y="43"/>
                    <a:pt x="32" y="43"/>
                    <a:pt x="32" y="43"/>
                  </a:cubicBezTo>
                  <a:cubicBezTo>
                    <a:pt x="30" y="41"/>
                    <a:pt x="29" y="38"/>
                    <a:pt x="29" y="35"/>
                  </a:cubicBezTo>
                  <a:cubicBezTo>
                    <a:pt x="29" y="33"/>
                    <a:pt x="30" y="30"/>
                    <a:pt x="32" y="28"/>
                  </a:cubicBezTo>
                  <a:cubicBezTo>
                    <a:pt x="33" y="28"/>
                    <a:pt x="33" y="28"/>
                    <a:pt x="34" y="28"/>
                  </a:cubicBezTo>
                  <a:cubicBezTo>
                    <a:pt x="34" y="28"/>
                    <a:pt x="34" y="29"/>
                    <a:pt x="34" y="29"/>
                  </a:cubicBezTo>
                  <a:close/>
                  <a:moveTo>
                    <a:pt x="49" y="55"/>
                  </a:moveTo>
                  <a:cubicBezTo>
                    <a:pt x="46" y="57"/>
                    <a:pt x="43" y="59"/>
                    <a:pt x="39" y="60"/>
                  </a:cubicBezTo>
                  <a:cubicBezTo>
                    <a:pt x="41" y="58"/>
                    <a:pt x="43" y="55"/>
                    <a:pt x="45" y="52"/>
                  </a:cubicBezTo>
                  <a:cubicBezTo>
                    <a:pt x="44" y="52"/>
                    <a:pt x="43" y="52"/>
                    <a:pt x="42" y="52"/>
                  </a:cubicBezTo>
                  <a:cubicBezTo>
                    <a:pt x="40" y="57"/>
                    <a:pt x="37" y="60"/>
                    <a:pt x="33" y="60"/>
                  </a:cubicBezTo>
                  <a:cubicBezTo>
                    <a:pt x="33" y="51"/>
                    <a:pt x="33" y="51"/>
                    <a:pt x="33" y="51"/>
                  </a:cubicBezTo>
                  <a:cubicBezTo>
                    <a:pt x="32" y="51"/>
                    <a:pt x="32" y="50"/>
                    <a:pt x="31" y="50"/>
                  </a:cubicBezTo>
                  <a:cubicBezTo>
                    <a:pt x="31" y="60"/>
                    <a:pt x="31" y="60"/>
                    <a:pt x="31" y="60"/>
                  </a:cubicBezTo>
                  <a:cubicBezTo>
                    <a:pt x="26" y="60"/>
                    <a:pt x="22" y="54"/>
                    <a:pt x="20" y="47"/>
                  </a:cubicBezTo>
                  <a:cubicBezTo>
                    <a:pt x="22" y="47"/>
                    <a:pt x="25" y="48"/>
                    <a:pt x="28" y="48"/>
                  </a:cubicBezTo>
                  <a:cubicBezTo>
                    <a:pt x="28" y="48"/>
                    <a:pt x="28" y="48"/>
                    <a:pt x="28" y="47"/>
                  </a:cubicBezTo>
                  <a:cubicBezTo>
                    <a:pt x="27" y="47"/>
                    <a:pt x="27" y="46"/>
                    <a:pt x="26" y="46"/>
                  </a:cubicBezTo>
                  <a:cubicBezTo>
                    <a:pt x="24" y="45"/>
                    <a:pt x="21" y="45"/>
                    <a:pt x="19" y="44"/>
                  </a:cubicBezTo>
                  <a:cubicBezTo>
                    <a:pt x="18" y="41"/>
                    <a:pt x="18" y="37"/>
                    <a:pt x="18" y="33"/>
                  </a:cubicBezTo>
                  <a:cubicBezTo>
                    <a:pt x="23" y="33"/>
                    <a:pt x="23" y="33"/>
                    <a:pt x="23" y="33"/>
                  </a:cubicBezTo>
                  <a:cubicBezTo>
                    <a:pt x="23" y="32"/>
                    <a:pt x="23" y="31"/>
                    <a:pt x="24" y="31"/>
                  </a:cubicBezTo>
                  <a:cubicBezTo>
                    <a:pt x="18" y="31"/>
                    <a:pt x="18" y="31"/>
                    <a:pt x="18" y="31"/>
                  </a:cubicBezTo>
                  <a:cubicBezTo>
                    <a:pt x="18" y="26"/>
                    <a:pt x="18" y="22"/>
                    <a:pt x="19" y="19"/>
                  </a:cubicBezTo>
                  <a:cubicBezTo>
                    <a:pt x="23" y="18"/>
                    <a:pt x="27" y="17"/>
                    <a:pt x="31" y="17"/>
                  </a:cubicBezTo>
                  <a:cubicBezTo>
                    <a:pt x="31" y="21"/>
                    <a:pt x="31" y="21"/>
                    <a:pt x="31" y="21"/>
                  </a:cubicBezTo>
                  <a:cubicBezTo>
                    <a:pt x="32" y="21"/>
                    <a:pt x="32" y="20"/>
                    <a:pt x="33" y="20"/>
                  </a:cubicBezTo>
                  <a:cubicBezTo>
                    <a:pt x="33" y="17"/>
                    <a:pt x="33" y="17"/>
                    <a:pt x="33" y="17"/>
                  </a:cubicBezTo>
                  <a:cubicBezTo>
                    <a:pt x="37" y="17"/>
                    <a:pt x="41" y="18"/>
                    <a:pt x="45" y="19"/>
                  </a:cubicBezTo>
                  <a:cubicBezTo>
                    <a:pt x="45" y="19"/>
                    <a:pt x="45" y="19"/>
                    <a:pt x="45" y="20"/>
                  </a:cubicBezTo>
                  <a:cubicBezTo>
                    <a:pt x="46" y="20"/>
                    <a:pt x="47" y="20"/>
                    <a:pt x="48" y="21"/>
                  </a:cubicBezTo>
                  <a:cubicBezTo>
                    <a:pt x="47" y="20"/>
                    <a:pt x="47" y="20"/>
                    <a:pt x="47" y="19"/>
                  </a:cubicBezTo>
                  <a:cubicBezTo>
                    <a:pt x="55" y="22"/>
                    <a:pt x="60" y="26"/>
                    <a:pt x="61" y="31"/>
                  </a:cubicBezTo>
                  <a:cubicBezTo>
                    <a:pt x="56" y="31"/>
                    <a:pt x="56" y="31"/>
                    <a:pt x="56" y="31"/>
                  </a:cubicBezTo>
                  <a:cubicBezTo>
                    <a:pt x="56" y="31"/>
                    <a:pt x="56" y="32"/>
                    <a:pt x="56" y="33"/>
                  </a:cubicBezTo>
                  <a:cubicBezTo>
                    <a:pt x="61" y="33"/>
                    <a:pt x="61" y="33"/>
                    <a:pt x="61" y="33"/>
                  </a:cubicBezTo>
                  <a:cubicBezTo>
                    <a:pt x="61" y="35"/>
                    <a:pt x="59" y="38"/>
                    <a:pt x="56" y="40"/>
                  </a:cubicBezTo>
                  <a:cubicBezTo>
                    <a:pt x="56" y="41"/>
                    <a:pt x="55" y="42"/>
                    <a:pt x="55" y="43"/>
                  </a:cubicBezTo>
                  <a:cubicBezTo>
                    <a:pt x="57" y="41"/>
                    <a:pt x="59" y="40"/>
                    <a:pt x="60" y="39"/>
                  </a:cubicBezTo>
                  <a:cubicBezTo>
                    <a:pt x="60" y="40"/>
                    <a:pt x="59" y="42"/>
                    <a:pt x="58" y="44"/>
                  </a:cubicBezTo>
                  <a:cubicBezTo>
                    <a:pt x="59" y="44"/>
                    <a:pt x="60" y="45"/>
                    <a:pt x="60" y="45"/>
                  </a:cubicBezTo>
                  <a:cubicBezTo>
                    <a:pt x="61" y="46"/>
                    <a:pt x="61" y="46"/>
                    <a:pt x="61" y="46"/>
                  </a:cubicBezTo>
                  <a:cubicBezTo>
                    <a:pt x="63" y="41"/>
                    <a:pt x="64" y="37"/>
                    <a:pt x="64" y="32"/>
                  </a:cubicBezTo>
                  <a:cubicBezTo>
                    <a:pt x="64" y="14"/>
                    <a:pt x="50" y="0"/>
                    <a:pt x="32" y="0"/>
                  </a:cubicBezTo>
                  <a:cubicBezTo>
                    <a:pt x="15" y="0"/>
                    <a:pt x="0" y="14"/>
                    <a:pt x="0" y="32"/>
                  </a:cubicBezTo>
                  <a:cubicBezTo>
                    <a:pt x="0" y="49"/>
                    <a:pt x="15" y="63"/>
                    <a:pt x="32" y="63"/>
                  </a:cubicBezTo>
                  <a:cubicBezTo>
                    <a:pt x="39" y="63"/>
                    <a:pt x="46" y="61"/>
                    <a:pt x="51" y="57"/>
                  </a:cubicBezTo>
                  <a:cubicBezTo>
                    <a:pt x="50" y="56"/>
                    <a:pt x="50" y="56"/>
                    <a:pt x="50" y="56"/>
                  </a:cubicBezTo>
                  <a:cubicBezTo>
                    <a:pt x="49" y="56"/>
                    <a:pt x="49" y="55"/>
                    <a:pt x="49" y="55"/>
                  </a:cubicBezTo>
                  <a:close/>
                  <a:moveTo>
                    <a:pt x="60" y="24"/>
                  </a:moveTo>
                  <a:cubicBezTo>
                    <a:pt x="57" y="21"/>
                    <a:pt x="53" y="19"/>
                    <a:pt x="47" y="17"/>
                  </a:cubicBezTo>
                  <a:cubicBezTo>
                    <a:pt x="45" y="11"/>
                    <a:pt x="42" y="6"/>
                    <a:pt x="39" y="4"/>
                  </a:cubicBezTo>
                  <a:cubicBezTo>
                    <a:pt x="50" y="6"/>
                    <a:pt x="58" y="14"/>
                    <a:pt x="60" y="24"/>
                  </a:cubicBezTo>
                  <a:close/>
                  <a:moveTo>
                    <a:pt x="33" y="3"/>
                  </a:moveTo>
                  <a:cubicBezTo>
                    <a:pt x="38" y="3"/>
                    <a:pt x="42" y="9"/>
                    <a:pt x="44" y="16"/>
                  </a:cubicBezTo>
                  <a:cubicBezTo>
                    <a:pt x="41" y="16"/>
                    <a:pt x="37" y="15"/>
                    <a:pt x="33" y="15"/>
                  </a:cubicBezTo>
                  <a:lnTo>
                    <a:pt x="33" y="3"/>
                  </a:lnTo>
                  <a:close/>
                  <a:moveTo>
                    <a:pt x="31" y="3"/>
                  </a:moveTo>
                  <a:cubicBezTo>
                    <a:pt x="31" y="15"/>
                    <a:pt x="31" y="15"/>
                    <a:pt x="31" y="15"/>
                  </a:cubicBezTo>
                  <a:cubicBezTo>
                    <a:pt x="27" y="15"/>
                    <a:pt x="23" y="16"/>
                    <a:pt x="20" y="16"/>
                  </a:cubicBezTo>
                  <a:cubicBezTo>
                    <a:pt x="22" y="9"/>
                    <a:pt x="26" y="3"/>
                    <a:pt x="31" y="3"/>
                  </a:cubicBezTo>
                  <a:close/>
                  <a:moveTo>
                    <a:pt x="25" y="4"/>
                  </a:moveTo>
                  <a:cubicBezTo>
                    <a:pt x="22" y="6"/>
                    <a:pt x="19" y="11"/>
                    <a:pt x="18" y="17"/>
                  </a:cubicBezTo>
                  <a:cubicBezTo>
                    <a:pt x="12" y="19"/>
                    <a:pt x="7" y="21"/>
                    <a:pt x="4" y="24"/>
                  </a:cubicBezTo>
                  <a:cubicBezTo>
                    <a:pt x="7" y="14"/>
                    <a:pt x="15" y="6"/>
                    <a:pt x="25" y="4"/>
                  </a:cubicBezTo>
                  <a:close/>
                  <a:moveTo>
                    <a:pt x="17" y="19"/>
                  </a:moveTo>
                  <a:cubicBezTo>
                    <a:pt x="16" y="23"/>
                    <a:pt x="16" y="27"/>
                    <a:pt x="16" y="31"/>
                  </a:cubicBezTo>
                  <a:cubicBezTo>
                    <a:pt x="3" y="31"/>
                    <a:pt x="3" y="31"/>
                    <a:pt x="3" y="31"/>
                  </a:cubicBezTo>
                  <a:cubicBezTo>
                    <a:pt x="4" y="26"/>
                    <a:pt x="9" y="22"/>
                    <a:pt x="17" y="19"/>
                  </a:cubicBezTo>
                  <a:close/>
                  <a:moveTo>
                    <a:pt x="16" y="33"/>
                  </a:moveTo>
                  <a:cubicBezTo>
                    <a:pt x="16" y="37"/>
                    <a:pt x="16" y="40"/>
                    <a:pt x="17" y="44"/>
                  </a:cubicBezTo>
                  <a:cubicBezTo>
                    <a:pt x="9" y="41"/>
                    <a:pt x="4" y="37"/>
                    <a:pt x="3" y="33"/>
                  </a:cubicBezTo>
                  <a:lnTo>
                    <a:pt x="16" y="33"/>
                  </a:lnTo>
                  <a:close/>
                  <a:moveTo>
                    <a:pt x="4" y="39"/>
                  </a:moveTo>
                  <a:cubicBezTo>
                    <a:pt x="7" y="42"/>
                    <a:pt x="12" y="44"/>
                    <a:pt x="18" y="46"/>
                  </a:cubicBezTo>
                  <a:cubicBezTo>
                    <a:pt x="19" y="52"/>
                    <a:pt x="22" y="57"/>
                    <a:pt x="25" y="60"/>
                  </a:cubicBezTo>
                  <a:cubicBezTo>
                    <a:pt x="15" y="57"/>
                    <a:pt x="7" y="49"/>
                    <a:pt x="4" y="39"/>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97" name="Freeform 35"/>
            <p:cNvSpPr>
              <a:spLocks noEditPoints="1"/>
            </p:cNvSpPr>
            <p:nvPr/>
          </p:nvSpPr>
          <p:spPr bwMode="auto">
            <a:xfrm>
              <a:off x="6856905" y="3611909"/>
              <a:ext cx="239130" cy="228536"/>
            </a:xfrm>
            <a:custGeom>
              <a:avLst/>
              <a:gdLst>
                <a:gd name="T0" fmla="*/ 44 w 67"/>
                <a:gd name="T1" fmla="*/ 21 h 64"/>
                <a:gd name="T2" fmla="*/ 25 w 67"/>
                <a:gd name="T3" fmla="*/ 19 h 64"/>
                <a:gd name="T4" fmla="*/ 24 w 67"/>
                <a:gd name="T5" fmla="*/ 21 h 64"/>
                <a:gd name="T6" fmla="*/ 16 w 67"/>
                <a:gd name="T7" fmla="*/ 30 h 64"/>
                <a:gd name="T8" fmla="*/ 26 w 67"/>
                <a:gd name="T9" fmla="*/ 36 h 64"/>
                <a:gd name="T10" fmla="*/ 32 w 67"/>
                <a:gd name="T11" fmla="*/ 42 h 64"/>
                <a:gd name="T12" fmla="*/ 26 w 67"/>
                <a:gd name="T13" fmla="*/ 48 h 64"/>
                <a:gd name="T14" fmla="*/ 42 w 67"/>
                <a:gd name="T15" fmla="*/ 48 h 64"/>
                <a:gd name="T16" fmla="*/ 36 w 67"/>
                <a:gd name="T17" fmla="*/ 42 h 64"/>
                <a:gd name="T18" fmla="*/ 42 w 67"/>
                <a:gd name="T19" fmla="*/ 36 h 64"/>
                <a:gd name="T20" fmla="*/ 51 w 67"/>
                <a:gd name="T21" fmla="*/ 30 h 64"/>
                <a:gd name="T22" fmla="*/ 19 w 67"/>
                <a:gd name="T23" fmla="*/ 30 h 64"/>
                <a:gd name="T24" fmla="*/ 24 w 67"/>
                <a:gd name="T25" fmla="*/ 31 h 64"/>
                <a:gd name="T26" fmla="*/ 48 w 67"/>
                <a:gd name="T27" fmla="*/ 30 h 64"/>
                <a:gd name="T28" fmla="*/ 44 w 67"/>
                <a:gd name="T29" fmla="*/ 31 h 64"/>
                <a:gd name="T30" fmla="*/ 48 w 67"/>
                <a:gd name="T31" fmla="*/ 30 h 64"/>
                <a:gd name="T32" fmla="*/ 61 w 67"/>
                <a:gd name="T33" fmla="*/ 20 h 64"/>
                <a:gd name="T34" fmla="*/ 51 w 67"/>
                <a:gd name="T35" fmla="*/ 9 h 64"/>
                <a:gd name="T36" fmla="*/ 43 w 67"/>
                <a:gd name="T37" fmla="*/ 0 h 64"/>
                <a:gd name="T38" fmla="*/ 30 w 67"/>
                <a:gd name="T39" fmla="*/ 2 h 64"/>
                <a:gd name="T40" fmla="*/ 19 w 67"/>
                <a:gd name="T41" fmla="*/ 6 h 64"/>
                <a:gd name="T42" fmla="*/ 7 w 67"/>
                <a:gd name="T43" fmla="*/ 13 h 64"/>
                <a:gd name="T44" fmla="*/ 4 w 67"/>
                <a:gd name="T45" fmla="*/ 26 h 64"/>
                <a:gd name="T46" fmla="*/ 7 w 67"/>
                <a:gd name="T47" fmla="*/ 41 h 64"/>
                <a:gd name="T48" fmla="*/ 13 w 67"/>
                <a:gd name="T49" fmla="*/ 55 h 64"/>
                <a:gd name="T50" fmla="*/ 24 w 67"/>
                <a:gd name="T51" fmla="*/ 64 h 64"/>
                <a:gd name="T52" fmla="*/ 34 w 67"/>
                <a:gd name="T53" fmla="*/ 61 h 64"/>
                <a:gd name="T54" fmla="*/ 44 w 67"/>
                <a:gd name="T55" fmla="*/ 64 h 64"/>
                <a:gd name="T56" fmla="*/ 54 w 67"/>
                <a:gd name="T57" fmla="*/ 55 h 64"/>
                <a:gd name="T58" fmla="*/ 61 w 67"/>
                <a:gd name="T59" fmla="*/ 41 h 64"/>
                <a:gd name="T60" fmla="*/ 63 w 67"/>
                <a:gd name="T61" fmla="*/ 26 h 64"/>
                <a:gd name="T62" fmla="*/ 58 w 67"/>
                <a:gd name="T63" fmla="*/ 19 h 64"/>
                <a:gd name="T64" fmla="*/ 54 w 67"/>
                <a:gd name="T65" fmla="*/ 13 h 64"/>
                <a:gd name="T66" fmla="*/ 46 w 67"/>
                <a:gd name="T67" fmla="*/ 7 h 64"/>
                <a:gd name="T68" fmla="*/ 39 w 67"/>
                <a:gd name="T69" fmla="*/ 5 h 64"/>
                <a:gd name="T70" fmla="*/ 29 w 67"/>
                <a:gd name="T71" fmla="*/ 5 h 64"/>
                <a:gd name="T72" fmla="*/ 22 w 67"/>
                <a:gd name="T73" fmla="*/ 7 h 64"/>
                <a:gd name="T74" fmla="*/ 18 w 67"/>
                <a:gd name="T75" fmla="*/ 12 h 64"/>
                <a:gd name="T76" fmla="*/ 9 w 67"/>
                <a:gd name="T77" fmla="*/ 14 h 64"/>
                <a:gd name="T78" fmla="*/ 6 w 67"/>
                <a:gd name="T79" fmla="*/ 28 h 64"/>
                <a:gd name="T80" fmla="*/ 9 w 67"/>
                <a:gd name="T81" fmla="*/ 40 h 64"/>
                <a:gd name="T82" fmla="*/ 9 w 67"/>
                <a:gd name="T83" fmla="*/ 50 h 64"/>
                <a:gd name="T84" fmla="*/ 18 w 67"/>
                <a:gd name="T85" fmla="*/ 53 h 64"/>
                <a:gd name="T86" fmla="*/ 24 w 67"/>
                <a:gd name="T87" fmla="*/ 61 h 64"/>
                <a:gd name="T88" fmla="*/ 33 w 67"/>
                <a:gd name="T89" fmla="*/ 58 h 64"/>
                <a:gd name="T90" fmla="*/ 43 w 67"/>
                <a:gd name="T91" fmla="*/ 61 h 64"/>
                <a:gd name="T92" fmla="*/ 48 w 67"/>
                <a:gd name="T93" fmla="*/ 53 h 64"/>
                <a:gd name="T94" fmla="*/ 10 w 67"/>
                <a:gd name="T95" fmla="*/ 32 h 64"/>
                <a:gd name="T96" fmla="*/ 34 w 67"/>
                <a:gd name="T97" fmla="*/ 56 h 64"/>
                <a:gd name="T98" fmla="*/ 49 w 67"/>
                <a:gd name="T99" fmla="*/ 53 h 64"/>
                <a:gd name="T100" fmla="*/ 58 w 67"/>
                <a:gd name="T101" fmla="*/ 50 h 64"/>
                <a:gd name="T102" fmla="*/ 60 w 67"/>
                <a:gd name="T103" fmla="*/ 32 h 64"/>
                <a:gd name="T104" fmla="*/ 64 w 67"/>
                <a:gd name="T10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 h="64">
                  <a:moveTo>
                    <a:pt x="51" y="23"/>
                  </a:moveTo>
                  <a:cubicBezTo>
                    <a:pt x="51" y="22"/>
                    <a:pt x="51" y="21"/>
                    <a:pt x="50" y="21"/>
                  </a:cubicBezTo>
                  <a:cubicBezTo>
                    <a:pt x="44" y="21"/>
                    <a:pt x="44" y="21"/>
                    <a:pt x="44" y="21"/>
                  </a:cubicBezTo>
                  <a:cubicBezTo>
                    <a:pt x="44" y="20"/>
                    <a:pt x="44" y="20"/>
                    <a:pt x="44" y="20"/>
                  </a:cubicBezTo>
                  <a:cubicBezTo>
                    <a:pt x="44" y="20"/>
                    <a:pt x="44" y="19"/>
                    <a:pt x="43" y="19"/>
                  </a:cubicBezTo>
                  <a:cubicBezTo>
                    <a:pt x="25" y="19"/>
                    <a:pt x="25" y="19"/>
                    <a:pt x="25" y="19"/>
                  </a:cubicBezTo>
                  <a:cubicBezTo>
                    <a:pt x="24" y="19"/>
                    <a:pt x="24" y="19"/>
                    <a:pt x="24" y="19"/>
                  </a:cubicBezTo>
                  <a:cubicBezTo>
                    <a:pt x="24" y="20"/>
                    <a:pt x="24" y="20"/>
                    <a:pt x="24" y="20"/>
                  </a:cubicBezTo>
                  <a:cubicBezTo>
                    <a:pt x="24" y="21"/>
                    <a:pt x="24" y="21"/>
                    <a:pt x="24" y="21"/>
                  </a:cubicBezTo>
                  <a:cubicBezTo>
                    <a:pt x="18" y="21"/>
                    <a:pt x="18" y="21"/>
                    <a:pt x="18" y="21"/>
                  </a:cubicBezTo>
                  <a:cubicBezTo>
                    <a:pt x="17" y="21"/>
                    <a:pt x="16" y="22"/>
                    <a:pt x="16" y="23"/>
                  </a:cubicBezTo>
                  <a:cubicBezTo>
                    <a:pt x="16" y="30"/>
                    <a:pt x="16" y="30"/>
                    <a:pt x="16" y="30"/>
                  </a:cubicBezTo>
                  <a:cubicBezTo>
                    <a:pt x="16" y="33"/>
                    <a:pt x="20" y="35"/>
                    <a:pt x="22" y="37"/>
                  </a:cubicBezTo>
                  <a:cubicBezTo>
                    <a:pt x="23" y="37"/>
                    <a:pt x="23" y="37"/>
                    <a:pt x="23" y="37"/>
                  </a:cubicBezTo>
                  <a:cubicBezTo>
                    <a:pt x="24" y="37"/>
                    <a:pt x="25" y="37"/>
                    <a:pt x="26" y="36"/>
                  </a:cubicBezTo>
                  <a:cubicBezTo>
                    <a:pt x="27" y="37"/>
                    <a:pt x="28" y="38"/>
                    <a:pt x="30" y="39"/>
                  </a:cubicBezTo>
                  <a:cubicBezTo>
                    <a:pt x="30" y="39"/>
                    <a:pt x="31" y="39"/>
                    <a:pt x="31" y="40"/>
                  </a:cubicBezTo>
                  <a:cubicBezTo>
                    <a:pt x="31" y="40"/>
                    <a:pt x="32" y="41"/>
                    <a:pt x="32" y="42"/>
                  </a:cubicBezTo>
                  <a:cubicBezTo>
                    <a:pt x="32" y="45"/>
                    <a:pt x="30" y="46"/>
                    <a:pt x="30" y="46"/>
                  </a:cubicBezTo>
                  <a:cubicBezTo>
                    <a:pt x="30" y="46"/>
                    <a:pt x="28" y="47"/>
                    <a:pt x="26" y="47"/>
                  </a:cubicBezTo>
                  <a:cubicBezTo>
                    <a:pt x="26" y="47"/>
                    <a:pt x="26" y="48"/>
                    <a:pt x="26" y="48"/>
                  </a:cubicBezTo>
                  <a:cubicBezTo>
                    <a:pt x="26" y="49"/>
                    <a:pt x="26" y="49"/>
                    <a:pt x="27" y="49"/>
                  </a:cubicBezTo>
                  <a:cubicBezTo>
                    <a:pt x="41" y="49"/>
                    <a:pt x="41" y="49"/>
                    <a:pt x="41" y="49"/>
                  </a:cubicBezTo>
                  <a:cubicBezTo>
                    <a:pt x="42" y="49"/>
                    <a:pt x="42" y="49"/>
                    <a:pt x="42" y="48"/>
                  </a:cubicBezTo>
                  <a:cubicBezTo>
                    <a:pt x="42" y="48"/>
                    <a:pt x="42" y="47"/>
                    <a:pt x="42" y="47"/>
                  </a:cubicBezTo>
                  <a:cubicBezTo>
                    <a:pt x="40" y="47"/>
                    <a:pt x="38" y="46"/>
                    <a:pt x="38" y="46"/>
                  </a:cubicBezTo>
                  <a:cubicBezTo>
                    <a:pt x="37" y="46"/>
                    <a:pt x="36" y="45"/>
                    <a:pt x="36" y="42"/>
                  </a:cubicBezTo>
                  <a:cubicBezTo>
                    <a:pt x="36" y="41"/>
                    <a:pt x="37" y="40"/>
                    <a:pt x="37" y="39"/>
                  </a:cubicBezTo>
                  <a:cubicBezTo>
                    <a:pt x="37" y="39"/>
                    <a:pt x="38" y="39"/>
                    <a:pt x="38" y="39"/>
                  </a:cubicBezTo>
                  <a:cubicBezTo>
                    <a:pt x="40" y="38"/>
                    <a:pt x="41" y="37"/>
                    <a:pt x="42" y="36"/>
                  </a:cubicBezTo>
                  <a:cubicBezTo>
                    <a:pt x="43" y="37"/>
                    <a:pt x="44" y="37"/>
                    <a:pt x="44" y="37"/>
                  </a:cubicBezTo>
                  <a:cubicBezTo>
                    <a:pt x="45" y="37"/>
                    <a:pt x="45" y="37"/>
                    <a:pt x="46" y="37"/>
                  </a:cubicBezTo>
                  <a:cubicBezTo>
                    <a:pt x="48" y="35"/>
                    <a:pt x="51" y="33"/>
                    <a:pt x="51" y="30"/>
                  </a:cubicBezTo>
                  <a:lnTo>
                    <a:pt x="51" y="23"/>
                  </a:lnTo>
                  <a:close/>
                  <a:moveTo>
                    <a:pt x="23" y="34"/>
                  </a:moveTo>
                  <a:cubicBezTo>
                    <a:pt x="19" y="31"/>
                    <a:pt x="19" y="30"/>
                    <a:pt x="19" y="30"/>
                  </a:cubicBezTo>
                  <a:cubicBezTo>
                    <a:pt x="19" y="24"/>
                    <a:pt x="19" y="24"/>
                    <a:pt x="19" y="24"/>
                  </a:cubicBezTo>
                  <a:cubicBezTo>
                    <a:pt x="24" y="24"/>
                    <a:pt x="24" y="24"/>
                    <a:pt x="24" y="24"/>
                  </a:cubicBezTo>
                  <a:cubicBezTo>
                    <a:pt x="24" y="31"/>
                    <a:pt x="24" y="31"/>
                    <a:pt x="24" y="31"/>
                  </a:cubicBezTo>
                  <a:cubicBezTo>
                    <a:pt x="24" y="32"/>
                    <a:pt x="24" y="33"/>
                    <a:pt x="24" y="33"/>
                  </a:cubicBezTo>
                  <a:cubicBezTo>
                    <a:pt x="24" y="34"/>
                    <a:pt x="24" y="34"/>
                    <a:pt x="23" y="34"/>
                  </a:cubicBezTo>
                  <a:close/>
                  <a:moveTo>
                    <a:pt x="48" y="30"/>
                  </a:moveTo>
                  <a:cubicBezTo>
                    <a:pt x="48" y="30"/>
                    <a:pt x="48" y="31"/>
                    <a:pt x="44" y="34"/>
                  </a:cubicBezTo>
                  <a:cubicBezTo>
                    <a:pt x="44" y="34"/>
                    <a:pt x="44" y="34"/>
                    <a:pt x="44" y="33"/>
                  </a:cubicBezTo>
                  <a:cubicBezTo>
                    <a:pt x="44" y="33"/>
                    <a:pt x="44" y="32"/>
                    <a:pt x="44" y="31"/>
                  </a:cubicBezTo>
                  <a:cubicBezTo>
                    <a:pt x="44" y="24"/>
                    <a:pt x="44" y="24"/>
                    <a:pt x="44" y="24"/>
                  </a:cubicBezTo>
                  <a:cubicBezTo>
                    <a:pt x="48" y="24"/>
                    <a:pt x="48" y="24"/>
                    <a:pt x="48" y="24"/>
                  </a:cubicBezTo>
                  <a:lnTo>
                    <a:pt x="48" y="30"/>
                  </a:lnTo>
                  <a:close/>
                  <a:moveTo>
                    <a:pt x="63" y="26"/>
                  </a:moveTo>
                  <a:cubicBezTo>
                    <a:pt x="62" y="25"/>
                    <a:pt x="61" y="24"/>
                    <a:pt x="61" y="24"/>
                  </a:cubicBezTo>
                  <a:cubicBezTo>
                    <a:pt x="61" y="23"/>
                    <a:pt x="61" y="21"/>
                    <a:pt x="61" y="20"/>
                  </a:cubicBezTo>
                  <a:cubicBezTo>
                    <a:pt x="62" y="17"/>
                    <a:pt x="62" y="15"/>
                    <a:pt x="61" y="13"/>
                  </a:cubicBezTo>
                  <a:cubicBezTo>
                    <a:pt x="59" y="11"/>
                    <a:pt x="57" y="10"/>
                    <a:pt x="54" y="10"/>
                  </a:cubicBezTo>
                  <a:cubicBezTo>
                    <a:pt x="53" y="10"/>
                    <a:pt x="51" y="10"/>
                    <a:pt x="51" y="9"/>
                  </a:cubicBezTo>
                  <a:cubicBezTo>
                    <a:pt x="50" y="9"/>
                    <a:pt x="49" y="7"/>
                    <a:pt x="49" y="6"/>
                  </a:cubicBezTo>
                  <a:cubicBezTo>
                    <a:pt x="48" y="4"/>
                    <a:pt x="47" y="1"/>
                    <a:pt x="44" y="1"/>
                  </a:cubicBezTo>
                  <a:cubicBezTo>
                    <a:pt x="44" y="0"/>
                    <a:pt x="43" y="0"/>
                    <a:pt x="43" y="0"/>
                  </a:cubicBezTo>
                  <a:cubicBezTo>
                    <a:pt x="41" y="0"/>
                    <a:pt x="39" y="1"/>
                    <a:pt x="37" y="2"/>
                  </a:cubicBezTo>
                  <a:cubicBezTo>
                    <a:pt x="36" y="3"/>
                    <a:pt x="35" y="4"/>
                    <a:pt x="34" y="4"/>
                  </a:cubicBezTo>
                  <a:cubicBezTo>
                    <a:pt x="33" y="4"/>
                    <a:pt x="32" y="3"/>
                    <a:pt x="30" y="2"/>
                  </a:cubicBezTo>
                  <a:cubicBezTo>
                    <a:pt x="29" y="1"/>
                    <a:pt x="27" y="0"/>
                    <a:pt x="25" y="0"/>
                  </a:cubicBezTo>
                  <a:cubicBezTo>
                    <a:pt x="25" y="0"/>
                    <a:pt x="24" y="0"/>
                    <a:pt x="24" y="1"/>
                  </a:cubicBezTo>
                  <a:cubicBezTo>
                    <a:pt x="21" y="1"/>
                    <a:pt x="20" y="4"/>
                    <a:pt x="19" y="6"/>
                  </a:cubicBezTo>
                  <a:cubicBezTo>
                    <a:pt x="18" y="7"/>
                    <a:pt x="18" y="9"/>
                    <a:pt x="17" y="9"/>
                  </a:cubicBezTo>
                  <a:cubicBezTo>
                    <a:pt x="16" y="10"/>
                    <a:pt x="15" y="10"/>
                    <a:pt x="13" y="10"/>
                  </a:cubicBezTo>
                  <a:cubicBezTo>
                    <a:pt x="11" y="10"/>
                    <a:pt x="8" y="11"/>
                    <a:pt x="7" y="13"/>
                  </a:cubicBezTo>
                  <a:cubicBezTo>
                    <a:pt x="5" y="15"/>
                    <a:pt x="6" y="17"/>
                    <a:pt x="6" y="20"/>
                  </a:cubicBezTo>
                  <a:cubicBezTo>
                    <a:pt x="7" y="21"/>
                    <a:pt x="7" y="23"/>
                    <a:pt x="7" y="24"/>
                  </a:cubicBezTo>
                  <a:cubicBezTo>
                    <a:pt x="7" y="24"/>
                    <a:pt x="5" y="25"/>
                    <a:pt x="4" y="26"/>
                  </a:cubicBezTo>
                  <a:cubicBezTo>
                    <a:pt x="3" y="28"/>
                    <a:pt x="0" y="30"/>
                    <a:pt x="0" y="32"/>
                  </a:cubicBezTo>
                  <a:cubicBezTo>
                    <a:pt x="0" y="35"/>
                    <a:pt x="3" y="37"/>
                    <a:pt x="4" y="38"/>
                  </a:cubicBezTo>
                  <a:cubicBezTo>
                    <a:pt x="5" y="39"/>
                    <a:pt x="7" y="40"/>
                    <a:pt x="7" y="41"/>
                  </a:cubicBezTo>
                  <a:cubicBezTo>
                    <a:pt x="7" y="42"/>
                    <a:pt x="7" y="44"/>
                    <a:pt x="6" y="45"/>
                  </a:cubicBezTo>
                  <a:cubicBezTo>
                    <a:pt x="6" y="47"/>
                    <a:pt x="5" y="50"/>
                    <a:pt x="7" y="52"/>
                  </a:cubicBezTo>
                  <a:cubicBezTo>
                    <a:pt x="8" y="54"/>
                    <a:pt x="11" y="54"/>
                    <a:pt x="13" y="55"/>
                  </a:cubicBezTo>
                  <a:cubicBezTo>
                    <a:pt x="15" y="55"/>
                    <a:pt x="16" y="55"/>
                    <a:pt x="17" y="55"/>
                  </a:cubicBezTo>
                  <a:cubicBezTo>
                    <a:pt x="18" y="56"/>
                    <a:pt x="18" y="57"/>
                    <a:pt x="19" y="59"/>
                  </a:cubicBezTo>
                  <a:cubicBezTo>
                    <a:pt x="20" y="61"/>
                    <a:pt x="21" y="63"/>
                    <a:pt x="24" y="64"/>
                  </a:cubicBezTo>
                  <a:cubicBezTo>
                    <a:pt x="24" y="64"/>
                    <a:pt x="25" y="64"/>
                    <a:pt x="25" y="64"/>
                  </a:cubicBezTo>
                  <a:cubicBezTo>
                    <a:pt x="27" y="64"/>
                    <a:pt x="29" y="63"/>
                    <a:pt x="30" y="62"/>
                  </a:cubicBezTo>
                  <a:cubicBezTo>
                    <a:pt x="32" y="62"/>
                    <a:pt x="33" y="61"/>
                    <a:pt x="34" y="61"/>
                  </a:cubicBezTo>
                  <a:cubicBezTo>
                    <a:pt x="35" y="61"/>
                    <a:pt x="36" y="62"/>
                    <a:pt x="37" y="62"/>
                  </a:cubicBezTo>
                  <a:cubicBezTo>
                    <a:pt x="39" y="63"/>
                    <a:pt x="41" y="64"/>
                    <a:pt x="43" y="64"/>
                  </a:cubicBezTo>
                  <a:cubicBezTo>
                    <a:pt x="43" y="64"/>
                    <a:pt x="44" y="64"/>
                    <a:pt x="44" y="64"/>
                  </a:cubicBezTo>
                  <a:cubicBezTo>
                    <a:pt x="47" y="63"/>
                    <a:pt x="48" y="61"/>
                    <a:pt x="49" y="59"/>
                  </a:cubicBezTo>
                  <a:cubicBezTo>
                    <a:pt x="49" y="57"/>
                    <a:pt x="50" y="56"/>
                    <a:pt x="51" y="55"/>
                  </a:cubicBezTo>
                  <a:cubicBezTo>
                    <a:pt x="51" y="55"/>
                    <a:pt x="53" y="55"/>
                    <a:pt x="54" y="55"/>
                  </a:cubicBezTo>
                  <a:cubicBezTo>
                    <a:pt x="57" y="54"/>
                    <a:pt x="59" y="54"/>
                    <a:pt x="61" y="52"/>
                  </a:cubicBezTo>
                  <a:cubicBezTo>
                    <a:pt x="62" y="50"/>
                    <a:pt x="62" y="47"/>
                    <a:pt x="61" y="45"/>
                  </a:cubicBezTo>
                  <a:cubicBezTo>
                    <a:pt x="61" y="44"/>
                    <a:pt x="61" y="42"/>
                    <a:pt x="61" y="41"/>
                  </a:cubicBezTo>
                  <a:cubicBezTo>
                    <a:pt x="61" y="40"/>
                    <a:pt x="62" y="39"/>
                    <a:pt x="63" y="38"/>
                  </a:cubicBezTo>
                  <a:cubicBezTo>
                    <a:pt x="65" y="37"/>
                    <a:pt x="67" y="35"/>
                    <a:pt x="67" y="32"/>
                  </a:cubicBezTo>
                  <a:cubicBezTo>
                    <a:pt x="67" y="30"/>
                    <a:pt x="65" y="28"/>
                    <a:pt x="63" y="26"/>
                  </a:cubicBezTo>
                  <a:close/>
                  <a:moveTo>
                    <a:pt x="54" y="13"/>
                  </a:moveTo>
                  <a:cubicBezTo>
                    <a:pt x="56" y="13"/>
                    <a:pt x="58" y="13"/>
                    <a:pt x="58" y="14"/>
                  </a:cubicBezTo>
                  <a:cubicBezTo>
                    <a:pt x="59" y="15"/>
                    <a:pt x="59" y="17"/>
                    <a:pt x="58" y="19"/>
                  </a:cubicBezTo>
                  <a:cubicBezTo>
                    <a:pt x="58" y="21"/>
                    <a:pt x="58" y="22"/>
                    <a:pt x="58" y="24"/>
                  </a:cubicBezTo>
                  <a:cubicBezTo>
                    <a:pt x="56" y="19"/>
                    <a:pt x="53" y="15"/>
                    <a:pt x="49" y="12"/>
                  </a:cubicBezTo>
                  <a:cubicBezTo>
                    <a:pt x="51" y="13"/>
                    <a:pt x="52" y="13"/>
                    <a:pt x="54" y="13"/>
                  </a:cubicBezTo>
                  <a:close/>
                  <a:moveTo>
                    <a:pt x="39" y="5"/>
                  </a:moveTo>
                  <a:cubicBezTo>
                    <a:pt x="41" y="4"/>
                    <a:pt x="42" y="3"/>
                    <a:pt x="43" y="3"/>
                  </a:cubicBezTo>
                  <a:cubicBezTo>
                    <a:pt x="44" y="4"/>
                    <a:pt x="45" y="6"/>
                    <a:pt x="46" y="7"/>
                  </a:cubicBezTo>
                  <a:cubicBezTo>
                    <a:pt x="47" y="9"/>
                    <a:pt x="47" y="10"/>
                    <a:pt x="48" y="11"/>
                  </a:cubicBezTo>
                  <a:cubicBezTo>
                    <a:pt x="44" y="8"/>
                    <a:pt x="40" y="7"/>
                    <a:pt x="35" y="7"/>
                  </a:cubicBezTo>
                  <a:cubicBezTo>
                    <a:pt x="36" y="6"/>
                    <a:pt x="38" y="6"/>
                    <a:pt x="39" y="5"/>
                  </a:cubicBezTo>
                  <a:close/>
                  <a:moveTo>
                    <a:pt x="22" y="7"/>
                  </a:moveTo>
                  <a:cubicBezTo>
                    <a:pt x="22" y="6"/>
                    <a:pt x="23" y="4"/>
                    <a:pt x="24" y="3"/>
                  </a:cubicBezTo>
                  <a:cubicBezTo>
                    <a:pt x="26" y="3"/>
                    <a:pt x="27" y="4"/>
                    <a:pt x="29" y="5"/>
                  </a:cubicBezTo>
                  <a:cubicBezTo>
                    <a:pt x="30" y="6"/>
                    <a:pt x="32" y="6"/>
                    <a:pt x="33" y="7"/>
                  </a:cubicBezTo>
                  <a:cubicBezTo>
                    <a:pt x="28" y="7"/>
                    <a:pt x="23" y="8"/>
                    <a:pt x="19" y="11"/>
                  </a:cubicBezTo>
                  <a:cubicBezTo>
                    <a:pt x="20" y="10"/>
                    <a:pt x="21" y="9"/>
                    <a:pt x="22" y="7"/>
                  </a:cubicBezTo>
                  <a:close/>
                  <a:moveTo>
                    <a:pt x="9" y="14"/>
                  </a:moveTo>
                  <a:cubicBezTo>
                    <a:pt x="10" y="13"/>
                    <a:pt x="12" y="13"/>
                    <a:pt x="14" y="13"/>
                  </a:cubicBezTo>
                  <a:cubicBezTo>
                    <a:pt x="15" y="13"/>
                    <a:pt x="17" y="13"/>
                    <a:pt x="18" y="12"/>
                  </a:cubicBezTo>
                  <a:cubicBezTo>
                    <a:pt x="14" y="15"/>
                    <a:pt x="11" y="19"/>
                    <a:pt x="10" y="24"/>
                  </a:cubicBezTo>
                  <a:cubicBezTo>
                    <a:pt x="10" y="22"/>
                    <a:pt x="10" y="21"/>
                    <a:pt x="9" y="19"/>
                  </a:cubicBezTo>
                  <a:cubicBezTo>
                    <a:pt x="9" y="17"/>
                    <a:pt x="9" y="15"/>
                    <a:pt x="9" y="14"/>
                  </a:cubicBezTo>
                  <a:close/>
                  <a:moveTo>
                    <a:pt x="6" y="36"/>
                  </a:moveTo>
                  <a:cubicBezTo>
                    <a:pt x="5" y="35"/>
                    <a:pt x="3" y="34"/>
                    <a:pt x="3" y="32"/>
                  </a:cubicBezTo>
                  <a:cubicBezTo>
                    <a:pt x="3" y="31"/>
                    <a:pt x="5" y="30"/>
                    <a:pt x="6" y="28"/>
                  </a:cubicBezTo>
                  <a:cubicBezTo>
                    <a:pt x="8" y="27"/>
                    <a:pt x="9" y="26"/>
                    <a:pt x="9" y="25"/>
                  </a:cubicBezTo>
                  <a:cubicBezTo>
                    <a:pt x="9" y="27"/>
                    <a:pt x="8" y="30"/>
                    <a:pt x="8" y="32"/>
                  </a:cubicBezTo>
                  <a:cubicBezTo>
                    <a:pt x="8" y="35"/>
                    <a:pt x="9" y="37"/>
                    <a:pt x="9" y="40"/>
                  </a:cubicBezTo>
                  <a:cubicBezTo>
                    <a:pt x="9" y="38"/>
                    <a:pt x="8" y="37"/>
                    <a:pt x="6" y="36"/>
                  </a:cubicBezTo>
                  <a:close/>
                  <a:moveTo>
                    <a:pt x="14" y="52"/>
                  </a:moveTo>
                  <a:cubicBezTo>
                    <a:pt x="12" y="51"/>
                    <a:pt x="10" y="51"/>
                    <a:pt x="9" y="50"/>
                  </a:cubicBezTo>
                  <a:cubicBezTo>
                    <a:pt x="9" y="49"/>
                    <a:pt x="9" y="47"/>
                    <a:pt x="9" y="46"/>
                  </a:cubicBezTo>
                  <a:cubicBezTo>
                    <a:pt x="10" y="44"/>
                    <a:pt x="10" y="42"/>
                    <a:pt x="10" y="41"/>
                  </a:cubicBezTo>
                  <a:cubicBezTo>
                    <a:pt x="11" y="46"/>
                    <a:pt x="14" y="50"/>
                    <a:pt x="18" y="53"/>
                  </a:cubicBezTo>
                  <a:cubicBezTo>
                    <a:pt x="17" y="52"/>
                    <a:pt x="15" y="52"/>
                    <a:pt x="14" y="52"/>
                  </a:cubicBezTo>
                  <a:close/>
                  <a:moveTo>
                    <a:pt x="29" y="60"/>
                  </a:moveTo>
                  <a:cubicBezTo>
                    <a:pt x="27" y="61"/>
                    <a:pt x="26" y="62"/>
                    <a:pt x="24" y="61"/>
                  </a:cubicBezTo>
                  <a:cubicBezTo>
                    <a:pt x="23" y="61"/>
                    <a:pt x="22" y="59"/>
                    <a:pt x="22" y="57"/>
                  </a:cubicBezTo>
                  <a:cubicBezTo>
                    <a:pt x="21" y="56"/>
                    <a:pt x="20" y="54"/>
                    <a:pt x="19" y="53"/>
                  </a:cubicBezTo>
                  <a:cubicBezTo>
                    <a:pt x="23" y="56"/>
                    <a:pt x="28" y="58"/>
                    <a:pt x="33" y="58"/>
                  </a:cubicBezTo>
                  <a:cubicBezTo>
                    <a:pt x="32" y="58"/>
                    <a:pt x="30" y="59"/>
                    <a:pt x="29" y="60"/>
                  </a:cubicBezTo>
                  <a:close/>
                  <a:moveTo>
                    <a:pt x="46" y="57"/>
                  </a:moveTo>
                  <a:cubicBezTo>
                    <a:pt x="45" y="59"/>
                    <a:pt x="44" y="61"/>
                    <a:pt x="43" y="61"/>
                  </a:cubicBezTo>
                  <a:cubicBezTo>
                    <a:pt x="42" y="62"/>
                    <a:pt x="41" y="61"/>
                    <a:pt x="39" y="60"/>
                  </a:cubicBezTo>
                  <a:cubicBezTo>
                    <a:pt x="37" y="59"/>
                    <a:pt x="36" y="58"/>
                    <a:pt x="35" y="58"/>
                  </a:cubicBezTo>
                  <a:cubicBezTo>
                    <a:pt x="40" y="58"/>
                    <a:pt x="44" y="56"/>
                    <a:pt x="48" y="53"/>
                  </a:cubicBezTo>
                  <a:cubicBezTo>
                    <a:pt x="47" y="54"/>
                    <a:pt x="47" y="56"/>
                    <a:pt x="46" y="57"/>
                  </a:cubicBezTo>
                  <a:close/>
                  <a:moveTo>
                    <a:pt x="34" y="56"/>
                  </a:moveTo>
                  <a:cubicBezTo>
                    <a:pt x="21" y="56"/>
                    <a:pt x="10" y="45"/>
                    <a:pt x="10" y="32"/>
                  </a:cubicBezTo>
                  <a:cubicBezTo>
                    <a:pt x="10" y="19"/>
                    <a:pt x="21" y="9"/>
                    <a:pt x="34" y="9"/>
                  </a:cubicBezTo>
                  <a:cubicBezTo>
                    <a:pt x="47" y="9"/>
                    <a:pt x="58" y="19"/>
                    <a:pt x="58" y="32"/>
                  </a:cubicBezTo>
                  <a:cubicBezTo>
                    <a:pt x="58" y="45"/>
                    <a:pt x="47" y="56"/>
                    <a:pt x="34" y="56"/>
                  </a:cubicBezTo>
                  <a:close/>
                  <a:moveTo>
                    <a:pt x="58" y="50"/>
                  </a:moveTo>
                  <a:cubicBezTo>
                    <a:pt x="58" y="51"/>
                    <a:pt x="56" y="51"/>
                    <a:pt x="54" y="52"/>
                  </a:cubicBezTo>
                  <a:cubicBezTo>
                    <a:pt x="52" y="52"/>
                    <a:pt x="51" y="52"/>
                    <a:pt x="49" y="53"/>
                  </a:cubicBezTo>
                  <a:cubicBezTo>
                    <a:pt x="53" y="50"/>
                    <a:pt x="56" y="46"/>
                    <a:pt x="58" y="41"/>
                  </a:cubicBezTo>
                  <a:cubicBezTo>
                    <a:pt x="58" y="42"/>
                    <a:pt x="58" y="44"/>
                    <a:pt x="58" y="46"/>
                  </a:cubicBezTo>
                  <a:cubicBezTo>
                    <a:pt x="59" y="47"/>
                    <a:pt x="59" y="49"/>
                    <a:pt x="58" y="50"/>
                  </a:cubicBezTo>
                  <a:close/>
                  <a:moveTo>
                    <a:pt x="61" y="36"/>
                  </a:moveTo>
                  <a:cubicBezTo>
                    <a:pt x="60" y="37"/>
                    <a:pt x="59" y="38"/>
                    <a:pt x="58" y="40"/>
                  </a:cubicBezTo>
                  <a:cubicBezTo>
                    <a:pt x="59" y="37"/>
                    <a:pt x="60" y="35"/>
                    <a:pt x="60" y="32"/>
                  </a:cubicBezTo>
                  <a:cubicBezTo>
                    <a:pt x="60" y="30"/>
                    <a:pt x="59" y="27"/>
                    <a:pt x="58" y="25"/>
                  </a:cubicBezTo>
                  <a:cubicBezTo>
                    <a:pt x="59" y="26"/>
                    <a:pt x="60" y="27"/>
                    <a:pt x="61" y="28"/>
                  </a:cubicBezTo>
                  <a:cubicBezTo>
                    <a:pt x="63" y="30"/>
                    <a:pt x="64" y="31"/>
                    <a:pt x="64" y="32"/>
                  </a:cubicBezTo>
                  <a:cubicBezTo>
                    <a:pt x="64" y="34"/>
                    <a:pt x="63" y="35"/>
                    <a:pt x="6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98" name="Freeform 38"/>
            <p:cNvSpPr>
              <a:spLocks noEditPoints="1"/>
            </p:cNvSpPr>
            <p:nvPr/>
          </p:nvSpPr>
          <p:spPr bwMode="auto">
            <a:xfrm>
              <a:off x="8610410" y="2708898"/>
              <a:ext cx="301764" cy="268451"/>
            </a:xfrm>
            <a:custGeom>
              <a:avLst/>
              <a:gdLst>
                <a:gd name="T0" fmla="*/ 63 w 65"/>
                <a:gd name="T1" fmla="*/ 24 h 58"/>
                <a:gd name="T2" fmla="*/ 49 w 65"/>
                <a:gd name="T3" fmla="*/ 22 h 58"/>
                <a:gd name="T4" fmla="*/ 42 w 65"/>
                <a:gd name="T5" fmla="*/ 16 h 58"/>
                <a:gd name="T6" fmla="*/ 32 w 65"/>
                <a:gd name="T7" fmla="*/ 6 h 58"/>
                <a:gd name="T8" fmla="*/ 24 w 65"/>
                <a:gd name="T9" fmla="*/ 0 h 58"/>
                <a:gd name="T10" fmla="*/ 24 w 65"/>
                <a:gd name="T11" fmla="*/ 23 h 58"/>
                <a:gd name="T12" fmla="*/ 21 w 65"/>
                <a:gd name="T13" fmla="*/ 22 h 58"/>
                <a:gd name="T14" fmla="*/ 3 w 65"/>
                <a:gd name="T15" fmla="*/ 28 h 58"/>
                <a:gd name="T16" fmla="*/ 0 w 65"/>
                <a:gd name="T17" fmla="*/ 34 h 58"/>
                <a:gd name="T18" fmla="*/ 2 w 65"/>
                <a:gd name="T19" fmla="*/ 41 h 58"/>
                <a:gd name="T20" fmla="*/ 5 w 65"/>
                <a:gd name="T21" fmla="*/ 48 h 58"/>
                <a:gd name="T22" fmla="*/ 10 w 65"/>
                <a:gd name="T23" fmla="*/ 55 h 58"/>
                <a:gd name="T24" fmla="*/ 35 w 65"/>
                <a:gd name="T25" fmla="*/ 57 h 58"/>
                <a:gd name="T26" fmla="*/ 45 w 65"/>
                <a:gd name="T27" fmla="*/ 55 h 58"/>
                <a:gd name="T28" fmla="*/ 60 w 65"/>
                <a:gd name="T29" fmla="*/ 57 h 58"/>
                <a:gd name="T30" fmla="*/ 64 w 65"/>
                <a:gd name="T31" fmla="*/ 26 h 58"/>
                <a:gd name="T32" fmla="*/ 9 w 65"/>
                <a:gd name="T33" fmla="*/ 25 h 58"/>
                <a:gd name="T34" fmla="*/ 24 w 65"/>
                <a:gd name="T35" fmla="*/ 28 h 58"/>
                <a:gd name="T36" fmla="*/ 9 w 65"/>
                <a:gd name="T37" fmla="*/ 30 h 58"/>
                <a:gd name="T38" fmla="*/ 9 w 65"/>
                <a:gd name="T39" fmla="*/ 25 h 58"/>
                <a:gd name="T40" fmla="*/ 18 w 65"/>
                <a:gd name="T41" fmla="*/ 32 h 58"/>
                <a:gd name="T42" fmla="*/ 18 w 65"/>
                <a:gd name="T43" fmla="*/ 37 h 58"/>
                <a:gd name="T44" fmla="*/ 6 w 65"/>
                <a:gd name="T45" fmla="*/ 37 h 58"/>
                <a:gd name="T46" fmla="*/ 6 w 65"/>
                <a:gd name="T47" fmla="*/ 32 h 58"/>
                <a:gd name="T48" fmla="*/ 18 w 65"/>
                <a:gd name="T49" fmla="*/ 39 h 58"/>
                <a:gd name="T50" fmla="*/ 23 w 65"/>
                <a:gd name="T51" fmla="*/ 41 h 58"/>
                <a:gd name="T52" fmla="*/ 11 w 65"/>
                <a:gd name="T53" fmla="*/ 43 h 58"/>
                <a:gd name="T54" fmla="*/ 5 w 65"/>
                <a:gd name="T55" fmla="*/ 41 h 58"/>
                <a:gd name="T56" fmla="*/ 11 w 65"/>
                <a:gd name="T57" fmla="*/ 45 h 58"/>
                <a:gd name="T58" fmla="*/ 23 w 65"/>
                <a:gd name="T59" fmla="*/ 45 h 58"/>
                <a:gd name="T60" fmla="*/ 23 w 65"/>
                <a:gd name="T61" fmla="*/ 50 h 58"/>
                <a:gd name="T62" fmla="*/ 8 w 65"/>
                <a:gd name="T63" fmla="*/ 48 h 58"/>
                <a:gd name="T64" fmla="*/ 23 w 65"/>
                <a:gd name="T65" fmla="*/ 52 h 58"/>
                <a:gd name="T66" fmla="*/ 24 w 65"/>
                <a:gd name="T67" fmla="*/ 44 h 58"/>
                <a:gd name="T68" fmla="*/ 22 w 65"/>
                <a:gd name="T69" fmla="*/ 37 h 58"/>
                <a:gd name="T70" fmla="*/ 21 w 65"/>
                <a:gd name="T71" fmla="*/ 32 h 58"/>
                <a:gd name="T72" fmla="*/ 26 w 65"/>
                <a:gd name="T73" fmla="*/ 26 h 58"/>
                <a:gd name="T74" fmla="*/ 28 w 65"/>
                <a:gd name="T75" fmla="*/ 31 h 58"/>
                <a:gd name="T76" fmla="*/ 39 w 65"/>
                <a:gd name="T77" fmla="*/ 40 h 58"/>
                <a:gd name="T78" fmla="*/ 30 w 65"/>
                <a:gd name="T79" fmla="*/ 31 h 58"/>
                <a:gd name="T80" fmla="*/ 29 w 65"/>
                <a:gd name="T81" fmla="*/ 24 h 58"/>
                <a:gd name="T82" fmla="*/ 29 w 65"/>
                <a:gd name="T83" fmla="*/ 24 h 58"/>
                <a:gd name="T84" fmla="*/ 22 w 65"/>
                <a:gd name="T85" fmla="*/ 8 h 58"/>
                <a:gd name="T86" fmla="*/ 28 w 65"/>
                <a:gd name="T87" fmla="*/ 4 h 58"/>
                <a:gd name="T88" fmla="*/ 32 w 65"/>
                <a:gd name="T89" fmla="*/ 14 h 58"/>
                <a:gd name="T90" fmla="*/ 43 w 65"/>
                <a:gd name="T91" fmla="*/ 20 h 58"/>
                <a:gd name="T92" fmla="*/ 46 w 65"/>
                <a:gd name="T93" fmla="*/ 50 h 58"/>
                <a:gd name="T94" fmla="*/ 12 w 65"/>
                <a:gd name="T95" fmla="*/ 52 h 58"/>
                <a:gd name="T96" fmla="*/ 23 w 65"/>
                <a:gd name="T97" fmla="*/ 52 h 58"/>
                <a:gd name="T98" fmla="*/ 61 w 65"/>
                <a:gd name="T99" fmla="*/ 27 h 58"/>
                <a:gd name="T100" fmla="*/ 48 w 65"/>
                <a:gd name="T101"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58">
                  <a:moveTo>
                    <a:pt x="64" y="24"/>
                  </a:moveTo>
                  <a:cubicBezTo>
                    <a:pt x="64" y="24"/>
                    <a:pt x="63" y="24"/>
                    <a:pt x="63" y="24"/>
                  </a:cubicBezTo>
                  <a:cubicBezTo>
                    <a:pt x="49" y="22"/>
                    <a:pt x="49" y="22"/>
                    <a:pt x="49" y="22"/>
                  </a:cubicBezTo>
                  <a:cubicBezTo>
                    <a:pt x="49" y="22"/>
                    <a:pt x="49" y="22"/>
                    <a:pt x="49" y="22"/>
                  </a:cubicBezTo>
                  <a:cubicBezTo>
                    <a:pt x="47" y="20"/>
                    <a:pt x="46" y="18"/>
                    <a:pt x="45" y="18"/>
                  </a:cubicBezTo>
                  <a:cubicBezTo>
                    <a:pt x="44" y="17"/>
                    <a:pt x="43" y="17"/>
                    <a:pt x="42" y="16"/>
                  </a:cubicBezTo>
                  <a:cubicBezTo>
                    <a:pt x="39" y="15"/>
                    <a:pt x="37" y="14"/>
                    <a:pt x="35" y="12"/>
                  </a:cubicBezTo>
                  <a:cubicBezTo>
                    <a:pt x="33" y="10"/>
                    <a:pt x="32" y="8"/>
                    <a:pt x="32" y="6"/>
                  </a:cubicBezTo>
                  <a:cubicBezTo>
                    <a:pt x="31" y="4"/>
                    <a:pt x="31" y="2"/>
                    <a:pt x="30" y="1"/>
                  </a:cubicBezTo>
                  <a:cubicBezTo>
                    <a:pt x="28" y="0"/>
                    <a:pt x="26" y="0"/>
                    <a:pt x="24" y="0"/>
                  </a:cubicBezTo>
                  <a:cubicBezTo>
                    <a:pt x="22" y="1"/>
                    <a:pt x="20" y="4"/>
                    <a:pt x="20" y="7"/>
                  </a:cubicBezTo>
                  <a:cubicBezTo>
                    <a:pt x="19" y="14"/>
                    <a:pt x="22" y="19"/>
                    <a:pt x="24" y="23"/>
                  </a:cubicBezTo>
                  <a:cubicBezTo>
                    <a:pt x="24" y="23"/>
                    <a:pt x="24" y="23"/>
                    <a:pt x="24" y="23"/>
                  </a:cubicBezTo>
                  <a:cubicBezTo>
                    <a:pt x="23" y="22"/>
                    <a:pt x="22" y="22"/>
                    <a:pt x="21" y="22"/>
                  </a:cubicBezTo>
                  <a:cubicBezTo>
                    <a:pt x="9" y="22"/>
                    <a:pt x="9" y="22"/>
                    <a:pt x="9" y="22"/>
                  </a:cubicBezTo>
                  <a:cubicBezTo>
                    <a:pt x="6" y="22"/>
                    <a:pt x="3" y="25"/>
                    <a:pt x="3" y="28"/>
                  </a:cubicBezTo>
                  <a:cubicBezTo>
                    <a:pt x="3" y="28"/>
                    <a:pt x="3" y="29"/>
                    <a:pt x="4" y="29"/>
                  </a:cubicBezTo>
                  <a:cubicBezTo>
                    <a:pt x="1" y="30"/>
                    <a:pt x="0" y="32"/>
                    <a:pt x="0" y="34"/>
                  </a:cubicBezTo>
                  <a:cubicBezTo>
                    <a:pt x="0" y="36"/>
                    <a:pt x="1" y="38"/>
                    <a:pt x="2" y="39"/>
                  </a:cubicBezTo>
                  <a:cubicBezTo>
                    <a:pt x="2" y="40"/>
                    <a:pt x="2" y="40"/>
                    <a:pt x="2" y="41"/>
                  </a:cubicBezTo>
                  <a:cubicBezTo>
                    <a:pt x="2" y="43"/>
                    <a:pt x="3" y="45"/>
                    <a:pt x="5" y="46"/>
                  </a:cubicBezTo>
                  <a:cubicBezTo>
                    <a:pt x="5" y="46"/>
                    <a:pt x="5" y="47"/>
                    <a:pt x="5" y="48"/>
                  </a:cubicBezTo>
                  <a:cubicBezTo>
                    <a:pt x="5" y="50"/>
                    <a:pt x="6" y="52"/>
                    <a:pt x="8" y="53"/>
                  </a:cubicBezTo>
                  <a:cubicBezTo>
                    <a:pt x="9" y="53"/>
                    <a:pt x="9" y="54"/>
                    <a:pt x="10" y="55"/>
                  </a:cubicBezTo>
                  <a:cubicBezTo>
                    <a:pt x="13" y="57"/>
                    <a:pt x="24" y="58"/>
                    <a:pt x="30" y="58"/>
                  </a:cubicBezTo>
                  <a:cubicBezTo>
                    <a:pt x="32" y="58"/>
                    <a:pt x="34" y="58"/>
                    <a:pt x="35" y="57"/>
                  </a:cubicBezTo>
                  <a:cubicBezTo>
                    <a:pt x="38" y="57"/>
                    <a:pt x="41" y="56"/>
                    <a:pt x="45" y="54"/>
                  </a:cubicBezTo>
                  <a:cubicBezTo>
                    <a:pt x="45" y="55"/>
                    <a:pt x="45" y="55"/>
                    <a:pt x="45" y="55"/>
                  </a:cubicBezTo>
                  <a:cubicBezTo>
                    <a:pt x="45" y="56"/>
                    <a:pt x="46" y="56"/>
                    <a:pt x="46" y="56"/>
                  </a:cubicBezTo>
                  <a:cubicBezTo>
                    <a:pt x="60" y="57"/>
                    <a:pt x="60" y="57"/>
                    <a:pt x="60" y="57"/>
                  </a:cubicBezTo>
                  <a:cubicBezTo>
                    <a:pt x="61" y="57"/>
                    <a:pt x="62" y="56"/>
                    <a:pt x="62" y="55"/>
                  </a:cubicBezTo>
                  <a:cubicBezTo>
                    <a:pt x="64" y="26"/>
                    <a:pt x="64" y="26"/>
                    <a:pt x="64" y="26"/>
                  </a:cubicBezTo>
                  <a:cubicBezTo>
                    <a:pt x="65" y="25"/>
                    <a:pt x="64" y="25"/>
                    <a:pt x="64" y="24"/>
                  </a:cubicBezTo>
                  <a:close/>
                  <a:moveTo>
                    <a:pt x="9" y="25"/>
                  </a:moveTo>
                  <a:cubicBezTo>
                    <a:pt x="21" y="25"/>
                    <a:pt x="21" y="25"/>
                    <a:pt x="21" y="25"/>
                  </a:cubicBezTo>
                  <a:cubicBezTo>
                    <a:pt x="23" y="25"/>
                    <a:pt x="24" y="26"/>
                    <a:pt x="24" y="28"/>
                  </a:cubicBezTo>
                  <a:cubicBezTo>
                    <a:pt x="24" y="29"/>
                    <a:pt x="23" y="30"/>
                    <a:pt x="21" y="30"/>
                  </a:cubicBezTo>
                  <a:cubicBezTo>
                    <a:pt x="9" y="30"/>
                    <a:pt x="9" y="30"/>
                    <a:pt x="9" y="30"/>
                  </a:cubicBezTo>
                  <a:cubicBezTo>
                    <a:pt x="8" y="30"/>
                    <a:pt x="6" y="29"/>
                    <a:pt x="6" y="28"/>
                  </a:cubicBezTo>
                  <a:cubicBezTo>
                    <a:pt x="6" y="26"/>
                    <a:pt x="8" y="25"/>
                    <a:pt x="9" y="25"/>
                  </a:cubicBezTo>
                  <a:close/>
                  <a:moveTo>
                    <a:pt x="6" y="32"/>
                  </a:moveTo>
                  <a:cubicBezTo>
                    <a:pt x="18" y="32"/>
                    <a:pt x="18" y="32"/>
                    <a:pt x="18" y="32"/>
                  </a:cubicBezTo>
                  <a:cubicBezTo>
                    <a:pt x="19" y="32"/>
                    <a:pt x="21" y="33"/>
                    <a:pt x="21" y="34"/>
                  </a:cubicBezTo>
                  <a:cubicBezTo>
                    <a:pt x="21" y="36"/>
                    <a:pt x="19" y="37"/>
                    <a:pt x="18" y="37"/>
                  </a:cubicBezTo>
                  <a:cubicBezTo>
                    <a:pt x="8" y="37"/>
                    <a:pt x="8" y="37"/>
                    <a:pt x="8" y="37"/>
                  </a:cubicBezTo>
                  <a:cubicBezTo>
                    <a:pt x="6" y="37"/>
                    <a:pt x="6" y="37"/>
                    <a:pt x="6" y="37"/>
                  </a:cubicBezTo>
                  <a:cubicBezTo>
                    <a:pt x="4" y="37"/>
                    <a:pt x="3" y="36"/>
                    <a:pt x="3" y="34"/>
                  </a:cubicBezTo>
                  <a:cubicBezTo>
                    <a:pt x="3" y="33"/>
                    <a:pt x="4" y="32"/>
                    <a:pt x="6" y="32"/>
                  </a:cubicBezTo>
                  <a:close/>
                  <a:moveTo>
                    <a:pt x="8" y="39"/>
                  </a:moveTo>
                  <a:cubicBezTo>
                    <a:pt x="18" y="39"/>
                    <a:pt x="18" y="39"/>
                    <a:pt x="18" y="39"/>
                  </a:cubicBezTo>
                  <a:cubicBezTo>
                    <a:pt x="20" y="39"/>
                    <a:pt x="20" y="39"/>
                    <a:pt x="20" y="39"/>
                  </a:cubicBezTo>
                  <a:cubicBezTo>
                    <a:pt x="22" y="39"/>
                    <a:pt x="23" y="40"/>
                    <a:pt x="23" y="41"/>
                  </a:cubicBezTo>
                  <a:cubicBezTo>
                    <a:pt x="23" y="42"/>
                    <a:pt x="22" y="43"/>
                    <a:pt x="20" y="43"/>
                  </a:cubicBezTo>
                  <a:cubicBezTo>
                    <a:pt x="11" y="43"/>
                    <a:pt x="11" y="43"/>
                    <a:pt x="11" y="43"/>
                  </a:cubicBezTo>
                  <a:cubicBezTo>
                    <a:pt x="8" y="43"/>
                    <a:pt x="8" y="43"/>
                    <a:pt x="8" y="43"/>
                  </a:cubicBezTo>
                  <a:cubicBezTo>
                    <a:pt x="6" y="43"/>
                    <a:pt x="5" y="42"/>
                    <a:pt x="5" y="41"/>
                  </a:cubicBezTo>
                  <a:cubicBezTo>
                    <a:pt x="5" y="40"/>
                    <a:pt x="6" y="39"/>
                    <a:pt x="8" y="39"/>
                  </a:cubicBezTo>
                  <a:close/>
                  <a:moveTo>
                    <a:pt x="11" y="45"/>
                  </a:moveTo>
                  <a:cubicBezTo>
                    <a:pt x="20" y="45"/>
                    <a:pt x="20" y="45"/>
                    <a:pt x="20" y="45"/>
                  </a:cubicBezTo>
                  <a:cubicBezTo>
                    <a:pt x="23" y="45"/>
                    <a:pt x="23" y="45"/>
                    <a:pt x="23" y="45"/>
                  </a:cubicBezTo>
                  <a:cubicBezTo>
                    <a:pt x="25" y="45"/>
                    <a:pt x="26" y="47"/>
                    <a:pt x="26" y="48"/>
                  </a:cubicBezTo>
                  <a:cubicBezTo>
                    <a:pt x="26" y="49"/>
                    <a:pt x="25" y="50"/>
                    <a:pt x="23" y="50"/>
                  </a:cubicBezTo>
                  <a:cubicBezTo>
                    <a:pt x="11" y="50"/>
                    <a:pt x="11" y="50"/>
                    <a:pt x="11" y="50"/>
                  </a:cubicBezTo>
                  <a:cubicBezTo>
                    <a:pt x="9" y="50"/>
                    <a:pt x="8" y="49"/>
                    <a:pt x="8" y="48"/>
                  </a:cubicBezTo>
                  <a:cubicBezTo>
                    <a:pt x="8" y="47"/>
                    <a:pt x="9" y="45"/>
                    <a:pt x="11" y="45"/>
                  </a:cubicBezTo>
                  <a:close/>
                  <a:moveTo>
                    <a:pt x="23" y="52"/>
                  </a:moveTo>
                  <a:cubicBezTo>
                    <a:pt x="26" y="52"/>
                    <a:pt x="28" y="50"/>
                    <a:pt x="28" y="48"/>
                  </a:cubicBezTo>
                  <a:cubicBezTo>
                    <a:pt x="28" y="46"/>
                    <a:pt x="26" y="44"/>
                    <a:pt x="24" y="44"/>
                  </a:cubicBezTo>
                  <a:cubicBezTo>
                    <a:pt x="25" y="43"/>
                    <a:pt x="25" y="42"/>
                    <a:pt x="25" y="41"/>
                  </a:cubicBezTo>
                  <a:cubicBezTo>
                    <a:pt x="25" y="39"/>
                    <a:pt x="24" y="38"/>
                    <a:pt x="22" y="37"/>
                  </a:cubicBezTo>
                  <a:cubicBezTo>
                    <a:pt x="22" y="36"/>
                    <a:pt x="23" y="35"/>
                    <a:pt x="23" y="34"/>
                  </a:cubicBezTo>
                  <a:cubicBezTo>
                    <a:pt x="23" y="33"/>
                    <a:pt x="22" y="33"/>
                    <a:pt x="21" y="32"/>
                  </a:cubicBezTo>
                  <a:cubicBezTo>
                    <a:pt x="24" y="32"/>
                    <a:pt x="26" y="30"/>
                    <a:pt x="26" y="28"/>
                  </a:cubicBezTo>
                  <a:cubicBezTo>
                    <a:pt x="26" y="27"/>
                    <a:pt x="26" y="26"/>
                    <a:pt x="26" y="26"/>
                  </a:cubicBezTo>
                  <a:cubicBezTo>
                    <a:pt x="27" y="25"/>
                    <a:pt x="27" y="25"/>
                    <a:pt x="27" y="25"/>
                  </a:cubicBezTo>
                  <a:cubicBezTo>
                    <a:pt x="28" y="27"/>
                    <a:pt x="28" y="29"/>
                    <a:pt x="28" y="31"/>
                  </a:cubicBezTo>
                  <a:cubicBezTo>
                    <a:pt x="29" y="38"/>
                    <a:pt x="37" y="41"/>
                    <a:pt x="37" y="41"/>
                  </a:cubicBezTo>
                  <a:cubicBezTo>
                    <a:pt x="38" y="41"/>
                    <a:pt x="38" y="41"/>
                    <a:pt x="39" y="40"/>
                  </a:cubicBezTo>
                  <a:cubicBezTo>
                    <a:pt x="39" y="40"/>
                    <a:pt x="38" y="39"/>
                    <a:pt x="38" y="39"/>
                  </a:cubicBezTo>
                  <a:cubicBezTo>
                    <a:pt x="38" y="39"/>
                    <a:pt x="31" y="37"/>
                    <a:pt x="30" y="31"/>
                  </a:cubicBezTo>
                  <a:cubicBezTo>
                    <a:pt x="30" y="28"/>
                    <a:pt x="29" y="24"/>
                    <a:pt x="29" y="24"/>
                  </a:cubicBezTo>
                  <a:cubicBezTo>
                    <a:pt x="29" y="24"/>
                    <a:pt x="29" y="24"/>
                    <a:pt x="29" y="24"/>
                  </a:cubicBezTo>
                  <a:cubicBezTo>
                    <a:pt x="29" y="24"/>
                    <a:pt x="29" y="24"/>
                    <a:pt x="29" y="24"/>
                  </a:cubicBezTo>
                  <a:cubicBezTo>
                    <a:pt x="29" y="24"/>
                    <a:pt x="29" y="24"/>
                    <a:pt x="29" y="24"/>
                  </a:cubicBezTo>
                  <a:cubicBezTo>
                    <a:pt x="29" y="24"/>
                    <a:pt x="29" y="24"/>
                    <a:pt x="29" y="23"/>
                  </a:cubicBezTo>
                  <a:cubicBezTo>
                    <a:pt x="29" y="23"/>
                    <a:pt x="21" y="16"/>
                    <a:pt x="22" y="8"/>
                  </a:cubicBezTo>
                  <a:cubicBezTo>
                    <a:pt x="23" y="5"/>
                    <a:pt x="24" y="4"/>
                    <a:pt x="25" y="3"/>
                  </a:cubicBezTo>
                  <a:cubicBezTo>
                    <a:pt x="26" y="3"/>
                    <a:pt x="27" y="3"/>
                    <a:pt x="28" y="4"/>
                  </a:cubicBezTo>
                  <a:cubicBezTo>
                    <a:pt x="28" y="4"/>
                    <a:pt x="29" y="5"/>
                    <a:pt x="29" y="7"/>
                  </a:cubicBezTo>
                  <a:cubicBezTo>
                    <a:pt x="30" y="9"/>
                    <a:pt x="31" y="11"/>
                    <a:pt x="32" y="14"/>
                  </a:cubicBezTo>
                  <a:cubicBezTo>
                    <a:pt x="35" y="17"/>
                    <a:pt x="38" y="18"/>
                    <a:pt x="40" y="19"/>
                  </a:cubicBezTo>
                  <a:cubicBezTo>
                    <a:pt x="41" y="19"/>
                    <a:pt x="42" y="20"/>
                    <a:pt x="43" y="20"/>
                  </a:cubicBezTo>
                  <a:cubicBezTo>
                    <a:pt x="44" y="21"/>
                    <a:pt x="47" y="25"/>
                    <a:pt x="48" y="26"/>
                  </a:cubicBezTo>
                  <a:cubicBezTo>
                    <a:pt x="46" y="50"/>
                    <a:pt x="46" y="50"/>
                    <a:pt x="46" y="50"/>
                  </a:cubicBezTo>
                  <a:cubicBezTo>
                    <a:pt x="43" y="52"/>
                    <a:pt x="39" y="54"/>
                    <a:pt x="34" y="54"/>
                  </a:cubicBezTo>
                  <a:cubicBezTo>
                    <a:pt x="27" y="55"/>
                    <a:pt x="14" y="54"/>
                    <a:pt x="12" y="52"/>
                  </a:cubicBezTo>
                  <a:cubicBezTo>
                    <a:pt x="12" y="52"/>
                    <a:pt x="12" y="52"/>
                    <a:pt x="12" y="52"/>
                  </a:cubicBezTo>
                  <a:lnTo>
                    <a:pt x="23" y="52"/>
                  </a:lnTo>
                  <a:close/>
                  <a:moveTo>
                    <a:pt x="50" y="26"/>
                  </a:moveTo>
                  <a:cubicBezTo>
                    <a:pt x="61" y="27"/>
                    <a:pt x="61" y="27"/>
                    <a:pt x="61" y="27"/>
                  </a:cubicBezTo>
                  <a:cubicBezTo>
                    <a:pt x="59" y="54"/>
                    <a:pt x="59" y="54"/>
                    <a:pt x="59" y="54"/>
                  </a:cubicBezTo>
                  <a:cubicBezTo>
                    <a:pt x="48" y="53"/>
                    <a:pt x="48" y="53"/>
                    <a:pt x="48" y="53"/>
                  </a:cubicBezTo>
                  <a:lnTo>
                    <a:pt x="5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7" rIns="91412" bIns="45707" numCol="1" anchor="t" anchorCtr="0" compatLnSpc="1"/>
            <a:lstStyle/>
            <a:p>
              <a:pPr defTabSz="1219200">
                <a:defRPr/>
              </a:pPr>
              <a:endParaRPr lang="en-US" kern="0">
                <a:solidFill>
                  <a:schemeClr val="bg1"/>
                </a:solidFill>
              </a:endParaRPr>
            </a:p>
          </p:txBody>
        </p:sp>
        <p:sp>
          <p:nvSpPr>
            <p:cNvPr id="99" name="Freeform 64"/>
            <p:cNvSpPr>
              <a:spLocks noEditPoints="1"/>
            </p:cNvSpPr>
            <p:nvPr/>
          </p:nvSpPr>
          <p:spPr bwMode="auto">
            <a:xfrm>
              <a:off x="8014315" y="3728737"/>
              <a:ext cx="236963" cy="159712"/>
            </a:xfrm>
            <a:custGeom>
              <a:avLst/>
              <a:gdLst>
                <a:gd name="T0" fmla="*/ 58 w 58"/>
                <a:gd name="T1" fmla="*/ 18 h 38"/>
                <a:gd name="T2" fmla="*/ 31 w 58"/>
                <a:gd name="T3" fmla="*/ 0 h 38"/>
                <a:gd name="T4" fmla="*/ 1 w 58"/>
                <a:gd name="T5" fmla="*/ 18 h 38"/>
                <a:gd name="T6" fmla="*/ 0 w 58"/>
                <a:gd name="T7" fmla="*/ 20 h 38"/>
                <a:gd name="T8" fmla="*/ 31 w 58"/>
                <a:gd name="T9" fmla="*/ 38 h 38"/>
                <a:gd name="T10" fmla="*/ 58 w 58"/>
                <a:gd name="T11" fmla="*/ 20 h 38"/>
                <a:gd name="T12" fmla="*/ 58 w 58"/>
                <a:gd name="T13" fmla="*/ 18 h 38"/>
                <a:gd name="T14" fmla="*/ 18 w 58"/>
                <a:gd name="T15" fmla="*/ 19 h 38"/>
                <a:gd name="T16" fmla="*/ 16 w 58"/>
                <a:gd name="T17" fmla="*/ 19 h 38"/>
                <a:gd name="T18" fmla="*/ 28 w 58"/>
                <a:gd name="T19" fmla="*/ 34 h 38"/>
                <a:gd name="T20" fmla="*/ 4 w 58"/>
                <a:gd name="T21" fmla="*/ 19 h 38"/>
                <a:gd name="T22" fmla="*/ 27 w 58"/>
                <a:gd name="T23" fmla="*/ 4 h 38"/>
                <a:gd name="T24" fmla="*/ 19 w 58"/>
                <a:gd name="T25" fmla="*/ 9 h 38"/>
                <a:gd name="T26" fmla="*/ 21 w 58"/>
                <a:gd name="T27" fmla="*/ 10 h 38"/>
                <a:gd name="T28" fmla="*/ 31 w 58"/>
                <a:gd name="T29" fmla="*/ 5 h 38"/>
                <a:gd name="T30" fmla="*/ 45 w 58"/>
                <a:gd name="T31" fmla="*/ 19 h 38"/>
                <a:gd name="T32" fmla="*/ 31 w 58"/>
                <a:gd name="T33" fmla="*/ 33 h 38"/>
                <a:gd name="T34" fmla="*/ 18 w 58"/>
                <a:gd name="T35" fmla="*/ 19 h 38"/>
                <a:gd name="T36" fmla="*/ 36 w 58"/>
                <a:gd name="T37" fmla="*/ 34 h 38"/>
                <a:gd name="T38" fmla="*/ 47 w 58"/>
                <a:gd name="T39" fmla="*/ 19 h 38"/>
                <a:gd name="T40" fmla="*/ 38 w 58"/>
                <a:gd name="T41" fmla="*/ 4 h 38"/>
                <a:gd name="T42" fmla="*/ 55 w 58"/>
                <a:gd name="T43" fmla="*/ 19 h 38"/>
                <a:gd name="T44" fmla="*/ 36 w 58"/>
                <a:gd name="T45" fmla="*/ 34 h 38"/>
                <a:gd name="T46" fmla="*/ 40 w 58"/>
                <a:gd name="T47" fmla="*/ 19 h 38"/>
                <a:gd name="T48" fmla="*/ 31 w 58"/>
                <a:gd name="T49" fmla="*/ 28 h 38"/>
                <a:gd name="T50" fmla="*/ 23 w 58"/>
                <a:gd name="T51" fmla="*/ 19 h 38"/>
                <a:gd name="T52" fmla="*/ 31 w 58"/>
                <a:gd name="T53" fmla="*/ 19 h 38"/>
                <a:gd name="T54" fmla="*/ 24 w 58"/>
                <a:gd name="T55" fmla="*/ 14 h 38"/>
                <a:gd name="T56" fmla="*/ 31 w 58"/>
                <a:gd name="T57" fmla="*/ 10 h 38"/>
                <a:gd name="T58" fmla="*/ 40 w 58"/>
                <a:gd name="T5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38">
                  <a:moveTo>
                    <a:pt x="58" y="18"/>
                  </a:moveTo>
                  <a:cubicBezTo>
                    <a:pt x="57" y="18"/>
                    <a:pt x="47" y="0"/>
                    <a:pt x="31" y="0"/>
                  </a:cubicBezTo>
                  <a:cubicBezTo>
                    <a:pt x="15" y="0"/>
                    <a:pt x="1" y="17"/>
                    <a:pt x="1" y="18"/>
                  </a:cubicBezTo>
                  <a:cubicBezTo>
                    <a:pt x="0" y="19"/>
                    <a:pt x="0" y="19"/>
                    <a:pt x="0" y="20"/>
                  </a:cubicBezTo>
                  <a:cubicBezTo>
                    <a:pt x="1" y="21"/>
                    <a:pt x="13" y="38"/>
                    <a:pt x="31" y="38"/>
                  </a:cubicBezTo>
                  <a:cubicBezTo>
                    <a:pt x="49" y="38"/>
                    <a:pt x="57" y="20"/>
                    <a:pt x="58" y="20"/>
                  </a:cubicBezTo>
                  <a:cubicBezTo>
                    <a:pt x="58" y="19"/>
                    <a:pt x="58" y="19"/>
                    <a:pt x="58" y="18"/>
                  </a:cubicBezTo>
                  <a:close/>
                  <a:moveTo>
                    <a:pt x="18" y="19"/>
                  </a:moveTo>
                  <a:cubicBezTo>
                    <a:pt x="16" y="19"/>
                    <a:pt x="16" y="19"/>
                    <a:pt x="16" y="19"/>
                  </a:cubicBezTo>
                  <a:cubicBezTo>
                    <a:pt x="16" y="27"/>
                    <a:pt x="21" y="33"/>
                    <a:pt x="28" y="34"/>
                  </a:cubicBezTo>
                  <a:cubicBezTo>
                    <a:pt x="16" y="33"/>
                    <a:pt x="6" y="22"/>
                    <a:pt x="4" y="19"/>
                  </a:cubicBezTo>
                  <a:cubicBezTo>
                    <a:pt x="6" y="16"/>
                    <a:pt x="16" y="6"/>
                    <a:pt x="27" y="4"/>
                  </a:cubicBezTo>
                  <a:cubicBezTo>
                    <a:pt x="24" y="5"/>
                    <a:pt x="21" y="7"/>
                    <a:pt x="19" y="9"/>
                  </a:cubicBezTo>
                  <a:cubicBezTo>
                    <a:pt x="21" y="10"/>
                    <a:pt x="21" y="10"/>
                    <a:pt x="21" y="10"/>
                  </a:cubicBezTo>
                  <a:cubicBezTo>
                    <a:pt x="23" y="7"/>
                    <a:pt x="27" y="5"/>
                    <a:pt x="31" y="5"/>
                  </a:cubicBezTo>
                  <a:cubicBezTo>
                    <a:pt x="39" y="5"/>
                    <a:pt x="45" y="11"/>
                    <a:pt x="45" y="19"/>
                  </a:cubicBezTo>
                  <a:cubicBezTo>
                    <a:pt x="45" y="27"/>
                    <a:pt x="39" y="33"/>
                    <a:pt x="31" y="33"/>
                  </a:cubicBezTo>
                  <a:cubicBezTo>
                    <a:pt x="24" y="33"/>
                    <a:pt x="18" y="27"/>
                    <a:pt x="18" y="19"/>
                  </a:cubicBezTo>
                  <a:close/>
                  <a:moveTo>
                    <a:pt x="36" y="34"/>
                  </a:moveTo>
                  <a:cubicBezTo>
                    <a:pt x="42" y="32"/>
                    <a:pt x="47" y="26"/>
                    <a:pt x="47" y="19"/>
                  </a:cubicBezTo>
                  <a:cubicBezTo>
                    <a:pt x="47" y="12"/>
                    <a:pt x="43" y="7"/>
                    <a:pt x="38" y="4"/>
                  </a:cubicBezTo>
                  <a:cubicBezTo>
                    <a:pt x="47" y="8"/>
                    <a:pt x="53" y="17"/>
                    <a:pt x="55" y="19"/>
                  </a:cubicBezTo>
                  <a:cubicBezTo>
                    <a:pt x="53" y="22"/>
                    <a:pt x="47" y="32"/>
                    <a:pt x="36" y="34"/>
                  </a:cubicBezTo>
                  <a:close/>
                  <a:moveTo>
                    <a:pt x="40" y="19"/>
                  </a:moveTo>
                  <a:cubicBezTo>
                    <a:pt x="40" y="24"/>
                    <a:pt x="36" y="28"/>
                    <a:pt x="31" y="28"/>
                  </a:cubicBezTo>
                  <a:cubicBezTo>
                    <a:pt x="27" y="28"/>
                    <a:pt x="23" y="24"/>
                    <a:pt x="23" y="19"/>
                  </a:cubicBezTo>
                  <a:cubicBezTo>
                    <a:pt x="31" y="19"/>
                    <a:pt x="31" y="19"/>
                    <a:pt x="31" y="19"/>
                  </a:cubicBezTo>
                  <a:cubicBezTo>
                    <a:pt x="24" y="14"/>
                    <a:pt x="24" y="14"/>
                    <a:pt x="24" y="14"/>
                  </a:cubicBezTo>
                  <a:cubicBezTo>
                    <a:pt x="26" y="12"/>
                    <a:pt x="29" y="10"/>
                    <a:pt x="31" y="10"/>
                  </a:cubicBezTo>
                  <a:cubicBezTo>
                    <a:pt x="36" y="10"/>
                    <a:pt x="40" y="14"/>
                    <a:pt x="40" y="19"/>
                  </a:cubicBezTo>
                  <a:close/>
                </a:path>
              </a:pathLst>
            </a:custGeom>
            <a:grpFill/>
            <a:ln>
              <a:noFill/>
            </a:ln>
          </p:spPr>
          <p:txBody>
            <a:bodyPr vert="horz" wrap="square" lIns="91412" tIns="45707" rIns="91412" bIns="45707" numCol="1" anchor="t" anchorCtr="0" compatLnSpc="1"/>
            <a:lstStyle/>
            <a:p>
              <a:pPr defTabSz="1219200">
                <a:defRPr/>
              </a:pPr>
              <a:endParaRPr lang="en-US" kern="0">
                <a:solidFill>
                  <a:schemeClr val="bg1"/>
                </a:solidFill>
              </a:endParaRPr>
            </a:p>
          </p:txBody>
        </p:sp>
      </p:grpSp>
      <p:grpSp>
        <p:nvGrpSpPr>
          <p:cNvPr id="100" name="Group 10"/>
          <p:cNvGrpSpPr/>
          <p:nvPr/>
        </p:nvGrpSpPr>
        <p:grpSpPr>
          <a:xfrm>
            <a:off x="2513866" y="3478837"/>
            <a:ext cx="1966617" cy="3379163"/>
            <a:chOff x="3724275" y="1833563"/>
            <a:chExt cx="1316038" cy="2260600"/>
          </a:xfrm>
        </p:grpSpPr>
        <p:sp>
          <p:nvSpPr>
            <p:cNvPr id="101" name="Freeform 5"/>
            <p:cNvSpPr/>
            <p:nvPr/>
          </p:nvSpPr>
          <p:spPr bwMode="auto">
            <a:xfrm>
              <a:off x="4216400" y="2362201"/>
              <a:ext cx="330200" cy="381000"/>
            </a:xfrm>
            <a:custGeom>
              <a:avLst/>
              <a:gdLst>
                <a:gd name="T0" fmla="*/ 208 w 208"/>
                <a:gd name="T1" fmla="*/ 240 h 240"/>
                <a:gd name="T2" fmla="*/ 0 w 208"/>
                <a:gd name="T3" fmla="*/ 240 h 240"/>
                <a:gd name="T4" fmla="*/ 8 w 208"/>
                <a:gd name="T5" fmla="*/ 0 h 240"/>
                <a:gd name="T6" fmla="*/ 199 w 208"/>
                <a:gd name="T7" fmla="*/ 0 h 240"/>
                <a:gd name="T8" fmla="*/ 208 w 208"/>
                <a:gd name="T9" fmla="*/ 240 h 240"/>
              </a:gdLst>
              <a:ahLst/>
              <a:cxnLst>
                <a:cxn ang="0">
                  <a:pos x="T0" y="T1"/>
                </a:cxn>
                <a:cxn ang="0">
                  <a:pos x="T2" y="T3"/>
                </a:cxn>
                <a:cxn ang="0">
                  <a:pos x="T4" y="T5"/>
                </a:cxn>
                <a:cxn ang="0">
                  <a:pos x="T6" y="T7"/>
                </a:cxn>
                <a:cxn ang="0">
                  <a:pos x="T8" y="T9"/>
                </a:cxn>
              </a:cxnLst>
              <a:rect l="0" t="0" r="r" b="b"/>
              <a:pathLst>
                <a:path w="208" h="240">
                  <a:moveTo>
                    <a:pt x="208" y="240"/>
                  </a:moveTo>
                  <a:lnTo>
                    <a:pt x="0" y="240"/>
                  </a:lnTo>
                  <a:lnTo>
                    <a:pt x="8" y="0"/>
                  </a:lnTo>
                  <a:lnTo>
                    <a:pt x="199" y="0"/>
                  </a:lnTo>
                  <a:lnTo>
                    <a:pt x="208" y="240"/>
                  </a:lnTo>
                  <a:close/>
                </a:path>
              </a:pathLst>
            </a:custGeom>
            <a:solidFill>
              <a:srgbClr val="F1C9A5"/>
            </a:solidFill>
            <a:ln>
              <a:noFill/>
            </a:ln>
          </p:spPr>
          <p:txBody>
            <a:bodyPr vert="horz" wrap="square" lIns="91412" tIns="45705" rIns="91412" bIns="45705" numCol="1" anchor="t" anchorCtr="0" compatLnSpc="1"/>
            <a:lstStyle/>
            <a:p>
              <a:pPr defTabSz="1219200">
                <a:defRPr/>
              </a:pPr>
              <a:endParaRPr lang="en-US" sz="1355" kern="0">
                <a:solidFill>
                  <a:schemeClr val="bg1"/>
                </a:solidFill>
              </a:endParaRPr>
            </a:p>
          </p:txBody>
        </p:sp>
        <p:sp>
          <p:nvSpPr>
            <p:cNvPr id="102" name="Freeform 6"/>
            <p:cNvSpPr/>
            <p:nvPr/>
          </p:nvSpPr>
          <p:spPr bwMode="auto">
            <a:xfrm>
              <a:off x="4111625" y="1833563"/>
              <a:ext cx="538163" cy="676275"/>
            </a:xfrm>
            <a:custGeom>
              <a:avLst/>
              <a:gdLst>
                <a:gd name="T0" fmla="*/ 179 w 179"/>
                <a:gd name="T1" fmla="*/ 109 h 226"/>
                <a:gd name="T2" fmla="*/ 90 w 179"/>
                <a:gd name="T3" fmla="*/ 0 h 226"/>
                <a:gd name="T4" fmla="*/ 0 w 179"/>
                <a:gd name="T5" fmla="*/ 109 h 226"/>
                <a:gd name="T6" fmla="*/ 42 w 179"/>
                <a:gd name="T7" fmla="*/ 194 h 226"/>
                <a:gd name="T8" fmla="*/ 49 w 179"/>
                <a:gd name="T9" fmla="*/ 218 h 226"/>
                <a:gd name="T10" fmla="*/ 59 w 179"/>
                <a:gd name="T11" fmla="*/ 226 h 226"/>
                <a:gd name="T12" fmla="*/ 121 w 179"/>
                <a:gd name="T13" fmla="*/ 226 h 226"/>
                <a:gd name="T14" fmla="*/ 131 w 179"/>
                <a:gd name="T15" fmla="*/ 218 h 226"/>
                <a:gd name="T16" fmla="*/ 138 w 179"/>
                <a:gd name="T17" fmla="*/ 194 h 226"/>
                <a:gd name="T18" fmla="*/ 179 w 179"/>
                <a:gd name="T19" fmla="*/ 10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226">
                  <a:moveTo>
                    <a:pt x="179" y="109"/>
                  </a:moveTo>
                  <a:cubicBezTo>
                    <a:pt x="179" y="54"/>
                    <a:pt x="171" y="0"/>
                    <a:pt x="90" y="0"/>
                  </a:cubicBezTo>
                  <a:cubicBezTo>
                    <a:pt x="7" y="0"/>
                    <a:pt x="0" y="54"/>
                    <a:pt x="0" y="109"/>
                  </a:cubicBezTo>
                  <a:cubicBezTo>
                    <a:pt x="0" y="145"/>
                    <a:pt x="17" y="176"/>
                    <a:pt x="42" y="194"/>
                  </a:cubicBezTo>
                  <a:cubicBezTo>
                    <a:pt x="49" y="218"/>
                    <a:pt x="49" y="218"/>
                    <a:pt x="49" y="218"/>
                  </a:cubicBezTo>
                  <a:cubicBezTo>
                    <a:pt x="50" y="223"/>
                    <a:pt x="55" y="226"/>
                    <a:pt x="59" y="226"/>
                  </a:cubicBezTo>
                  <a:cubicBezTo>
                    <a:pt x="121" y="226"/>
                    <a:pt x="121" y="226"/>
                    <a:pt x="121" y="226"/>
                  </a:cubicBezTo>
                  <a:cubicBezTo>
                    <a:pt x="125" y="226"/>
                    <a:pt x="130" y="223"/>
                    <a:pt x="131" y="218"/>
                  </a:cubicBezTo>
                  <a:cubicBezTo>
                    <a:pt x="138" y="194"/>
                    <a:pt x="138" y="194"/>
                    <a:pt x="138" y="194"/>
                  </a:cubicBezTo>
                  <a:cubicBezTo>
                    <a:pt x="163" y="176"/>
                    <a:pt x="179" y="145"/>
                    <a:pt x="179" y="109"/>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5" rIns="91412" bIns="45705" numCol="1" anchor="t" anchorCtr="0" compatLnSpc="1"/>
            <a:lstStyle/>
            <a:p>
              <a:pPr defTabSz="1219200">
                <a:defRPr/>
              </a:pPr>
              <a:endParaRPr lang="en-US" sz="1355" kern="0">
                <a:solidFill>
                  <a:schemeClr val="bg1"/>
                </a:solidFill>
              </a:endParaRPr>
            </a:p>
          </p:txBody>
        </p:sp>
        <p:sp>
          <p:nvSpPr>
            <p:cNvPr id="103" name="Freeform 7"/>
            <p:cNvSpPr/>
            <p:nvPr/>
          </p:nvSpPr>
          <p:spPr bwMode="auto">
            <a:xfrm>
              <a:off x="3724275" y="2557463"/>
              <a:ext cx="1316038" cy="1536700"/>
            </a:xfrm>
            <a:custGeom>
              <a:avLst/>
              <a:gdLst>
                <a:gd name="T0" fmla="*/ 405 w 438"/>
                <a:gd name="T1" fmla="*/ 60 h 514"/>
                <a:gd name="T2" fmla="*/ 287 w 438"/>
                <a:gd name="T3" fmla="*/ 28 h 514"/>
                <a:gd name="T4" fmla="*/ 282 w 438"/>
                <a:gd name="T5" fmla="*/ 8 h 514"/>
                <a:gd name="T6" fmla="*/ 219 w 438"/>
                <a:gd name="T7" fmla="*/ 0 h 514"/>
                <a:gd name="T8" fmla="*/ 156 w 438"/>
                <a:gd name="T9" fmla="*/ 8 h 514"/>
                <a:gd name="T10" fmla="*/ 152 w 438"/>
                <a:gd name="T11" fmla="*/ 28 h 514"/>
                <a:gd name="T12" fmla="*/ 33 w 438"/>
                <a:gd name="T13" fmla="*/ 60 h 514"/>
                <a:gd name="T14" fmla="*/ 0 w 438"/>
                <a:gd name="T15" fmla="*/ 93 h 514"/>
                <a:gd name="T16" fmla="*/ 7 w 438"/>
                <a:gd name="T17" fmla="*/ 258 h 514"/>
                <a:gd name="T18" fmla="*/ 65 w 438"/>
                <a:gd name="T19" fmla="*/ 344 h 514"/>
                <a:gd name="T20" fmla="*/ 35 w 438"/>
                <a:gd name="T21" fmla="*/ 514 h 514"/>
                <a:gd name="T22" fmla="*/ 402 w 438"/>
                <a:gd name="T23" fmla="*/ 514 h 514"/>
                <a:gd name="T24" fmla="*/ 371 w 438"/>
                <a:gd name="T25" fmla="*/ 344 h 514"/>
                <a:gd name="T26" fmla="*/ 431 w 438"/>
                <a:gd name="T27" fmla="*/ 258 h 514"/>
                <a:gd name="T28" fmla="*/ 438 w 438"/>
                <a:gd name="T29" fmla="*/ 93 h 514"/>
                <a:gd name="T30" fmla="*/ 405 w 438"/>
                <a:gd name="T31" fmla="*/ 6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8" h="514">
                  <a:moveTo>
                    <a:pt x="405" y="60"/>
                  </a:moveTo>
                  <a:cubicBezTo>
                    <a:pt x="287" y="28"/>
                    <a:pt x="287" y="28"/>
                    <a:pt x="287" y="28"/>
                  </a:cubicBezTo>
                  <a:cubicBezTo>
                    <a:pt x="282" y="8"/>
                    <a:pt x="282" y="8"/>
                    <a:pt x="282" y="8"/>
                  </a:cubicBezTo>
                  <a:cubicBezTo>
                    <a:pt x="282" y="8"/>
                    <a:pt x="235" y="0"/>
                    <a:pt x="219" y="0"/>
                  </a:cubicBezTo>
                  <a:cubicBezTo>
                    <a:pt x="203" y="0"/>
                    <a:pt x="156" y="8"/>
                    <a:pt x="156" y="8"/>
                  </a:cubicBezTo>
                  <a:cubicBezTo>
                    <a:pt x="152" y="28"/>
                    <a:pt x="152" y="28"/>
                    <a:pt x="152" y="28"/>
                  </a:cubicBezTo>
                  <a:cubicBezTo>
                    <a:pt x="33" y="60"/>
                    <a:pt x="33" y="60"/>
                    <a:pt x="33" y="60"/>
                  </a:cubicBezTo>
                  <a:cubicBezTo>
                    <a:pt x="15" y="66"/>
                    <a:pt x="0" y="75"/>
                    <a:pt x="0" y="93"/>
                  </a:cubicBezTo>
                  <a:cubicBezTo>
                    <a:pt x="0" y="93"/>
                    <a:pt x="3" y="213"/>
                    <a:pt x="7" y="258"/>
                  </a:cubicBezTo>
                  <a:cubicBezTo>
                    <a:pt x="9" y="285"/>
                    <a:pt x="15" y="341"/>
                    <a:pt x="65" y="344"/>
                  </a:cubicBezTo>
                  <a:cubicBezTo>
                    <a:pt x="35" y="514"/>
                    <a:pt x="35" y="514"/>
                    <a:pt x="35" y="514"/>
                  </a:cubicBezTo>
                  <a:cubicBezTo>
                    <a:pt x="402" y="514"/>
                    <a:pt x="402" y="514"/>
                    <a:pt x="402" y="514"/>
                  </a:cubicBezTo>
                  <a:cubicBezTo>
                    <a:pt x="371" y="344"/>
                    <a:pt x="371" y="344"/>
                    <a:pt x="371" y="344"/>
                  </a:cubicBezTo>
                  <a:cubicBezTo>
                    <a:pt x="424" y="344"/>
                    <a:pt x="428" y="285"/>
                    <a:pt x="431" y="258"/>
                  </a:cubicBezTo>
                  <a:cubicBezTo>
                    <a:pt x="436" y="213"/>
                    <a:pt x="438" y="93"/>
                    <a:pt x="438" y="93"/>
                  </a:cubicBezTo>
                  <a:cubicBezTo>
                    <a:pt x="438" y="75"/>
                    <a:pt x="425" y="67"/>
                    <a:pt x="405" y="60"/>
                  </a:cubicBezTo>
                  <a:close/>
                </a:path>
              </a:pathLst>
            </a:custGeom>
            <a:solidFill>
              <a:schemeClr val="accent2"/>
            </a:solidFill>
            <a:ln>
              <a:noFill/>
            </a:ln>
          </p:spPr>
          <p:txBody>
            <a:bodyPr vert="horz" wrap="square" lIns="91412" tIns="45705" rIns="91412" bIns="45705" numCol="1" anchor="t" anchorCtr="0" compatLnSpc="1"/>
            <a:lstStyle/>
            <a:p>
              <a:pPr defTabSz="1219200">
                <a:defRPr/>
              </a:pPr>
              <a:endParaRPr lang="en-US" sz="1355" kern="0">
                <a:solidFill>
                  <a:schemeClr val="bg1"/>
                </a:solidFill>
              </a:endParaRPr>
            </a:p>
          </p:txBody>
        </p:sp>
      </p:grpSp>
      <p:sp>
        <p:nvSpPr>
          <p:cNvPr id="10" name="文本框 9"/>
          <p:cNvSpPr txBox="1"/>
          <p:nvPr/>
        </p:nvSpPr>
        <p:spPr>
          <a:xfrm>
            <a:off x="7174737" y="2073810"/>
            <a:ext cx="4781909" cy="3416320"/>
          </a:xfrm>
          <a:prstGeom prst="rect">
            <a:avLst/>
          </a:prstGeom>
          <a:noFill/>
        </p:spPr>
        <p:txBody>
          <a:bodyPr wrap="square">
            <a:spAutoFit/>
          </a:bodyPr>
          <a:lstStyle/>
          <a:p>
            <a:r>
              <a:rPr lang="zh-CN" altLang="en-US" sz="3600" kern="100" dirty="0">
                <a:effectLst/>
                <a:latin typeface="宋体" panose="02010600030101010101" pitchFamily="2" charset="-122"/>
                <a:ea typeface="宋体" panose="02010600030101010101" pitchFamily="2" charset="-122"/>
                <a:cs typeface="Times New Roman" panose="02020603050405020304" pitchFamily="18" charset="0"/>
              </a:rPr>
              <a:t>预算分析预警</a:t>
            </a:r>
            <a:endParaRPr lang="en-US" altLang="zh-CN" sz="3600" kern="1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en-US" sz="3600" kern="100" dirty="0">
                <a:effectLst/>
                <a:latin typeface="宋体" panose="02010600030101010101" pitchFamily="2" charset="-122"/>
                <a:ea typeface="宋体" panose="02010600030101010101" pitchFamily="2" charset="-122"/>
                <a:cs typeface="Times New Roman" panose="02020603050405020304" pitchFamily="18" charset="0"/>
              </a:rPr>
              <a:t>绩效监督预警</a:t>
            </a:r>
            <a:endParaRPr lang="en-US" altLang="zh-CN" sz="3600" kern="1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en-US" sz="3600" kern="100" dirty="0">
                <a:latin typeface="宋体" panose="02010600030101010101" pitchFamily="2" charset="-122"/>
                <a:ea typeface="宋体" panose="02010600030101010101" pitchFamily="2" charset="-122"/>
                <a:cs typeface="Times New Roman" panose="02020603050405020304" pitchFamily="18" charset="0"/>
              </a:rPr>
              <a:t>采购分析预警</a:t>
            </a:r>
            <a:endParaRPr lang="en-US" altLang="zh-CN" sz="3600" kern="100" dirty="0">
              <a:latin typeface="宋体" panose="02010600030101010101" pitchFamily="2" charset="-122"/>
              <a:ea typeface="宋体" panose="02010600030101010101" pitchFamily="2" charset="-122"/>
              <a:cs typeface="Times New Roman" panose="02020603050405020304" pitchFamily="18" charset="0"/>
            </a:endParaRPr>
          </a:p>
          <a:p>
            <a:r>
              <a:rPr lang="zh-CN" altLang="en-US" sz="3600" kern="100" dirty="0">
                <a:effectLst/>
                <a:latin typeface="宋体" panose="02010600030101010101" pitchFamily="2" charset="-122"/>
                <a:ea typeface="宋体" panose="02010600030101010101" pitchFamily="2" charset="-122"/>
                <a:cs typeface="Times New Roman" panose="02020603050405020304" pitchFamily="18" charset="0"/>
              </a:rPr>
              <a:t>合同分析预警</a:t>
            </a:r>
            <a:endParaRPr lang="en-US" altLang="zh-CN" sz="3600" kern="1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en-US" sz="3600" kern="100" dirty="0">
                <a:latin typeface="宋体" panose="02010600030101010101" pitchFamily="2" charset="-122"/>
                <a:ea typeface="宋体" panose="02010600030101010101" pitchFamily="2" charset="-122"/>
                <a:cs typeface="Times New Roman" panose="02020603050405020304" pitchFamily="18" charset="0"/>
              </a:rPr>
              <a:t>资产分析预警</a:t>
            </a:r>
            <a:endParaRPr lang="en-US" altLang="zh-CN" sz="3600" kern="100" dirty="0">
              <a:latin typeface="宋体" panose="02010600030101010101" pitchFamily="2" charset="-122"/>
              <a:ea typeface="宋体" panose="02010600030101010101" pitchFamily="2" charset="-122"/>
              <a:cs typeface="Times New Roman" panose="02020603050405020304" pitchFamily="18" charset="0"/>
            </a:endParaRPr>
          </a:p>
          <a:p>
            <a:r>
              <a:rPr lang="en-US" altLang="zh-CN" sz="3600" kern="100" dirty="0">
                <a:latin typeface="宋体" panose="02010600030101010101" pitchFamily="2" charset="-122"/>
                <a:ea typeface="宋体" panose="02010600030101010101" pitchFamily="2" charset="-122"/>
                <a:cs typeface="Times New Roman" panose="02020603050405020304" pitchFamily="18" charset="0"/>
              </a:rPr>
              <a:t>……</a:t>
            </a:r>
            <a:endParaRPr lang="zh-CN" altLang="en-US" sz="3600" dirty="0"/>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预算统计分析</a:t>
            </a:r>
            <a:endParaRPr lang="zh-CN" altLang="en-US"/>
          </a:p>
        </p:txBody>
      </p:sp>
      <p:sp>
        <p:nvSpPr>
          <p:cNvPr id="19" name="文本框 18"/>
          <p:cNvSpPr txBox="1"/>
          <p:nvPr/>
        </p:nvSpPr>
        <p:spPr>
          <a:xfrm>
            <a:off x="5824847" y="0"/>
            <a:ext cx="309880" cy="521970"/>
          </a:xfrm>
          <a:prstGeom prst="rect">
            <a:avLst/>
          </a:prstGeom>
          <a:noFill/>
        </p:spPr>
        <p:txBody>
          <a:bodyPr wrap="none" rtlCol="0">
            <a:spAutoFit/>
          </a:bodyPr>
          <a:lstStyle/>
          <a:p>
            <a:pPr algn="ctr"/>
            <a:endParaRPr lang="zh-CN" altLang="en-US" sz="2800" dirty="0">
              <a:solidFill>
                <a:schemeClr val="bg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cstate="print"/>
          <a:stretch>
            <a:fillRect/>
          </a:stretch>
        </p:blipFill>
        <p:spPr>
          <a:xfrm>
            <a:off x="814420" y="624973"/>
            <a:ext cx="9452986" cy="6137233"/>
          </a:xfrm>
          <a:prstGeom prst="rect">
            <a:avLst/>
          </a:prstGeom>
          <a:effectLst>
            <a:outerShdw blurRad="63500" sx="102000" sy="102000" algn="ctr" rotWithShape="0">
              <a:prstClr val="black">
                <a:alpha val="40000"/>
              </a:prstClr>
            </a:outerShdw>
          </a:effectLst>
        </p:spPr>
      </p:pic>
      <p:pic>
        <p:nvPicPr>
          <p:cNvPr id="4" name="图片 3"/>
          <p:cNvPicPr>
            <a:picLocks noChangeAspect="1"/>
          </p:cNvPicPr>
          <p:nvPr/>
        </p:nvPicPr>
        <p:blipFill>
          <a:blip r:embed="rId2" cstate="print"/>
          <a:stretch>
            <a:fillRect/>
          </a:stretch>
        </p:blipFill>
        <p:spPr>
          <a:xfrm>
            <a:off x="2656115" y="624972"/>
            <a:ext cx="9452987" cy="6137233"/>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预算执行统计</a:t>
            </a:r>
            <a:endParaRPr lang="zh-CN" altLang="en-US"/>
          </a:p>
        </p:txBody>
      </p:sp>
      <p:pic>
        <p:nvPicPr>
          <p:cNvPr id="3" name="图片 2"/>
          <p:cNvPicPr>
            <a:picLocks noChangeAspect="1"/>
          </p:cNvPicPr>
          <p:nvPr/>
        </p:nvPicPr>
        <p:blipFill>
          <a:blip r:embed="rId1" cstate="print"/>
          <a:stretch>
            <a:fillRect/>
          </a:stretch>
        </p:blipFill>
        <p:spPr>
          <a:xfrm>
            <a:off x="814419" y="588396"/>
            <a:ext cx="10563161" cy="626960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cstate="print"/>
          <a:stretch>
            <a:fillRect/>
          </a:stretch>
        </p:blipFill>
        <p:spPr bwMode="auto">
          <a:xfrm>
            <a:off x="1003935" y="1352550"/>
            <a:ext cx="4572000" cy="4740910"/>
          </a:xfrm>
          <a:prstGeom prst="rect">
            <a:avLst/>
          </a:prstGeom>
          <a:solidFill>
            <a:srgbClr val="FFFFFF">
              <a:shade val="85000"/>
            </a:srgbClr>
          </a:solidFill>
          <a:ln w="88900" cap="sq">
            <a:solidFill>
              <a:srgbClr val="FFFFFF"/>
            </a:solidFill>
            <a:miter lim="800000"/>
            <a:headEnd/>
            <a:tailEnd/>
          </a:ln>
          <a:effectLst>
            <a:outerShdw blurRad="88900" dist="18000" dir="5400000" algn="tl" rotWithShape="0">
              <a:srgbClr val="000000">
                <a:alpha val="15000"/>
              </a:srgbClr>
            </a:outerShdw>
          </a:effectLst>
          <a:scene3d>
            <a:camera prst="orthographicFront"/>
            <a:lightRig rig="twoPt" dir="t">
              <a:rot lat="0" lon="0" rev="7200000"/>
            </a:lightRig>
          </a:scene3d>
          <a:sp3d>
            <a:bevelT w="25400" h="19050"/>
            <a:contourClr>
              <a:srgbClr val="FFFFFF"/>
            </a:contourClr>
          </a:sp3d>
        </p:spPr>
      </p:pic>
      <p:sp>
        <p:nvSpPr>
          <p:cNvPr id="4" name="矩形标注 3"/>
          <p:cNvSpPr/>
          <p:nvPr/>
        </p:nvSpPr>
        <p:spPr>
          <a:xfrm>
            <a:off x="5961380" y="3463290"/>
            <a:ext cx="5238115" cy="2307590"/>
          </a:xfrm>
          <a:prstGeom prst="wedgeRectCallout">
            <a:avLst>
              <a:gd name="adj1" fmla="val -73455"/>
              <a:gd name="adj2" fmla="val 15244"/>
            </a:avLst>
          </a:prstGeom>
          <a:solidFill>
            <a:schemeClr val="tx2"/>
          </a:solidFill>
          <a:ln>
            <a:solidFill>
              <a:srgbClr val="4D78FF"/>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olidFill>
                <a:srgbClr val="0F32B4"/>
              </a:solidFill>
              <a:sym typeface="+mn-ea"/>
            </a:endParaRPr>
          </a:p>
        </p:txBody>
      </p:sp>
      <p:sp>
        <p:nvSpPr>
          <p:cNvPr id="6" name="标题 5"/>
          <p:cNvSpPr>
            <a:spLocks noGrp="1"/>
          </p:cNvSpPr>
          <p:nvPr>
            <p:ph type="title"/>
          </p:nvPr>
        </p:nvSpPr>
        <p:spPr>
          <a:xfrm>
            <a:off x="720090" y="36195"/>
            <a:ext cx="7693660" cy="582295"/>
          </a:xfrm>
        </p:spPr>
        <p:txBody>
          <a:bodyPr/>
          <a:lstStyle/>
          <a:p>
            <a:r>
              <a:rPr>
                <a:sym typeface="+mn-ea"/>
              </a:rPr>
              <a:t>全面实施预算绩效上升为国家战略</a:t>
            </a:r>
            <a:endParaRPr>
              <a:sym typeface="+mn-ea"/>
            </a:endParaRPr>
          </a:p>
        </p:txBody>
      </p:sp>
      <p:sp>
        <p:nvSpPr>
          <p:cNvPr id="5" name="内容占位符 7"/>
          <p:cNvSpPr>
            <a:spLocks noGrp="1"/>
          </p:cNvSpPr>
          <p:nvPr/>
        </p:nvSpPr>
        <p:spPr>
          <a:xfrm>
            <a:off x="6234430" y="3600450"/>
            <a:ext cx="4930775" cy="2045970"/>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Aft>
                <a:spcPts val="0"/>
              </a:spcAft>
            </a:pPr>
            <a:r>
              <a:rPr lang="zh-CN" altLang="es-ES" sz="1800" dirty="0">
                <a:solidFill>
                  <a:srgbClr val="3D485D"/>
                </a:solidFill>
                <a:latin typeface="微软雅黑" panose="020B0503020204020204" charset="-122"/>
                <a:ea typeface="微软雅黑" panose="020B0503020204020204" charset="-122"/>
                <a:sym typeface="+mn-ea"/>
              </a:rPr>
              <a:t>是推进国家治理体系和治理能力现代化的内在要求，是深化财税体制改革、建立现代财政制度的重要内容，是优化财政资源配置、提升公共服务质量的关键举措。</a:t>
            </a:r>
            <a:endParaRPr lang="zh-CN" altLang="es-ES" sz="1800" dirty="0">
              <a:solidFill>
                <a:srgbClr val="3D485D"/>
              </a:solidFill>
              <a:latin typeface="微软雅黑" panose="020B0503020204020204" charset="-122"/>
              <a:ea typeface="微软雅黑" panose="020B0503020204020204" charset="-122"/>
            </a:endParaRPr>
          </a:p>
        </p:txBody>
      </p:sp>
      <p:sp>
        <p:nvSpPr>
          <p:cNvPr id="13" name="文本占位符 9"/>
          <p:cNvSpPr txBox="1"/>
          <p:nvPr/>
        </p:nvSpPr>
        <p:spPr>
          <a:xfrm>
            <a:off x="5961380" y="1334135"/>
            <a:ext cx="5248910" cy="1673225"/>
          </a:xfrm>
          <a:prstGeom prst="rect">
            <a:avLst/>
          </a:prstGeom>
          <a:solidFill>
            <a:srgbClr val="4D78FF"/>
          </a:solidFill>
          <a:effectLst/>
        </p:spPr>
        <p:style>
          <a:lnRef idx="0">
            <a:schemeClr val="accent2"/>
          </a:lnRef>
          <a:fillRef idx="3">
            <a:schemeClr val="accent2"/>
          </a:fillRef>
          <a:effectRef idx="3">
            <a:schemeClr val="accent2"/>
          </a:effectRef>
          <a:fontRef idx="minor">
            <a:schemeClr val="lt1"/>
          </a:fontRef>
        </p:style>
        <p:txBody>
          <a:bodyPr wrap="square" tIns="144145" bIns="144145">
            <a:spAutoFit/>
          </a:bodyPr>
          <a:lstStyle>
            <a:defPPr>
              <a:defRPr lang="en-US"/>
            </a:defPPr>
            <a:lvl1pPr>
              <a:defRPr sz="2000" b="1">
                <a:effectLst/>
                <a:latin typeface="微软雅黑" panose="020B0503020204020204" charset="-122"/>
                <a:ea typeface="微软雅黑" panose="020B0503020204020204" charset="-122"/>
                <a:cs typeface="Times New Roman" panose="02020603050405020304" pitchFamily="18" charset="0"/>
              </a:defRPr>
            </a:lvl1pPr>
            <a:lvl2pPr marL="457200" indent="0" algn="l" defTabSz="914400" rtl="0" eaLnBrk="1" latinLnBrk="0" hangingPunct="1">
              <a:lnSpc>
                <a:spcPct val="150000"/>
              </a:lnSpc>
              <a:spcBef>
                <a:spcPts val="500"/>
              </a:spcBef>
              <a:buFont typeface="Arial" panose="020B0604020202020204" pitchFamily="34" charset="0"/>
              <a:buNone/>
              <a:defRPr sz="2000" b="1" kern="1200">
                <a:solidFill>
                  <a:schemeClr val="tx1">
                    <a:lumMod val="65000"/>
                    <a:lumOff val="35000"/>
                  </a:schemeClr>
                </a:solidFill>
                <a:latin typeface="微软雅黑" panose="020B0503020204020204" charset="-122"/>
                <a:ea typeface="微软雅黑" panose="020B0503020204020204" charset="-122"/>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b="1" kern="1200">
                <a:solidFill>
                  <a:schemeClr val="tx1">
                    <a:lumMod val="65000"/>
                    <a:lumOff val="35000"/>
                  </a:schemeClr>
                </a:solidFill>
                <a:latin typeface="微软雅黑" panose="020B0503020204020204" charset="-122"/>
                <a:ea typeface="微软雅黑" panose="020B0503020204020204" charset="-122"/>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b="1" kern="1200">
                <a:solidFill>
                  <a:schemeClr val="tx1">
                    <a:lumMod val="65000"/>
                    <a:lumOff val="35000"/>
                  </a:schemeClr>
                </a:solidFill>
                <a:latin typeface="微软雅黑" panose="020B0503020204020204" charset="-122"/>
                <a:ea typeface="微软雅黑" panose="020B0503020204020204" charset="-122"/>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b="1" kern="1200">
                <a:solidFill>
                  <a:schemeClr val="tx1">
                    <a:lumMod val="65000"/>
                    <a:lumOff val="35000"/>
                  </a:schemeClr>
                </a:solidFill>
                <a:latin typeface="微软雅黑" panose="020B0503020204020204" charset="-122"/>
                <a:ea typeface="微软雅黑"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50000"/>
              </a:lnSpc>
            </a:pPr>
            <a:r>
              <a:rPr lang="en-US" altLang="zh-CN" dirty="0">
                <a:solidFill>
                  <a:schemeClr val="tx2"/>
                </a:solidFill>
                <a:sym typeface="+mn-ea"/>
              </a:rPr>
              <a:t>2018</a:t>
            </a:r>
            <a:r>
              <a:rPr lang="zh-CN" altLang="en-US" dirty="0">
                <a:solidFill>
                  <a:schemeClr val="tx2"/>
                </a:solidFill>
                <a:sym typeface="+mn-ea"/>
              </a:rPr>
              <a:t>年</a:t>
            </a:r>
            <a:r>
              <a:rPr lang="en-US" altLang="zh-CN" dirty="0">
                <a:solidFill>
                  <a:schemeClr val="tx2"/>
                </a:solidFill>
                <a:sym typeface="+mn-ea"/>
              </a:rPr>
              <a:t>9</a:t>
            </a:r>
            <a:r>
              <a:rPr lang="zh-CN" altLang="en-US" dirty="0">
                <a:solidFill>
                  <a:schemeClr val="tx2"/>
                </a:solidFill>
                <a:sym typeface="+mn-ea"/>
              </a:rPr>
              <a:t>月</a:t>
            </a:r>
            <a:r>
              <a:rPr lang="en-US" altLang="zh-CN" dirty="0">
                <a:solidFill>
                  <a:schemeClr val="tx2"/>
                </a:solidFill>
                <a:sym typeface="+mn-ea"/>
              </a:rPr>
              <a:t>1</a:t>
            </a:r>
            <a:r>
              <a:rPr lang="zh-CN" altLang="en-US" dirty="0">
                <a:solidFill>
                  <a:schemeClr val="tx2"/>
                </a:solidFill>
                <a:sym typeface="+mn-ea"/>
              </a:rPr>
              <a:t>日，中共中央  国务院印发</a:t>
            </a:r>
            <a:endParaRPr lang="en-US" altLang="zh-CN" dirty="0">
              <a:solidFill>
                <a:schemeClr val="tx2"/>
              </a:solidFill>
              <a:sym typeface="+mn-ea"/>
            </a:endParaRPr>
          </a:p>
          <a:p>
            <a:pPr algn="ctr">
              <a:lnSpc>
                <a:spcPct val="150000"/>
              </a:lnSpc>
            </a:pPr>
            <a:r>
              <a:rPr lang="en-US" altLang="zh-CN" dirty="0">
                <a:solidFill>
                  <a:schemeClr val="tx2"/>
                </a:solidFill>
                <a:sym typeface="+mn-ea"/>
              </a:rPr>
              <a:t>《</a:t>
            </a:r>
            <a:r>
              <a:rPr lang="zh-CN" altLang="en-US" dirty="0">
                <a:solidFill>
                  <a:schemeClr val="tx2"/>
                </a:solidFill>
                <a:sym typeface="+mn-ea"/>
              </a:rPr>
              <a:t>关于全面实施预算绩效管理的意见</a:t>
            </a:r>
            <a:r>
              <a:rPr lang="en-US" altLang="zh-CN" dirty="0">
                <a:solidFill>
                  <a:schemeClr val="tx2"/>
                </a:solidFill>
                <a:sym typeface="+mn-ea"/>
              </a:rPr>
              <a:t>》</a:t>
            </a:r>
            <a:endParaRPr lang="en-US" altLang="zh-CN" dirty="0">
              <a:solidFill>
                <a:schemeClr val="tx2"/>
              </a:solidFill>
              <a:latin typeface="微软雅黑" panose="020B0503020204020204" charset="-122"/>
              <a:ea typeface="微软雅黑" panose="020B0503020204020204" charset="-122"/>
            </a:endParaRPr>
          </a:p>
          <a:p>
            <a:pPr algn="ctr">
              <a:lnSpc>
                <a:spcPct val="150000"/>
              </a:lnSpc>
            </a:pPr>
            <a:r>
              <a:rPr lang="zh-CN" altLang="en-US" dirty="0">
                <a:solidFill>
                  <a:schemeClr val="tx2"/>
                </a:solidFill>
                <a:sym typeface="+mn-ea"/>
              </a:rPr>
              <a:t>（中发</a:t>
            </a:r>
            <a:r>
              <a:rPr lang="en-US" altLang="zh-CN" dirty="0">
                <a:solidFill>
                  <a:schemeClr val="tx2"/>
                </a:solidFill>
                <a:sym typeface="+mn-ea"/>
              </a:rPr>
              <a:t>〔 </a:t>
            </a:r>
            <a:r>
              <a:rPr lang="en-US" altLang="zh-CN" dirty="0">
                <a:solidFill>
                  <a:schemeClr val="tx2"/>
                </a:solidFill>
                <a:sym typeface="微软雅黑" panose="020B0503020204020204" charset="-122"/>
              </a:rPr>
              <a:t>2018</a:t>
            </a:r>
            <a:r>
              <a:rPr lang="en-US" altLang="zh-CN" dirty="0">
                <a:solidFill>
                  <a:schemeClr val="tx2"/>
                </a:solidFill>
                <a:sym typeface="+mn-ea"/>
              </a:rPr>
              <a:t> 〕</a:t>
            </a:r>
            <a:r>
              <a:rPr lang="en-US" altLang="en-US" dirty="0">
                <a:solidFill>
                  <a:schemeClr val="tx2"/>
                </a:solidFill>
                <a:sym typeface="+mn-ea"/>
              </a:rPr>
              <a:t>34</a:t>
            </a:r>
            <a:r>
              <a:rPr lang="zh-CN" altLang="en-US" dirty="0">
                <a:solidFill>
                  <a:schemeClr val="tx2"/>
                </a:solidFill>
                <a:sym typeface="+mn-ea"/>
              </a:rPr>
              <a:t>号）</a:t>
            </a:r>
            <a:endParaRPr lang="zh-CN" altLang="en-US" dirty="0">
              <a:solidFill>
                <a:schemeClr val="tx2"/>
              </a:solidFill>
              <a:sym typeface="+mn-ea"/>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a:t>业务支出情况</a:t>
            </a:r>
            <a:endParaRPr lang="zh-CN" altLang="en-US"/>
          </a:p>
        </p:txBody>
      </p:sp>
      <p:pic>
        <p:nvPicPr>
          <p:cNvPr id="2" name="图片 1"/>
          <p:cNvPicPr>
            <a:picLocks noChangeAspect="1"/>
          </p:cNvPicPr>
          <p:nvPr/>
        </p:nvPicPr>
        <p:blipFill>
          <a:blip r:embed="rId1" cstate="print"/>
          <a:stretch>
            <a:fillRect/>
          </a:stretch>
        </p:blipFill>
        <p:spPr>
          <a:xfrm>
            <a:off x="1338606" y="624973"/>
            <a:ext cx="9341390" cy="60647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a:t>支出月度分析</a:t>
            </a:r>
            <a:endParaRPr lang="zh-CN" altLang="en-US"/>
          </a:p>
        </p:txBody>
      </p:sp>
      <p:pic>
        <p:nvPicPr>
          <p:cNvPr id="2" name="图片 1"/>
          <p:cNvPicPr>
            <a:picLocks noChangeAspect="1"/>
          </p:cNvPicPr>
          <p:nvPr/>
        </p:nvPicPr>
        <p:blipFill>
          <a:blip r:embed="rId1" cstate="print"/>
          <a:stretch>
            <a:fillRect/>
          </a:stretch>
        </p:blipFill>
        <p:spPr>
          <a:xfrm>
            <a:off x="1323340" y="739140"/>
            <a:ext cx="9545955" cy="6003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供应商合同分析</a:t>
            </a:r>
            <a:endParaRPr lang="zh-CN" altLang="en-US"/>
          </a:p>
        </p:txBody>
      </p:sp>
      <p:pic>
        <p:nvPicPr>
          <p:cNvPr id="5" name="图片 4"/>
          <p:cNvPicPr>
            <a:picLocks noChangeAspect="1"/>
          </p:cNvPicPr>
          <p:nvPr/>
        </p:nvPicPr>
        <p:blipFill>
          <a:blip r:embed="rId1" cstate="print"/>
          <a:stretch>
            <a:fillRect/>
          </a:stretch>
        </p:blipFill>
        <p:spPr>
          <a:xfrm>
            <a:off x="1464558" y="624973"/>
            <a:ext cx="9262884" cy="60138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cut/>
      </p:transition>
    </mc:Choice>
    <mc:Fallback>
      <p:transition spd="slow">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fld id="{8409FBBB-C588-4B8D-A7FF-E25C81CC24C8}" type="slidenum">
              <a:rPr lang="en-US" smtClean="0"/>
            </a:fld>
            <a:endParaRPr lang="en-US" dirty="0"/>
          </a:p>
        </p:txBody>
      </p:sp>
      <p:sp>
        <p:nvSpPr>
          <p:cNvPr id="4" name="标题 3"/>
          <p:cNvSpPr>
            <a:spLocks noGrp="1"/>
          </p:cNvSpPr>
          <p:nvPr>
            <p:ph type="title"/>
          </p:nvPr>
        </p:nvSpPr>
        <p:spPr/>
        <p:txBody>
          <a:bodyPr/>
          <a:lstStyle/>
          <a:p>
            <a:r>
              <a:rPr lang="zh-CN" altLang="en-US" dirty="0"/>
              <a:t>大屏统计（</a:t>
            </a:r>
            <a:r>
              <a:rPr lang="en-US" altLang="zh-CN" dirty="0"/>
              <a:t>1</a:t>
            </a:r>
            <a:r>
              <a:rPr lang="zh-CN" altLang="en-US" dirty="0"/>
              <a:t>）</a:t>
            </a:r>
            <a:endParaRPr lang="zh-CN" altLang="en-US" dirty="0"/>
          </a:p>
        </p:txBody>
      </p:sp>
      <p:pic>
        <p:nvPicPr>
          <p:cNvPr id="6" name="图片 5"/>
          <p:cNvPicPr>
            <a:picLocks noChangeAspect="1"/>
          </p:cNvPicPr>
          <p:nvPr/>
        </p:nvPicPr>
        <p:blipFill>
          <a:blip r:embed="rId1" cstate="print"/>
          <a:stretch>
            <a:fillRect/>
          </a:stretch>
        </p:blipFill>
        <p:spPr>
          <a:xfrm>
            <a:off x="0" y="638810"/>
            <a:ext cx="12192000" cy="56318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大屏统计（</a:t>
            </a:r>
            <a:r>
              <a:rPr lang="en-US" altLang="zh-CN" dirty="0"/>
              <a:t>2</a:t>
            </a:r>
            <a:r>
              <a:rPr lang="zh-CN" altLang="en-US" dirty="0"/>
              <a:t>）</a:t>
            </a:r>
            <a:endParaRPr lang="zh-CN" altLang="en-US" dirty="0"/>
          </a:p>
        </p:txBody>
      </p:sp>
      <p:pic>
        <p:nvPicPr>
          <p:cNvPr id="7" name="图片 6"/>
          <p:cNvPicPr>
            <a:picLocks noChangeAspect="1"/>
          </p:cNvPicPr>
          <p:nvPr/>
        </p:nvPicPr>
        <p:blipFill>
          <a:blip r:embed="rId1" cstate="print"/>
          <a:stretch>
            <a:fillRect/>
          </a:stretch>
        </p:blipFill>
        <p:spPr>
          <a:xfrm>
            <a:off x="0" y="891540"/>
            <a:ext cx="12192000" cy="53073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766310" y="2740660"/>
            <a:ext cx="7191375" cy="746760"/>
          </a:xfrm>
        </p:spPr>
        <p:txBody>
          <a:bodyPr anchor="ctr" anchorCtr="0"/>
          <a:lstStyle/>
          <a:p>
            <a:r>
              <a:rPr lang="zh-CN" altLang="en-US" sz="2800" b="0" spc="500" dirty="0">
                <a:solidFill>
                  <a:schemeClr val="bg1"/>
                </a:solidFill>
                <a:latin typeface="微软雅黑" panose="020B0503020204020204" charset="-122"/>
                <a:ea typeface="微软雅黑" panose="020B0503020204020204" charset="-122"/>
              </a:rPr>
              <a:t>开展</a:t>
            </a:r>
            <a:r>
              <a:rPr lang="zh-CN" altLang="en-US" sz="2800" b="0" spc="500" dirty="0" smtClean="0">
                <a:solidFill>
                  <a:schemeClr val="bg1"/>
                </a:solidFill>
                <a:latin typeface="微软雅黑" panose="020B0503020204020204" charset="-122"/>
                <a:ea typeface="微软雅黑" panose="020B0503020204020204" charset="-122"/>
              </a:rPr>
              <a:t>全面预算</a:t>
            </a:r>
            <a:r>
              <a:rPr lang="zh-CN" altLang="en-US" sz="2800" b="0" spc="500" dirty="0">
                <a:solidFill>
                  <a:schemeClr val="bg1"/>
                </a:solidFill>
                <a:latin typeface="微软雅黑" panose="020B0503020204020204" charset="-122"/>
                <a:ea typeface="微软雅黑" panose="020B0503020204020204" charset="-122"/>
              </a:rPr>
              <a:t>管理信息化</a:t>
            </a:r>
            <a:r>
              <a:rPr lang="zh-CN" altLang="en-US" sz="2800" b="0" spc="500" dirty="0" smtClean="0">
                <a:solidFill>
                  <a:schemeClr val="bg1"/>
                </a:solidFill>
                <a:latin typeface="微软雅黑" panose="020B0503020204020204" charset="-122"/>
                <a:ea typeface="微软雅黑" panose="020B0503020204020204" charset="-122"/>
              </a:rPr>
              <a:t>建设的成效</a:t>
            </a:r>
            <a:endParaRPr lang="zh-CN" altLang="en-US" sz="2800" b="0" spc="500" dirty="0">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3050540" y="2431415"/>
            <a:ext cx="1845310" cy="1244600"/>
            <a:chOff x="5329" y="4027"/>
            <a:chExt cx="2906" cy="1960"/>
          </a:xfrm>
        </p:grpSpPr>
        <p:sp>
          <p:nvSpPr>
            <p:cNvPr id="4" name="任意多边形: 形状 9"/>
            <p:cNvSpPr/>
            <p:nvPr/>
          </p:nvSpPr>
          <p:spPr>
            <a:xfrm>
              <a:off x="5329" y="4027"/>
              <a:ext cx="2906" cy="1746"/>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latin typeface="微软雅黑" panose="020B0503020204020204" charset="-122"/>
                <a:ea typeface="微软雅黑" panose="020B0503020204020204" charset="-122"/>
                <a:cs typeface="+mn-ea"/>
                <a:sym typeface="+mn-lt"/>
              </a:endParaRPr>
            </a:p>
          </p:txBody>
        </p:sp>
        <p:sp>
          <p:nvSpPr>
            <p:cNvPr id="5" name="任意多边形: 形状 15"/>
            <p:cNvSpPr/>
            <p:nvPr/>
          </p:nvSpPr>
          <p:spPr>
            <a:xfrm>
              <a:off x="6411" y="4891"/>
              <a:ext cx="1822" cy="1096"/>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8" name="文本框 7"/>
            <p:cNvSpPr txBox="1"/>
            <p:nvPr/>
          </p:nvSpPr>
          <p:spPr>
            <a:xfrm>
              <a:off x="6304" y="4113"/>
              <a:ext cx="955" cy="1598"/>
            </a:xfrm>
            <a:prstGeom prst="rect">
              <a:avLst/>
            </a:prstGeom>
            <a:noFill/>
          </p:spPr>
          <p:txBody>
            <a:bodyPr wrap="none" rtlCol="0" anchor="ctr" anchorCtr="0">
              <a:spAutoFit/>
              <a:scene3d>
                <a:camera prst="orthographicFront"/>
                <a:lightRig rig="threePt" dir="t"/>
              </a:scene3d>
            </a:bodyPr>
            <a:lstStyle/>
            <a:p>
              <a:pPr algn="ctr"/>
              <a:r>
                <a:rPr lang="en-US" altLang="zh-CN" sz="6000" b="1" i="1" dirty="0">
                  <a:solidFill>
                    <a:schemeClr val="tx2"/>
                  </a:solidFill>
                  <a:latin typeface="微软雅黑" panose="020B0503020204020204" charset="-122"/>
                  <a:ea typeface="微软雅黑" panose="020B0503020204020204" charset="-122"/>
                  <a:cs typeface="Arial Bold Italic" panose="020B0604020202090204" charset="0"/>
                  <a:sym typeface="+mn-lt"/>
                </a:rPr>
                <a:t>4</a:t>
              </a:r>
              <a:endParaRPr lang="en-US" altLang="zh-CN" sz="6000" b="1" i="1" dirty="0">
                <a:solidFill>
                  <a:schemeClr val="tx2"/>
                </a:solidFill>
                <a:latin typeface="微软雅黑" panose="020B0503020204020204" charset="-122"/>
                <a:ea typeface="微软雅黑" panose="020B0503020204020204" charset="-122"/>
                <a:cs typeface="Arial Bold Italic" panose="020B0604020202090204"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a:t>管理方面</a:t>
            </a:r>
            <a:endParaRPr lang="zh-CN" altLang="en-US"/>
          </a:p>
        </p:txBody>
      </p:sp>
      <p:sp>
        <p:nvSpPr>
          <p:cNvPr id="2" name="页脚占位符 1"/>
          <p:cNvSpPr>
            <a:spLocks noGrp="1"/>
          </p:cNvSpPr>
          <p:nvPr>
            <p:ph type="ftr" sz="quarter" idx="3"/>
          </p:nvPr>
        </p:nvSpPr>
        <p:spPr>
          <a:xfrm>
            <a:off x="7525545" y="6366933"/>
            <a:ext cx="3736991" cy="491068"/>
          </a:xfrm>
        </p:spPr>
        <p:txBody>
          <a:bodyPr/>
          <a:lstStyle/>
          <a:p>
            <a:pPr>
              <a:defRPr/>
            </a:pPr>
            <a:endParaRPr lang="zh-CN" altLang="en-US"/>
          </a:p>
        </p:txBody>
      </p:sp>
      <p:sp>
        <p:nvSpPr>
          <p:cNvPr id="3" name="灯片编号占位符 2"/>
          <p:cNvSpPr>
            <a:spLocks noGrp="1"/>
          </p:cNvSpPr>
          <p:nvPr>
            <p:ph type="sldNum" sz="quarter" idx="4"/>
          </p:nvPr>
        </p:nvSpPr>
        <p:spPr/>
        <p:txBody>
          <a:bodyPr/>
          <a:lstStyle/>
          <a:p>
            <a:pPr>
              <a:defRPr/>
            </a:pPr>
            <a:fld id="{D6C61436-0B17-4DA7-8B39-A7E33EE52C51}" type="slidenum">
              <a:rPr lang="zh-CN" altLang="en-US"/>
            </a:fld>
            <a:endParaRPr lang="zh-CN" altLang="en-US"/>
          </a:p>
        </p:txBody>
      </p:sp>
      <p:cxnSp>
        <p:nvCxnSpPr>
          <p:cNvPr id="8" name="直接连接符 7"/>
          <p:cNvCxnSpPr/>
          <p:nvPr/>
        </p:nvCxnSpPr>
        <p:spPr>
          <a:xfrm>
            <a:off x="6096000" y="336099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079721" y="1112465"/>
            <a:ext cx="8865704" cy="2630170"/>
          </a:xfrm>
          <a:prstGeom prst="rect">
            <a:avLst/>
          </a:prstGeom>
          <a:noFill/>
        </p:spPr>
        <p:txBody>
          <a:bodyPr wrap="square" rtlCol="0">
            <a:spAutoFit/>
          </a:bodyPr>
          <a:lstStyle/>
          <a:p>
            <a:pPr marL="457200" indent="-457200">
              <a:lnSpc>
                <a:spcPct val="150000"/>
              </a:lnSpc>
              <a:buFont typeface="Wingdings" panose="05000000000000000000" charset="0"/>
              <a:buChar char="l"/>
            </a:pPr>
            <a:r>
              <a:rPr lang="zh-CN" altLang="en-US" sz="2200" dirty="0">
                <a:solidFill>
                  <a:schemeClr val="bg1"/>
                </a:solidFill>
                <a:latin typeface="微软雅黑" panose="020B0503020204020204" charset="-122"/>
                <a:ea typeface="微软雅黑" panose="020B0503020204020204" charset="-122"/>
                <a:sym typeface="+mn-ea"/>
              </a:rPr>
              <a:t>从源头上提高预算编报的科学性和精准性，</a:t>
            </a:r>
            <a:r>
              <a:rPr lang="zh-CN" altLang="en-US" sz="2200" dirty="0">
                <a:solidFill>
                  <a:schemeClr val="bg1"/>
                </a:solidFill>
                <a:latin typeface="微软雅黑" panose="020B0503020204020204" charset="-122"/>
                <a:ea typeface="微软雅黑" panose="020B0503020204020204" charset="-122"/>
              </a:rPr>
              <a:t>加强了学校领导和财务对预算全流程的管理。</a:t>
            </a:r>
            <a:endParaRPr lang="zh-CN" altLang="en-US" sz="2200" dirty="0">
              <a:solidFill>
                <a:schemeClr val="bg1"/>
              </a:solidFill>
              <a:latin typeface="微软雅黑" panose="020B0503020204020204" charset="-122"/>
              <a:ea typeface="微软雅黑" panose="020B0503020204020204" charset="-122"/>
            </a:endParaRPr>
          </a:p>
          <a:p>
            <a:pPr marL="457200" indent="-457200">
              <a:lnSpc>
                <a:spcPct val="150000"/>
              </a:lnSpc>
              <a:buFont typeface="Wingdings" panose="05000000000000000000" charset="0"/>
              <a:buChar char="l"/>
            </a:pPr>
            <a:r>
              <a:rPr lang="zh-CN" altLang="en-US" sz="2200" dirty="0">
                <a:solidFill>
                  <a:schemeClr val="bg1"/>
                </a:solidFill>
                <a:latin typeface="微软雅黑" panose="020B0503020204020204" charset="-122"/>
                <a:ea typeface="微软雅黑" panose="020B0503020204020204" charset="-122"/>
              </a:rPr>
              <a:t>实时了解单位预算执行情况、各项经济业务活动开展情况，使管理流程化、规范化、信息化。实现了对学校业务的过程控制。</a:t>
            </a:r>
            <a:endParaRPr lang="en-US" altLang="zh-CN" sz="2200" dirty="0">
              <a:solidFill>
                <a:schemeClr val="bg1"/>
              </a:solidFill>
              <a:latin typeface="微软雅黑" panose="020B0503020204020204" charset="-122"/>
              <a:ea typeface="微软雅黑" panose="020B0503020204020204" charset="-122"/>
            </a:endParaRPr>
          </a:p>
          <a:p>
            <a:pPr marL="342900" indent="-342900">
              <a:lnSpc>
                <a:spcPct val="150000"/>
              </a:lnSpc>
            </a:pPr>
            <a:endParaRPr lang="zh-CN" altLang="en-US" sz="2200" dirty="0">
              <a:solidFill>
                <a:schemeClr val="bg1"/>
              </a:solidFill>
              <a:latin typeface="微软雅黑" panose="020B0503020204020204" charset="-122"/>
              <a:ea typeface="微软雅黑" panose="020B0503020204020204" charset="-122"/>
            </a:endParaRPr>
          </a:p>
        </p:txBody>
      </p:sp>
      <p:pic>
        <p:nvPicPr>
          <p:cNvPr id="5" name="图片 4" descr="91346121&amp;pky8791346121&amp;"/>
          <p:cNvPicPr>
            <a:picLocks noChangeAspect="1"/>
          </p:cNvPicPr>
          <p:nvPr/>
        </p:nvPicPr>
        <p:blipFill>
          <a:blip r:embed="rId1" cstate="print"/>
          <a:stretch>
            <a:fillRect/>
          </a:stretch>
        </p:blipFill>
        <p:spPr>
          <a:xfrm>
            <a:off x="-635" y="718185"/>
            <a:ext cx="12193270" cy="6146165"/>
          </a:xfrm>
          <a:prstGeom prst="rect">
            <a:avLst/>
          </a:prstGeom>
        </p:spPr>
      </p:pic>
      <p:cxnSp>
        <p:nvCxnSpPr>
          <p:cNvPr id="11" name="直接连接符 10"/>
          <p:cNvCxnSpPr/>
          <p:nvPr/>
        </p:nvCxnSpPr>
        <p:spPr>
          <a:xfrm>
            <a:off x="6223000" y="348799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18770" y="1170305"/>
            <a:ext cx="4963795" cy="4523105"/>
          </a:xfrm>
          <a:prstGeom prst="rect">
            <a:avLst/>
          </a:prstGeom>
          <a:noFill/>
        </p:spPr>
        <p:txBody>
          <a:bodyPr wrap="square" rtlCol="0">
            <a:spAutoFit/>
          </a:bodyPr>
          <a:lstStyle/>
          <a:p>
            <a:pPr marL="457200" indent="-457200">
              <a:lnSpc>
                <a:spcPct val="150000"/>
              </a:lnSpc>
              <a:buFont typeface="Wingdings" panose="05000000000000000000" charset="0"/>
              <a:buChar char="l"/>
            </a:pPr>
            <a:r>
              <a:rPr lang="zh-CN" altLang="en-US" sz="2400" dirty="0">
                <a:solidFill>
                  <a:schemeClr val="bg1"/>
                </a:solidFill>
                <a:latin typeface="微软雅黑" panose="020B0503020204020204" charset="-122"/>
                <a:ea typeface="微软雅黑" panose="020B0503020204020204" charset="-122"/>
                <a:sym typeface="+mn-ea"/>
              </a:rPr>
              <a:t>从源头上提高预算编报的科学性和精准性，</a:t>
            </a:r>
            <a:r>
              <a:rPr lang="zh-CN" altLang="en-US" sz="2400" dirty="0">
                <a:solidFill>
                  <a:schemeClr val="bg1"/>
                </a:solidFill>
                <a:latin typeface="微软雅黑" panose="020B0503020204020204" charset="-122"/>
                <a:ea typeface="微软雅黑" panose="020B0503020204020204" charset="-122"/>
              </a:rPr>
              <a:t>加强了学校领导和财务对预算全流程的管理。</a:t>
            </a:r>
            <a:endParaRPr lang="zh-CN" altLang="en-US" sz="2400" dirty="0">
              <a:solidFill>
                <a:schemeClr val="bg1"/>
              </a:solidFill>
              <a:latin typeface="微软雅黑" panose="020B0503020204020204" charset="-122"/>
              <a:ea typeface="微软雅黑" panose="020B0503020204020204" charset="-122"/>
            </a:endParaRPr>
          </a:p>
          <a:p>
            <a:pPr marL="457200" indent="-457200">
              <a:lnSpc>
                <a:spcPct val="150000"/>
              </a:lnSpc>
              <a:buFont typeface="Wingdings" panose="05000000000000000000" charset="0"/>
              <a:buChar char="l"/>
            </a:pPr>
            <a:r>
              <a:rPr lang="zh-CN" altLang="en-US" sz="2400" dirty="0">
                <a:solidFill>
                  <a:schemeClr val="bg1"/>
                </a:solidFill>
                <a:latin typeface="微软雅黑" panose="020B0503020204020204" charset="-122"/>
                <a:ea typeface="微软雅黑" panose="020B0503020204020204" charset="-122"/>
              </a:rPr>
              <a:t>实时了解单位预算执行情况、各项经济业务活动开展情况，使管理流程化、规范化、信息化。实现了对学校业务的过程控制。</a:t>
            </a:r>
            <a:endParaRPr lang="en-US" altLang="zh-CN" sz="2400" dirty="0">
              <a:solidFill>
                <a:schemeClr val="bg1"/>
              </a:solidFill>
              <a:latin typeface="微软雅黑" panose="020B0503020204020204" charset="-122"/>
              <a:ea typeface="微软雅黑" panose="020B0503020204020204" charset="-122"/>
            </a:endParaRPr>
          </a:p>
          <a:p>
            <a:pPr marL="342900" indent="-342900">
              <a:lnSpc>
                <a:spcPct val="150000"/>
              </a:lnSpc>
            </a:pPr>
            <a:endParaRPr lang="en-US" altLang="zh-CN" sz="24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a:t>风险方面</a:t>
            </a:r>
            <a:endParaRPr lang="zh-CN" altLang="en-US"/>
          </a:p>
        </p:txBody>
      </p:sp>
      <p:sp>
        <p:nvSpPr>
          <p:cNvPr id="3" name="灯片编号占位符 2"/>
          <p:cNvSpPr>
            <a:spLocks noGrp="1"/>
          </p:cNvSpPr>
          <p:nvPr>
            <p:ph type="sldNum" sz="quarter" idx="4"/>
          </p:nvPr>
        </p:nvSpPr>
        <p:spPr/>
        <p:txBody>
          <a:bodyPr/>
          <a:lstStyle/>
          <a:p>
            <a:pPr>
              <a:defRPr/>
            </a:pPr>
            <a:fld id="{D6C61436-0B17-4DA7-8B39-A7E33EE52C51}" type="slidenum">
              <a:rPr lang="zh-CN" altLang="en-US"/>
            </a:fld>
            <a:endParaRPr lang="zh-CN" altLang="en-US"/>
          </a:p>
        </p:txBody>
      </p:sp>
      <p:sp>
        <p:nvSpPr>
          <p:cNvPr id="9" name="文本框 8"/>
          <p:cNvSpPr txBox="1"/>
          <p:nvPr/>
        </p:nvSpPr>
        <p:spPr>
          <a:xfrm>
            <a:off x="1073371" y="875610"/>
            <a:ext cx="8865704" cy="2630170"/>
          </a:xfrm>
          <a:prstGeom prst="rect">
            <a:avLst/>
          </a:prstGeom>
          <a:noFill/>
        </p:spPr>
        <p:txBody>
          <a:bodyPr wrap="square" rtlCol="0">
            <a:spAutoFit/>
          </a:bodyPr>
          <a:lstStyle/>
          <a:p>
            <a:pPr marL="457200" indent="-457200">
              <a:lnSpc>
                <a:spcPct val="150000"/>
              </a:lnSpc>
            </a:pPr>
            <a:endParaRPr lang="zh-CN" altLang="en-US" sz="2200" b="1" dirty="0">
              <a:solidFill>
                <a:srgbClr val="FFFF00"/>
              </a:solidFill>
              <a:latin typeface="微软雅黑" panose="020B0503020204020204" charset="-122"/>
              <a:ea typeface="微软雅黑" panose="020B0503020204020204" charset="-122"/>
            </a:endParaRPr>
          </a:p>
          <a:p>
            <a:pPr marL="457200" indent="-457200" algn="l">
              <a:lnSpc>
                <a:spcPct val="150000"/>
              </a:lnSpc>
              <a:buClrTx/>
              <a:buSzTx/>
              <a:buFont typeface="Wingdings" panose="05000000000000000000" charset="0"/>
              <a:buChar char="l"/>
            </a:pPr>
            <a:r>
              <a:rPr lang="zh-CN" altLang="en-US" sz="2200" dirty="0">
                <a:solidFill>
                  <a:schemeClr val="bg1"/>
                </a:solidFill>
                <a:latin typeface="微软雅黑" panose="020B0503020204020204" charset="-122"/>
                <a:ea typeface="微软雅黑" panose="020B0503020204020204" charset="-122"/>
              </a:rPr>
              <a:t>表单、流程、岗位职责、业务风险置入系统，规范申请、固化流程、落实责任，以及风险提醒，及时防范领导的审批风险、财务的审核风险、单位内部的审计风险。</a:t>
            </a:r>
            <a:endParaRPr lang="zh-CN" altLang="en-US" sz="2200" dirty="0">
              <a:solidFill>
                <a:schemeClr val="bg1"/>
              </a:solidFill>
              <a:latin typeface="微软雅黑" panose="020B0503020204020204" charset="-122"/>
              <a:ea typeface="微软雅黑" panose="020B0503020204020204" charset="-122"/>
            </a:endParaRPr>
          </a:p>
          <a:p>
            <a:pPr marL="342900" indent="-342900">
              <a:lnSpc>
                <a:spcPct val="150000"/>
              </a:lnSpc>
            </a:pPr>
            <a:endParaRPr lang="zh-CN" altLang="en-US" sz="2200" dirty="0">
              <a:solidFill>
                <a:schemeClr val="bg1"/>
              </a:solidFill>
              <a:latin typeface="微软雅黑" panose="020B0503020204020204" charset="-122"/>
              <a:ea typeface="微软雅黑" panose="020B0503020204020204" charset="-122"/>
            </a:endParaRPr>
          </a:p>
        </p:txBody>
      </p:sp>
      <p:pic>
        <p:nvPicPr>
          <p:cNvPr id="7" name="图片 6" descr="95436440&amp;pky8595436440&amp;"/>
          <p:cNvPicPr>
            <a:picLocks noChangeAspect="1"/>
          </p:cNvPicPr>
          <p:nvPr/>
        </p:nvPicPr>
        <p:blipFill>
          <a:blip r:embed="rId1" cstate="print"/>
          <a:stretch>
            <a:fillRect/>
          </a:stretch>
        </p:blipFill>
        <p:spPr>
          <a:xfrm>
            <a:off x="56515" y="702945"/>
            <a:ext cx="12134850" cy="6155055"/>
          </a:xfrm>
          <a:prstGeom prst="rect">
            <a:avLst/>
          </a:prstGeom>
        </p:spPr>
      </p:pic>
      <p:sp>
        <p:nvSpPr>
          <p:cNvPr id="8" name="文本框 7"/>
          <p:cNvSpPr txBox="1"/>
          <p:nvPr/>
        </p:nvSpPr>
        <p:spPr>
          <a:xfrm>
            <a:off x="7696835" y="847090"/>
            <a:ext cx="3842385" cy="4661535"/>
          </a:xfrm>
          <a:prstGeom prst="rect">
            <a:avLst/>
          </a:prstGeom>
          <a:noFill/>
        </p:spPr>
        <p:txBody>
          <a:bodyPr wrap="square" rtlCol="0">
            <a:spAutoFit/>
          </a:bodyPr>
          <a:lstStyle/>
          <a:p>
            <a:pPr marL="457200" indent="-457200">
              <a:lnSpc>
                <a:spcPct val="150000"/>
              </a:lnSpc>
            </a:pPr>
            <a:endParaRPr lang="zh-CN" altLang="en-US" sz="2200" b="1" dirty="0">
              <a:solidFill>
                <a:srgbClr val="FFFF00"/>
              </a:solidFill>
              <a:latin typeface="微软雅黑" panose="020B0503020204020204" charset="-122"/>
              <a:ea typeface="微软雅黑" panose="020B0503020204020204" charset="-122"/>
            </a:endParaRPr>
          </a:p>
          <a:p>
            <a:pPr marL="457200" indent="-457200" algn="l">
              <a:lnSpc>
                <a:spcPct val="150000"/>
              </a:lnSpc>
              <a:buClrTx/>
              <a:buSzTx/>
              <a:buFont typeface="Wingdings" panose="05000000000000000000" charset="0"/>
              <a:buChar char="l"/>
            </a:pPr>
            <a:r>
              <a:rPr lang="zh-CN" altLang="en-US" sz="2200" dirty="0">
                <a:solidFill>
                  <a:schemeClr val="bg1"/>
                </a:solidFill>
                <a:latin typeface="微软雅黑" panose="020B0503020204020204" charset="-122"/>
                <a:ea typeface="微软雅黑" panose="020B0503020204020204" charset="-122"/>
              </a:rPr>
              <a:t>表单、流程、岗位职责、业务风险置入系统，规范申请、固化流程、落实责任，以及风险提醒，及时防范领导的审批风险、财务的审核风险、单位内部的审计风险。</a:t>
            </a:r>
            <a:endParaRPr lang="zh-CN" altLang="en-US" sz="2200" dirty="0">
              <a:solidFill>
                <a:schemeClr val="bg1"/>
              </a:solidFill>
              <a:latin typeface="微软雅黑" panose="020B0503020204020204" charset="-122"/>
              <a:ea typeface="微软雅黑" panose="020B0503020204020204" charset="-122"/>
            </a:endParaRPr>
          </a:p>
          <a:p>
            <a:pPr marL="342900" indent="-342900">
              <a:lnSpc>
                <a:spcPct val="150000"/>
              </a:lnSpc>
            </a:pPr>
            <a:endParaRPr lang="zh-CN" altLang="en-US" sz="22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a:t>工作效率方面</a:t>
            </a:r>
            <a:endParaRPr lang="zh-CN" altLang="en-US"/>
          </a:p>
        </p:txBody>
      </p:sp>
      <p:sp>
        <p:nvSpPr>
          <p:cNvPr id="2" name="页脚占位符 1"/>
          <p:cNvSpPr>
            <a:spLocks noGrp="1"/>
          </p:cNvSpPr>
          <p:nvPr>
            <p:ph type="ftr" sz="quarter" idx="3"/>
          </p:nvPr>
        </p:nvSpPr>
        <p:spPr>
          <a:xfrm>
            <a:off x="7525545" y="6366933"/>
            <a:ext cx="3736991" cy="491068"/>
          </a:xfrm>
        </p:spPr>
        <p:txBody>
          <a:bodyPr/>
          <a:lstStyle/>
          <a:p>
            <a:pPr>
              <a:defRPr/>
            </a:pPr>
            <a:endParaRPr lang="zh-CN" altLang="en-US"/>
          </a:p>
        </p:txBody>
      </p:sp>
      <p:sp>
        <p:nvSpPr>
          <p:cNvPr id="3" name="灯片编号占位符 2"/>
          <p:cNvSpPr>
            <a:spLocks noGrp="1"/>
          </p:cNvSpPr>
          <p:nvPr>
            <p:ph type="sldNum" sz="quarter" idx="4"/>
          </p:nvPr>
        </p:nvSpPr>
        <p:spPr/>
        <p:txBody>
          <a:bodyPr/>
          <a:lstStyle/>
          <a:p>
            <a:pPr>
              <a:defRPr/>
            </a:pPr>
            <a:fld id="{D6C61436-0B17-4DA7-8B39-A7E33EE52C51}" type="slidenum">
              <a:rPr lang="zh-CN" altLang="en-US"/>
            </a:fld>
            <a:endParaRPr lang="zh-CN" altLang="en-US"/>
          </a:p>
        </p:txBody>
      </p:sp>
      <p:sp>
        <p:nvSpPr>
          <p:cNvPr id="9" name="文本框 8"/>
          <p:cNvSpPr txBox="1"/>
          <p:nvPr/>
        </p:nvSpPr>
        <p:spPr>
          <a:xfrm>
            <a:off x="1239741" y="883230"/>
            <a:ext cx="8865704" cy="2122805"/>
          </a:xfrm>
          <a:prstGeom prst="rect">
            <a:avLst/>
          </a:prstGeom>
          <a:noFill/>
        </p:spPr>
        <p:txBody>
          <a:bodyPr wrap="square" rtlCol="0">
            <a:spAutoFit/>
          </a:bodyPr>
          <a:lstStyle/>
          <a:p>
            <a:pPr>
              <a:lnSpc>
                <a:spcPct val="150000"/>
              </a:lnSpc>
            </a:pPr>
            <a:r>
              <a:rPr lang="zh-CN" altLang="en-US" sz="2200" b="1" dirty="0">
                <a:solidFill>
                  <a:srgbClr val="FFFF00"/>
                </a:solidFill>
                <a:latin typeface="微软雅黑" panose="020B0503020204020204" charset="-122"/>
                <a:ea typeface="微软雅黑" panose="020B0503020204020204" charset="-122"/>
              </a:rPr>
              <a:t>：</a:t>
            </a:r>
            <a:endParaRPr lang="zh-CN" altLang="en-US" sz="2200" b="1" dirty="0">
              <a:solidFill>
                <a:srgbClr val="FFFF00"/>
              </a:solidFill>
              <a:latin typeface="微软雅黑" panose="020B0503020204020204" charset="-122"/>
              <a:ea typeface="微软雅黑" panose="020B0503020204020204" charset="-122"/>
            </a:endParaRPr>
          </a:p>
          <a:p>
            <a:pPr marL="457200" indent="-457200" algn="l">
              <a:lnSpc>
                <a:spcPct val="150000"/>
              </a:lnSpc>
              <a:buClrTx/>
              <a:buSzTx/>
              <a:buFont typeface="Wingdings" panose="05000000000000000000" charset="0"/>
              <a:buChar char="l"/>
            </a:pPr>
            <a:r>
              <a:rPr lang="zh-CN" altLang="en-US" sz="2200" dirty="0">
                <a:solidFill>
                  <a:schemeClr val="bg1"/>
                </a:solidFill>
                <a:latin typeface="微软雅黑" panose="020B0503020204020204" charset="-122"/>
                <a:ea typeface="微软雅黑" panose="020B0503020204020204" charset="-122"/>
                <a:sym typeface="+mn-ea"/>
              </a:rPr>
              <a:t>实现了业务财务一体化，以数据驱动业务，</a:t>
            </a:r>
            <a:r>
              <a:rPr lang="zh-CN" altLang="en-US" sz="2200" dirty="0">
                <a:solidFill>
                  <a:schemeClr val="bg1"/>
                </a:solidFill>
                <a:latin typeface="微软雅黑" panose="020B0503020204020204" charset="-122"/>
                <a:ea typeface="微软雅黑" panose="020B0503020204020204" charset="-122"/>
              </a:rPr>
              <a:t>提高单位内部的工作效率。</a:t>
            </a:r>
            <a:endParaRPr lang="zh-CN" altLang="en-US" sz="2200" dirty="0">
              <a:solidFill>
                <a:schemeClr val="bg1"/>
              </a:solidFill>
              <a:latin typeface="微软雅黑" panose="020B0503020204020204" charset="-122"/>
              <a:ea typeface="微软雅黑" panose="020B0503020204020204" charset="-122"/>
            </a:endParaRPr>
          </a:p>
          <a:p>
            <a:pPr marL="342900" indent="-342900">
              <a:lnSpc>
                <a:spcPct val="150000"/>
              </a:lnSpc>
            </a:pPr>
            <a:endParaRPr lang="zh-CN" altLang="en-US" sz="2200" dirty="0">
              <a:solidFill>
                <a:schemeClr val="bg1"/>
              </a:solidFill>
              <a:latin typeface="微软雅黑" panose="020B0503020204020204" charset="-122"/>
              <a:ea typeface="微软雅黑" panose="020B0503020204020204" charset="-122"/>
            </a:endParaRPr>
          </a:p>
        </p:txBody>
      </p:sp>
      <p:pic>
        <p:nvPicPr>
          <p:cNvPr id="11" name="图片 10" descr="92018264&amp;pky8292018264&amp;"/>
          <p:cNvPicPr>
            <a:picLocks noChangeAspect="1"/>
          </p:cNvPicPr>
          <p:nvPr/>
        </p:nvPicPr>
        <p:blipFill>
          <a:blip r:embed="rId1" cstate="print"/>
          <a:stretch>
            <a:fillRect/>
          </a:stretch>
        </p:blipFill>
        <p:spPr>
          <a:xfrm>
            <a:off x="0" y="854710"/>
            <a:ext cx="12192000" cy="6120765"/>
          </a:xfrm>
          <a:prstGeom prst="rect">
            <a:avLst/>
          </a:prstGeom>
        </p:spPr>
      </p:pic>
      <p:sp>
        <p:nvSpPr>
          <p:cNvPr id="8" name="文本框 7"/>
          <p:cNvSpPr txBox="1"/>
          <p:nvPr/>
        </p:nvSpPr>
        <p:spPr>
          <a:xfrm>
            <a:off x="624840" y="854710"/>
            <a:ext cx="4919980" cy="2122805"/>
          </a:xfrm>
          <a:prstGeom prst="rect">
            <a:avLst/>
          </a:prstGeom>
          <a:noFill/>
        </p:spPr>
        <p:txBody>
          <a:bodyPr wrap="square" rtlCol="0">
            <a:spAutoFit/>
          </a:bodyPr>
          <a:lstStyle/>
          <a:p>
            <a:pPr>
              <a:lnSpc>
                <a:spcPct val="150000"/>
              </a:lnSpc>
            </a:pPr>
            <a:r>
              <a:rPr lang="zh-CN" altLang="en-US" sz="2200" b="1" dirty="0">
                <a:solidFill>
                  <a:srgbClr val="FFFF00"/>
                </a:solidFill>
                <a:latin typeface="微软雅黑" panose="020B0503020204020204" charset="-122"/>
                <a:ea typeface="微软雅黑" panose="020B0503020204020204" charset="-122"/>
              </a:rPr>
              <a:t>：</a:t>
            </a:r>
            <a:endParaRPr lang="zh-CN" altLang="en-US" sz="2200" b="1" dirty="0">
              <a:solidFill>
                <a:srgbClr val="FFFF00"/>
              </a:solidFill>
              <a:latin typeface="微软雅黑" panose="020B0503020204020204" charset="-122"/>
              <a:ea typeface="微软雅黑" panose="020B0503020204020204" charset="-122"/>
            </a:endParaRPr>
          </a:p>
          <a:p>
            <a:pPr marL="457200" indent="-457200" algn="l">
              <a:lnSpc>
                <a:spcPct val="150000"/>
              </a:lnSpc>
              <a:buClrTx/>
              <a:buSzTx/>
              <a:buFont typeface="Wingdings" panose="05000000000000000000" charset="0"/>
              <a:buChar char="l"/>
            </a:pPr>
            <a:r>
              <a:rPr lang="zh-CN" altLang="en-US" sz="2200" dirty="0">
                <a:solidFill>
                  <a:schemeClr val="bg1"/>
                </a:solidFill>
                <a:latin typeface="微软雅黑" panose="020B0503020204020204" charset="-122"/>
                <a:ea typeface="微软雅黑" panose="020B0503020204020204" charset="-122"/>
                <a:sym typeface="+mn-ea"/>
              </a:rPr>
              <a:t>实现了业务财务一体化，以数据驱动业务，</a:t>
            </a:r>
            <a:r>
              <a:rPr lang="zh-CN" altLang="en-US" sz="2200" dirty="0">
                <a:solidFill>
                  <a:schemeClr val="bg1"/>
                </a:solidFill>
                <a:latin typeface="微软雅黑" panose="020B0503020204020204" charset="-122"/>
                <a:ea typeface="微软雅黑" panose="020B0503020204020204" charset="-122"/>
              </a:rPr>
              <a:t>提高单位内部的工作效率。</a:t>
            </a:r>
            <a:endParaRPr lang="zh-CN" altLang="en-US" sz="2200" dirty="0">
              <a:solidFill>
                <a:schemeClr val="bg1"/>
              </a:solidFill>
              <a:latin typeface="微软雅黑" panose="020B0503020204020204" charset="-122"/>
              <a:ea typeface="微软雅黑" panose="020B0503020204020204" charset="-122"/>
            </a:endParaRPr>
          </a:p>
          <a:p>
            <a:pPr marL="342900" indent="-342900">
              <a:lnSpc>
                <a:spcPct val="150000"/>
              </a:lnSpc>
            </a:pPr>
            <a:endParaRPr lang="zh-CN" altLang="en-US" sz="22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116320" y="2740660"/>
            <a:ext cx="4385310" cy="746760"/>
          </a:xfrm>
        </p:spPr>
        <p:txBody>
          <a:bodyPr anchor="ctr" anchorCtr="0"/>
          <a:lstStyle/>
          <a:p>
            <a:r>
              <a:rPr lang="zh-CN" altLang="en-US" sz="2800" b="0" spc="500" dirty="0">
                <a:solidFill>
                  <a:schemeClr val="bg1"/>
                </a:solidFill>
                <a:latin typeface="微软雅黑" panose="020B0503020204020204" charset="-122"/>
                <a:ea typeface="微软雅黑" panose="020B0503020204020204" charset="-122"/>
              </a:rPr>
              <a:t>下一步思考</a:t>
            </a:r>
            <a:endParaRPr lang="zh-CN" altLang="en-US" sz="2800" b="0" spc="500" dirty="0">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3474720" y="2510790"/>
            <a:ext cx="1739900" cy="1274445"/>
            <a:chOff x="5329" y="4027"/>
            <a:chExt cx="2906" cy="1960"/>
          </a:xfrm>
        </p:grpSpPr>
        <p:sp>
          <p:nvSpPr>
            <p:cNvPr id="4" name="任意多边形: 形状 9"/>
            <p:cNvSpPr/>
            <p:nvPr/>
          </p:nvSpPr>
          <p:spPr>
            <a:xfrm>
              <a:off x="5329" y="4027"/>
              <a:ext cx="2906" cy="1746"/>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0F32B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latin typeface="微软雅黑" panose="020B0503020204020204" charset="-122"/>
                <a:ea typeface="微软雅黑" panose="020B0503020204020204" charset="-122"/>
                <a:cs typeface="+mn-ea"/>
                <a:sym typeface="+mn-lt"/>
              </a:endParaRPr>
            </a:p>
          </p:txBody>
        </p:sp>
        <p:sp>
          <p:nvSpPr>
            <p:cNvPr id="5" name="任意多边形: 形状 15"/>
            <p:cNvSpPr/>
            <p:nvPr/>
          </p:nvSpPr>
          <p:spPr>
            <a:xfrm>
              <a:off x="6411" y="4891"/>
              <a:ext cx="1822" cy="1096"/>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charset="-122"/>
                <a:ea typeface="微软雅黑" panose="020B0503020204020204" charset="-122"/>
                <a:cs typeface="+mn-ea"/>
                <a:sym typeface="+mn-lt"/>
              </a:endParaRPr>
            </a:p>
          </p:txBody>
        </p:sp>
        <p:sp>
          <p:nvSpPr>
            <p:cNvPr id="8" name="文本框 7"/>
            <p:cNvSpPr txBox="1"/>
            <p:nvPr/>
          </p:nvSpPr>
          <p:spPr>
            <a:xfrm>
              <a:off x="6268" y="4132"/>
              <a:ext cx="1028" cy="1561"/>
            </a:xfrm>
            <a:prstGeom prst="rect">
              <a:avLst/>
            </a:prstGeom>
            <a:noFill/>
          </p:spPr>
          <p:txBody>
            <a:bodyPr wrap="square" rtlCol="0" anchor="ctr" anchorCtr="0">
              <a:spAutoFit/>
              <a:scene3d>
                <a:camera prst="orthographicFront"/>
                <a:lightRig rig="threePt" dir="t"/>
              </a:scene3d>
            </a:bodyPr>
            <a:lstStyle/>
            <a:p>
              <a:pPr algn="ctr"/>
              <a:r>
                <a:rPr lang="en-US" altLang="zh-CN" sz="6000" b="1" i="1" dirty="0">
                  <a:solidFill>
                    <a:schemeClr val="tx2"/>
                  </a:solidFill>
                  <a:latin typeface="微软雅黑" panose="020B0503020204020204" charset="-122"/>
                  <a:ea typeface="微软雅黑" panose="020B0503020204020204" charset="-122"/>
                  <a:cs typeface="Arial Bold Italic" panose="020B0604020202090204" charset="0"/>
                  <a:sym typeface="+mn-lt"/>
                </a:rPr>
                <a:t>5</a:t>
              </a:r>
              <a:endParaRPr lang="en-US" altLang="zh-CN" sz="6000" b="1" i="1" dirty="0">
                <a:solidFill>
                  <a:schemeClr val="tx2"/>
                </a:solidFill>
                <a:latin typeface="微软雅黑" panose="020B0503020204020204" charset="-122"/>
                <a:ea typeface="微软雅黑" panose="020B0503020204020204" charset="-122"/>
                <a:cs typeface="Arial Bold Italic" panose="020B0604020202090204"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720090" y="36195"/>
            <a:ext cx="7693660" cy="582295"/>
          </a:xfrm>
        </p:spPr>
        <p:txBody>
          <a:bodyPr/>
          <a:lstStyle/>
          <a:p>
            <a:r>
              <a:rPr dirty="0">
                <a:cs typeface="微软雅黑" panose="020B0503020204020204" charset="-122"/>
                <a:sym typeface="+mn-ea"/>
              </a:rPr>
              <a:t>《</a:t>
            </a:r>
            <a:r>
              <a:rPr dirty="0" err="1">
                <a:cs typeface="微软雅黑" panose="020B0503020204020204" charset="-122"/>
                <a:sym typeface="+mn-ea"/>
              </a:rPr>
              <a:t>关于全面实施预算绩</a:t>
            </a:r>
            <a:r>
              <a:rPr spc="-15" dirty="0" err="1">
                <a:cs typeface="微软雅黑" panose="020B0503020204020204" charset="-122"/>
                <a:sym typeface="+mn-ea"/>
              </a:rPr>
              <a:t>效</a:t>
            </a:r>
            <a:r>
              <a:rPr dirty="0" err="1">
                <a:cs typeface="微软雅黑" panose="020B0503020204020204" charset="-122"/>
                <a:sym typeface="+mn-ea"/>
              </a:rPr>
              <a:t>管理</a:t>
            </a:r>
            <a:r>
              <a:rPr spc="-15" dirty="0" err="1">
                <a:cs typeface="微软雅黑" panose="020B0503020204020204" charset="-122"/>
                <a:sym typeface="+mn-ea"/>
              </a:rPr>
              <a:t>的</a:t>
            </a:r>
            <a:r>
              <a:rPr dirty="0" err="1">
                <a:cs typeface="微软雅黑" panose="020B0503020204020204" charset="-122"/>
                <a:sym typeface="+mn-ea"/>
              </a:rPr>
              <a:t>意</a:t>
            </a:r>
            <a:r>
              <a:rPr spc="5" dirty="0" err="1">
                <a:cs typeface="微软雅黑" panose="020B0503020204020204" charset="-122"/>
                <a:sym typeface="+mn-ea"/>
              </a:rPr>
              <a:t>见</a:t>
            </a:r>
            <a:r>
              <a:rPr spc="-15" dirty="0" err="1">
                <a:cs typeface="微软雅黑" panose="020B0503020204020204" charset="-122"/>
                <a:sym typeface="+mn-ea"/>
              </a:rPr>
              <a:t>》</a:t>
            </a:r>
            <a:r>
              <a:rPr dirty="0" err="1" smtClean="0">
                <a:cs typeface="微软雅黑" panose="020B0503020204020204" charset="-122"/>
                <a:sym typeface="+mn-ea"/>
              </a:rPr>
              <a:t>核心</a:t>
            </a:r>
            <a:r>
              <a:rPr spc="-15" dirty="0" err="1" smtClean="0">
                <a:cs typeface="微软雅黑" panose="020B0503020204020204" charset="-122"/>
                <a:sym typeface="+mn-ea"/>
              </a:rPr>
              <a:t>要</a:t>
            </a:r>
            <a:r>
              <a:rPr lang="zh-CN" altLang="en-US" dirty="0" err="1" smtClean="0">
                <a:cs typeface="微软雅黑" panose="020B0503020204020204" charset="-122"/>
              </a:rPr>
              <a:t>求</a:t>
            </a:r>
            <a:endParaRPr dirty="0">
              <a:sym typeface="+mn-ea"/>
            </a:endParaRPr>
          </a:p>
        </p:txBody>
      </p:sp>
      <p:grpSp>
        <p:nvGrpSpPr>
          <p:cNvPr id="3" name="组合 2"/>
          <p:cNvGrpSpPr/>
          <p:nvPr/>
        </p:nvGrpSpPr>
        <p:grpSpPr>
          <a:xfrm>
            <a:off x="4330065" y="4114165"/>
            <a:ext cx="2537460" cy="1923415"/>
            <a:chOff x="6878" y="5285"/>
            <a:chExt cx="3996" cy="4653"/>
          </a:xfrm>
        </p:grpSpPr>
        <p:sp>
          <p:nvSpPr>
            <p:cNvPr id="12" name="Line 6"/>
            <p:cNvSpPr>
              <a:spLocks noChangeShapeType="1"/>
            </p:cNvSpPr>
            <p:nvPr/>
          </p:nvSpPr>
          <p:spPr bwMode="gray">
            <a:xfrm>
              <a:off x="6878" y="5476"/>
              <a:ext cx="0" cy="4462"/>
            </a:xfrm>
            <a:prstGeom prst="line">
              <a:avLst/>
            </a:prstGeom>
            <a:noFill/>
            <a:ln w="9525">
              <a:solidFill>
                <a:srgbClr val="4D77FD"/>
              </a:solidFill>
              <a:prstDash val="dash"/>
              <a:round/>
            </a:ln>
            <a:extLst>
              <a:ext uri="{909E8E84-426E-40DD-AFC4-6F175D3DCCD1}">
                <a14:hiddenFill xmlns:a14="http://schemas.microsoft.com/office/drawing/2010/main">
                  <a:noFill/>
                </a14:hiddenFill>
              </a:ext>
            </a:extLst>
          </p:spPr>
          <p:txBody>
            <a:bodyPr wrap="none" anchor="ctr"/>
            <a:lstStyle/>
            <a:p>
              <a:endParaRPr lang="zh-CN" altLang="en-US" sz="2400">
                <a:latin typeface="微软雅黑" panose="020B0503020204020204" charset="-122"/>
                <a:ea typeface="微软雅黑" panose="020B0503020204020204" charset="-122"/>
                <a:sym typeface="微软雅黑" panose="020B0503020204020204" charset="-122"/>
              </a:endParaRPr>
            </a:p>
          </p:txBody>
        </p:sp>
        <p:sp>
          <p:nvSpPr>
            <p:cNvPr id="7" name="Line 7"/>
            <p:cNvSpPr>
              <a:spLocks noChangeShapeType="1"/>
            </p:cNvSpPr>
            <p:nvPr/>
          </p:nvSpPr>
          <p:spPr bwMode="gray">
            <a:xfrm>
              <a:off x="10874" y="5285"/>
              <a:ext cx="0" cy="4653"/>
            </a:xfrm>
            <a:prstGeom prst="line">
              <a:avLst/>
            </a:prstGeom>
            <a:noFill/>
            <a:ln w="9525">
              <a:solidFill>
                <a:srgbClr val="4D77FD"/>
              </a:solidFill>
              <a:prstDash val="dash"/>
              <a:round/>
            </a:ln>
            <a:extLst>
              <a:ext uri="{909E8E84-426E-40DD-AFC4-6F175D3DCCD1}">
                <a14:hiddenFill xmlns:a14="http://schemas.microsoft.com/office/drawing/2010/main">
                  <a:noFill/>
                </a14:hiddenFill>
              </a:ext>
            </a:extLst>
          </p:spPr>
          <p:txBody>
            <a:bodyPr wrap="none" anchor="ctr"/>
            <a:lstStyle/>
            <a:p>
              <a:endParaRPr lang="zh-CN" altLang="en-US" sz="2400">
                <a:latin typeface="微软雅黑" panose="020B0503020204020204" charset="-122"/>
                <a:ea typeface="微软雅黑" panose="020B0503020204020204" charset="-122"/>
                <a:sym typeface="微软雅黑" panose="020B0503020204020204" charset="-122"/>
              </a:endParaRPr>
            </a:p>
          </p:txBody>
        </p:sp>
      </p:grpSp>
      <p:sp>
        <p:nvSpPr>
          <p:cNvPr id="15" name="Freeform 9"/>
          <p:cNvSpPr/>
          <p:nvPr/>
        </p:nvSpPr>
        <p:spPr bwMode="gray">
          <a:xfrm>
            <a:off x="1579880" y="2242185"/>
            <a:ext cx="8905875" cy="2135505"/>
          </a:xfrm>
          <a:custGeom>
            <a:avLst/>
            <a:gdLst>
              <a:gd name="T0" fmla="*/ 0 w 4371"/>
              <a:gd name="T1" fmla="*/ 2147483647 h 1066"/>
              <a:gd name="T2" fmla="*/ 2147483647 w 4371"/>
              <a:gd name="T3" fmla="*/ 2147483647 h 1066"/>
              <a:gd name="T4" fmla="*/ 2147483647 w 4371"/>
              <a:gd name="T5" fmla="*/ 2147483647 h 1066"/>
              <a:gd name="T6" fmla="*/ 2147483647 w 4371"/>
              <a:gd name="T7" fmla="*/ 2147483647 h 1066"/>
              <a:gd name="T8" fmla="*/ 2147483647 w 4371"/>
              <a:gd name="T9" fmla="*/ 2147483647 h 1066"/>
              <a:gd name="T10" fmla="*/ 2147483647 w 4371"/>
              <a:gd name="T11" fmla="*/ 2147483647 h 1066"/>
              <a:gd name="T12" fmla="*/ 2147483647 w 4371"/>
              <a:gd name="T13" fmla="*/ 0 h 1066"/>
              <a:gd name="T14" fmla="*/ 2147483647 w 4371"/>
              <a:gd name="T15" fmla="*/ 2147483647 h 1066"/>
              <a:gd name="T16" fmla="*/ 2147483647 w 4371"/>
              <a:gd name="T17" fmla="*/ 2147483647 h 1066"/>
              <a:gd name="T18" fmla="*/ 2147483647 w 4371"/>
              <a:gd name="T19" fmla="*/ 2147483647 h 1066"/>
              <a:gd name="T20" fmla="*/ 2147483647 w 4371"/>
              <a:gd name="T21" fmla="*/ 2147483647 h 1066"/>
              <a:gd name="T22" fmla="*/ 2147483647 w 4371"/>
              <a:gd name="T23" fmla="*/ 2147483647 h 1066"/>
              <a:gd name="T24" fmla="*/ 2147483647 w 4371"/>
              <a:gd name="T25" fmla="*/ 2147483647 h 1066"/>
              <a:gd name="T26" fmla="*/ 2147483647 w 4371"/>
              <a:gd name="T27" fmla="*/ 2147483647 h 1066"/>
              <a:gd name="T28" fmla="*/ 2147483647 w 4371"/>
              <a:gd name="T29" fmla="*/ 2147483647 h 1066"/>
              <a:gd name="T30" fmla="*/ 0 w 4371"/>
              <a:gd name="T31" fmla="*/ 2147483647 h 10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71"/>
              <a:gd name="T49" fmla="*/ 0 h 1066"/>
              <a:gd name="T50" fmla="*/ 4371 w 4371"/>
              <a:gd name="T51" fmla="*/ 1066 h 10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71" h="1066">
                <a:moveTo>
                  <a:pt x="0" y="845"/>
                </a:moveTo>
                <a:lnTo>
                  <a:pt x="1523" y="313"/>
                </a:lnTo>
                <a:lnTo>
                  <a:pt x="1610" y="617"/>
                </a:lnTo>
                <a:lnTo>
                  <a:pt x="2720" y="243"/>
                </a:lnTo>
                <a:lnTo>
                  <a:pt x="2784" y="538"/>
                </a:lnTo>
                <a:lnTo>
                  <a:pt x="3882" y="266"/>
                </a:lnTo>
                <a:lnTo>
                  <a:pt x="3795" y="0"/>
                </a:lnTo>
                <a:lnTo>
                  <a:pt x="4371" y="269"/>
                </a:lnTo>
                <a:lnTo>
                  <a:pt x="3961" y="832"/>
                </a:lnTo>
                <a:lnTo>
                  <a:pt x="3912" y="542"/>
                </a:lnTo>
                <a:lnTo>
                  <a:pt x="2594" y="921"/>
                </a:lnTo>
                <a:lnTo>
                  <a:pt x="2509" y="620"/>
                </a:lnTo>
                <a:lnTo>
                  <a:pt x="1344" y="968"/>
                </a:lnTo>
                <a:lnTo>
                  <a:pt x="1280" y="666"/>
                </a:lnTo>
                <a:lnTo>
                  <a:pt x="67" y="1066"/>
                </a:lnTo>
                <a:lnTo>
                  <a:pt x="0" y="845"/>
                </a:lnTo>
                <a:close/>
              </a:path>
            </a:pathLst>
          </a:custGeom>
          <a:gradFill>
            <a:gsLst>
              <a:gs pos="0">
                <a:srgbClr val="4D78FF"/>
              </a:gs>
              <a:gs pos="100000">
                <a:srgbClr val="0F32B4"/>
              </a:gs>
            </a:gsLst>
            <a:lin ang="0" scaled="1"/>
          </a:gradFill>
          <a:ln>
            <a:noFill/>
          </a:ln>
          <a:effectLst/>
        </p:spPr>
        <p:style>
          <a:lnRef idx="3">
            <a:schemeClr val="lt1"/>
          </a:lnRef>
          <a:fillRef idx="1">
            <a:schemeClr val="accent2"/>
          </a:fillRef>
          <a:effectRef idx="1">
            <a:schemeClr val="accent2"/>
          </a:effectRef>
          <a:fontRef idx="minor">
            <a:schemeClr val="lt1"/>
          </a:fontRef>
        </p:style>
        <p:txBody>
          <a:bodyPr wrap="none" anchor="ctr">
            <a:flatTx/>
          </a:bodyPr>
          <a:lstStyle/>
          <a:p>
            <a:pPr>
              <a:defRPr/>
            </a:pPr>
            <a:endParaRPr lang="zh-CN" altLang="en-US" sz="2400">
              <a:latin typeface="微软雅黑" panose="020B0503020204020204" charset="-122"/>
              <a:ea typeface="微软雅黑" panose="020B0503020204020204" charset="-122"/>
              <a:sym typeface="微软雅黑" panose="020B0503020204020204" charset="-122"/>
            </a:endParaRPr>
          </a:p>
        </p:txBody>
      </p:sp>
      <p:sp>
        <p:nvSpPr>
          <p:cNvPr id="53" name="文本框 52"/>
          <p:cNvSpPr txBox="1"/>
          <p:nvPr/>
        </p:nvSpPr>
        <p:spPr>
          <a:xfrm>
            <a:off x="1016000" y="1453881"/>
            <a:ext cx="2285365" cy="798734"/>
          </a:xfrm>
          <a:prstGeom prst="rightArrow">
            <a:avLst>
              <a:gd name="adj1" fmla="val 49915"/>
              <a:gd name="adj2" fmla="val 50000"/>
            </a:avLst>
          </a:prstGeom>
          <a:solidFill>
            <a:srgbClr val="4A74FF"/>
          </a:solidFill>
          <a:effectLst/>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algn="ctr">
              <a:defRPr sz="2400" b="1">
                <a:effectLst/>
                <a:latin typeface="微软雅黑" panose="020B0503020204020204" charset="-122"/>
                <a:ea typeface="微软雅黑" panose="020B0503020204020204" charset="-122"/>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zh-CN" sz="2000" dirty="0">
                <a:solidFill>
                  <a:schemeClr val="tx2"/>
                </a:solidFill>
              </a:rPr>
              <a:t>绩效关口前移</a:t>
            </a:r>
            <a:endParaRPr lang="zh-CN" altLang="zh-CN" sz="2000" dirty="0">
              <a:solidFill>
                <a:schemeClr val="tx2"/>
              </a:solidFill>
            </a:endParaRPr>
          </a:p>
        </p:txBody>
      </p:sp>
      <p:sp>
        <p:nvSpPr>
          <p:cNvPr id="56" name="文本框 55"/>
          <p:cNvSpPr txBox="1"/>
          <p:nvPr/>
        </p:nvSpPr>
        <p:spPr>
          <a:xfrm>
            <a:off x="3450590" y="1577658"/>
            <a:ext cx="4269740" cy="550545"/>
          </a:xfrm>
          <a:prstGeom prst="rect">
            <a:avLst/>
          </a:prstGeom>
        </p:spPr>
        <p:txBody>
          <a:bodyPr vert="horz" wrap="square" lIns="0" tIns="13335" rIns="0" bIns="0" rtlCol="0" anchor="ctr">
            <a:spAutoFit/>
          </a:bodyPr>
          <a:lstStyle>
            <a:defPPr>
              <a:defRPr lang="en-US"/>
            </a:defPPr>
            <a:lvl1pPr marL="457200" marR="1045210" indent="-457200">
              <a:lnSpc>
                <a:spcPct val="150000"/>
              </a:lnSpc>
              <a:spcBef>
                <a:spcPts val="350"/>
              </a:spcBef>
              <a:buFont typeface="Wingdings" panose="05000000000000000000" pitchFamily="2" charset="2"/>
              <a:buChar char="p"/>
              <a:defRPr sz="3200" b="1">
                <a:ln w="0"/>
                <a:gradFill>
                  <a:gsLst>
                    <a:gs pos="21000">
                      <a:srgbClr val="53575C"/>
                    </a:gs>
                    <a:gs pos="88000">
                      <a:srgbClr val="C5C7CA"/>
                    </a:gs>
                  </a:gsLst>
                  <a:lin ang="5400000"/>
                </a:gradFill>
                <a:latin typeface="微软雅黑" panose="020B0503020204020204" charset="-122"/>
                <a:ea typeface="微软雅黑" panose="020B0503020204020204" charset="-122"/>
                <a:cs typeface="微软雅黑" panose="020B0503020204020204" charset="-122"/>
              </a:defRPr>
            </a:lvl1pPr>
          </a:lstStyle>
          <a:p>
            <a:pPr marL="0" marR="0" algn="l">
              <a:lnSpc>
                <a:spcPct val="100000"/>
              </a:lnSpc>
              <a:buNone/>
            </a:pPr>
            <a:r>
              <a:rPr lang="zh-CN" altLang="en-US" sz="1600" dirty="0">
                <a:solidFill>
                  <a:srgbClr val="3D485D"/>
                </a:solidFill>
                <a:cs typeface="+mn-cs"/>
              </a:rPr>
              <a:t>防止“拍脑袋决策”；</a:t>
            </a:r>
            <a:endParaRPr lang="zh-CN" altLang="en-US" sz="1600" dirty="0">
              <a:solidFill>
                <a:srgbClr val="3D485D"/>
              </a:solidFill>
              <a:cs typeface="+mn-cs"/>
            </a:endParaRPr>
          </a:p>
          <a:p>
            <a:pPr marL="0" marR="0" algn="l">
              <a:lnSpc>
                <a:spcPct val="100000"/>
              </a:lnSpc>
              <a:buNone/>
            </a:pPr>
            <a:r>
              <a:rPr lang="zh-CN" altLang="en-US" sz="1600" dirty="0">
                <a:solidFill>
                  <a:srgbClr val="3D485D"/>
                </a:solidFill>
                <a:cs typeface="+mn-cs"/>
              </a:rPr>
              <a:t>从源头上提高预算编制的科学性和精准性。</a:t>
            </a:r>
            <a:endParaRPr lang="zh-CN" altLang="en-US" sz="1600" dirty="0">
              <a:solidFill>
                <a:srgbClr val="3D485D"/>
              </a:solidFill>
              <a:cs typeface="+mn-cs"/>
            </a:endParaRPr>
          </a:p>
        </p:txBody>
      </p:sp>
      <p:sp>
        <p:nvSpPr>
          <p:cNvPr id="11" name="文本框 10"/>
          <p:cNvSpPr txBox="1"/>
          <p:nvPr/>
        </p:nvSpPr>
        <p:spPr>
          <a:xfrm>
            <a:off x="1578610" y="4491355"/>
            <a:ext cx="2253615" cy="1369221"/>
          </a:xfrm>
          <a:prstGeom prst="rect">
            <a:avLst/>
          </a:prstGeom>
          <a:noFill/>
        </p:spPr>
        <p:txBody>
          <a:bodyPr wrap="square" rtlCol="0" anchor="t">
            <a:spAutoFit/>
          </a:bodyPr>
          <a:lstStyle/>
          <a:p>
            <a:pPr lvl="0" algn="l">
              <a:lnSpc>
                <a:spcPct val="100000"/>
              </a:lnSpc>
              <a:spcBef>
                <a:spcPct val="0"/>
              </a:spcBef>
              <a:spcAft>
                <a:spcPct val="35000"/>
              </a:spcAft>
            </a:pPr>
            <a:r>
              <a:rPr lang="en-US" sz="2000" b="1" dirty="0">
                <a:solidFill>
                  <a:srgbClr val="4D78FF"/>
                </a:solidFill>
                <a:latin typeface="微软雅黑" panose="020B0503020204020204" charset="-122"/>
                <a:ea typeface="微软雅黑" panose="020B0503020204020204" charset="-122"/>
                <a:sym typeface="+mn-ea"/>
              </a:rPr>
              <a:t>范围广、时间紧</a:t>
            </a:r>
            <a:endParaRPr lang="zh-CN" altLang="en-US" dirty="0">
              <a:solidFill>
                <a:schemeClr val="tx1"/>
              </a:solidFill>
              <a:latin typeface="微软雅黑" panose="020B0503020204020204" charset="-122"/>
              <a:ea typeface="微软雅黑" panose="020B0503020204020204" charset="-122"/>
            </a:endParaRPr>
          </a:p>
          <a:p>
            <a:pPr marL="285750" lvl="1" indent="-285750" algn="l">
              <a:lnSpc>
                <a:spcPct val="120000"/>
              </a:lnSpc>
              <a:spcBef>
                <a:spcPts val="0"/>
              </a:spcBef>
              <a:spcAft>
                <a:spcPts val="15"/>
              </a:spcAft>
              <a:buFont typeface="Wingdings" panose="05000000000000000000" pitchFamily="2" charset="2"/>
              <a:buChar char="n"/>
            </a:pPr>
            <a:r>
              <a:rPr lang="zh-CN" altLang="es-ES" sz="1600" dirty="0">
                <a:solidFill>
                  <a:srgbClr val="3D485D"/>
                </a:solidFill>
                <a:latin typeface="微软雅黑" panose="020B0503020204020204" charset="-122"/>
                <a:ea typeface="微软雅黑" panose="020B0503020204020204" charset="-122"/>
                <a:sym typeface="+mn-ea"/>
              </a:rPr>
              <a:t>2020年底中央部门和省级层面；</a:t>
            </a:r>
            <a:endParaRPr lang="zh-CN" altLang="es-ES" sz="1600" dirty="0">
              <a:solidFill>
                <a:srgbClr val="3D485D"/>
              </a:solidFill>
              <a:latin typeface="微软雅黑" panose="020B0503020204020204" charset="-122"/>
              <a:ea typeface="微软雅黑" panose="020B0503020204020204" charset="-122"/>
            </a:endParaRPr>
          </a:p>
          <a:p>
            <a:pPr marL="285750" lvl="1" indent="-285750" algn="l">
              <a:lnSpc>
                <a:spcPct val="120000"/>
              </a:lnSpc>
              <a:spcBef>
                <a:spcPts val="0"/>
              </a:spcBef>
              <a:spcAft>
                <a:spcPts val="15"/>
              </a:spcAft>
              <a:buFont typeface="Wingdings" panose="05000000000000000000" pitchFamily="2" charset="2"/>
              <a:buChar char="n"/>
            </a:pPr>
            <a:r>
              <a:rPr lang="zh-CN" altLang="es-ES" sz="1600" dirty="0">
                <a:solidFill>
                  <a:srgbClr val="3D485D"/>
                </a:solidFill>
                <a:latin typeface="微软雅黑" panose="020B0503020204020204" charset="-122"/>
                <a:ea typeface="微软雅黑" panose="020B0503020204020204" charset="-122"/>
                <a:sym typeface="+mn-ea"/>
              </a:rPr>
              <a:t>2022年底市县层面。</a:t>
            </a:r>
            <a:endParaRPr lang="zh-CN" altLang="es-ES" sz="1600" dirty="0">
              <a:solidFill>
                <a:srgbClr val="3D485D"/>
              </a:solidFill>
              <a:latin typeface="微软雅黑" panose="020B0503020204020204" charset="-122"/>
              <a:ea typeface="微软雅黑" panose="020B0503020204020204" charset="-122"/>
              <a:sym typeface="+mn-ea"/>
            </a:endParaRPr>
          </a:p>
        </p:txBody>
      </p:sp>
      <p:sp>
        <p:nvSpPr>
          <p:cNvPr id="14" name="文本框 13"/>
          <p:cNvSpPr txBox="1"/>
          <p:nvPr/>
        </p:nvSpPr>
        <p:spPr>
          <a:xfrm>
            <a:off x="4552315" y="4479290"/>
            <a:ext cx="2485390" cy="1320361"/>
          </a:xfrm>
          <a:prstGeom prst="rect">
            <a:avLst/>
          </a:prstGeom>
          <a:noFill/>
        </p:spPr>
        <p:txBody>
          <a:bodyPr wrap="square" rtlCol="0" anchor="t">
            <a:spAutoFit/>
          </a:bodyPr>
          <a:lstStyle/>
          <a:p>
            <a:pPr lvl="0" algn="l">
              <a:lnSpc>
                <a:spcPct val="100000"/>
              </a:lnSpc>
              <a:spcBef>
                <a:spcPct val="0"/>
              </a:spcBef>
              <a:spcAft>
                <a:spcPct val="35000"/>
              </a:spcAft>
            </a:pPr>
            <a:r>
              <a:rPr lang="zh-CN" altLang="en-US" sz="2000" b="1" dirty="0">
                <a:solidFill>
                  <a:srgbClr val="4D78FF"/>
                </a:solidFill>
                <a:latin typeface="微软雅黑" panose="020B0503020204020204" charset="-122"/>
                <a:ea typeface="微软雅黑" panose="020B0503020204020204" charset="-122"/>
                <a:sym typeface="+mn-ea"/>
              </a:rPr>
              <a:t>力度大</a:t>
            </a:r>
            <a:r>
              <a:rPr lang="en-US" sz="2000" b="1" dirty="0">
                <a:solidFill>
                  <a:srgbClr val="4D78FF"/>
                </a:solidFill>
                <a:latin typeface="微软雅黑" panose="020B0503020204020204" charset="-122"/>
                <a:ea typeface="微软雅黑" panose="020B0503020204020204" charset="-122"/>
                <a:sym typeface="+mn-ea"/>
              </a:rPr>
              <a:t>、</a:t>
            </a:r>
            <a:r>
              <a:rPr lang="zh-CN" altLang="en-US" sz="2000" b="1" dirty="0">
                <a:solidFill>
                  <a:srgbClr val="4D78FF"/>
                </a:solidFill>
                <a:latin typeface="微软雅黑" panose="020B0503020204020204" charset="-122"/>
                <a:ea typeface="微软雅黑" panose="020B0503020204020204" charset="-122"/>
                <a:sym typeface="+mn-ea"/>
              </a:rPr>
              <a:t>任务重</a:t>
            </a:r>
            <a:endParaRPr lang="zh-CN" altLang="en-US" dirty="0">
              <a:solidFill>
                <a:schemeClr val="tx1"/>
              </a:solidFill>
              <a:latin typeface="微软雅黑" panose="020B0503020204020204" charset="-122"/>
              <a:ea typeface="微软雅黑" panose="020B0503020204020204" charset="-122"/>
            </a:endParaRPr>
          </a:p>
          <a:p>
            <a:pPr marL="285750" lvl="1" indent="-285750">
              <a:lnSpc>
                <a:spcPct val="100000"/>
              </a:lnSpc>
              <a:spcBef>
                <a:spcPct val="0"/>
              </a:spcBef>
              <a:spcAft>
                <a:spcPct val="15000"/>
              </a:spcAft>
              <a:buFont typeface="Wingdings" panose="05000000000000000000" pitchFamily="2" charset="2"/>
              <a:buChar char="n"/>
            </a:pPr>
            <a:r>
              <a:rPr lang="zh-CN" altLang="es-ES" sz="1600" dirty="0">
                <a:solidFill>
                  <a:srgbClr val="3D485D"/>
                </a:solidFill>
                <a:latin typeface="微软雅黑" panose="020B0503020204020204" charset="-122"/>
                <a:ea typeface="微软雅黑" panose="020B0503020204020204" charset="-122"/>
                <a:sym typeface="+mn-ea"/>
              </a:rPr>
              <a:t>全方位</a:t>
            </a:r>
            <a:endParaRPr lang="zh-CN" altLang="es-ES" sz="1600" dirty="0">
              <a:solidFill>
                <a:srgbClr val="3D485D"/>
              </a:solidFill>
              <a:latin typeface="微软雅黑" panose="020B0503020204020204" charset="-122"/>
              <a:ea typeface="微软雅黑" panose="020B0503020204020204" charset="-122"/>
            </a:endParaRPr>
          </a:p>
          <a:p>
            <a:pPr marL="285750" lvl="1" indent="-285750">
              <a:lnSpc>
                <a:spcPct val="100000"/>
              </a:lnSpc>
              <a:spcBef>
                <a:spcPct val="0"/>
              </a:spcBef>
              <a:spcAft>
                <a:spcPct val="15000"/>
              </a:spcAft>
              <a:buFont typeface="Wingdings" panose="05000000000000000000" pitchFamily="2" charset="2"/>
              <a:buChar char="n"/>
            </a:pPr>
            <a:r>
              <a:rPr lang="zh-CN" altLang="es-ES" sz="1600" dirty="0">
                <a:solidFill>
                  <a:srgbClr val="3D485D"/>
                </a:solidFill>
                <a:latin typeface="微软雅黑" panose="020B0503020204020204" charset="-122"/>
                <a:ea typeface="微软雅黑" panose="020B0503020204020204" charset="-122"/>
                <a:sym typeface="+mn-ea"/>
              </a:rPr>
              <a:t>全过程</a:t>
            </a:r>
            <a:endParaRPr lang="zh-CN" altLang="es-ES" sz="1600" dirty="0">
              <a:solidFill>
                <a:srgbClr val="3D485D"/>
              </a:solidFill>
              <a:latin typeface="微软雅黑" panose="020B0503020204020204" charset="-122"/>
              <a:ea typeface="微软雅黑" panose="020B0503020204020204" charset="-122"/>
            </a:endParaRPr>
          </a:p>
          <a:p>
            <a:pPr marL="285750" lvl="1" indent="-285750">
              <a:lnSpc>
                <a:spcPct val="100000"/>
              </a:lnSpc>
              <a:spcBef>
                <a:spcPct val="0"/>
              </a:spcBef>
              <a:spcAft>
                <a:spcPct val="15000"/>
              </a:spcAft>
              <a:buFont typeface="Wingdings" panose="05000000000000000000" pitchFamily="2" charset="2"/>
              <a:buChar char="n"/>
            </a:pPr>
            <a:r>
              <a:rPr lang="zh-CN" altLang="es-ES" sz="1600" dirty="0">
                <a:solidFill>
                  <a:srgbClr val="3D485D"/>
                </a:solidFill>
                <a:latin typeface="微软雅黑" panose="020B0503020204020204" charset="-122"/>
                <a:ea typeface="微软雅黑" panose="020B0503020204020204" charset="-122"/>
                <a:sym typeface="+mn-ea"/>
              </a:rPr>
              <a:t>全覆盖</a:t>
            </a:r>
            <a:endParaRPr lang="zh-CN" altLang="es-ES" sz="1600" dirty="0">
              <a:solidFill>
                <a:srgbClr val="3D485D"/>
              </a:solidFill>
              <a:latin typeface="微软雅黑" panose="020B0503020204020204" charset="-122"/>
              <a:ea typeface="微软雅黑" panose="020B0503020204020204" charset="-122"/>
              <a:sym typeface="+mn-ea"/>
            </a:endParaRPr>
          </a:p>
        </p:txBody>
      </p:sp>
      <p:sp>
        <p:nvSpPr>
          <p:cNvPr id="16" name="文本框 15"/>
          <p:cNvSpPr txBox="1"/>
          <p:nvPr/>
        </p:nvSpPr>
        <p:spPr>
          <a:xfrm>
            <a:off x="7092950" y="4479290"/>
            <a:ext cx="3949700" cy="1681999"/>
          </a:xfrm>
          <a:prstGeom prst="rect">
            <a:avLst/>
          </a:prstGeom>
          <a:noFill/>
        </p:spPr>
        <p:txBody>
          <a:bodyPr wrap="square" rtlCol="0" anchor="t">
            <a:spAutoFit/>
          </a:bodyPr>
          <a:lstStyle/>
          <a:p>
            <a:pPr lvl="0" algn="l">
              <a:lnSpc>
                <a:spcPct val="100000"/>
              </a:lnSpc>
              <a:spcBef>
                <a:spcPct val="0"/>
              </a:spcBef>
              <a:spcAft>
                <a:spcPct val="35000"/>
              </a:spcAft>
            </a:pPr>
            <a:r>
              <a:rPr lang="zh-CN" altLang="en-US" sz="2000" b="1" dirty="0">
                <a:solidFill>
                  <a:srgbClr val="4D78FF"/>
                </a:solidFill>
                <a:latin typeface="微软雅黑" panose="020B0503020204020204" charset="-122"/>
                <a:ea typeface="微软雅黑" panose="020B0503020204020204" charset="-122"/>
                <a:sym typeface="+mn-ea"/>
              </a:rPr>
              <a:t>标准高</a:t>
            </a:r>
            <a:r>
              <a:rPr lang="en-US" sz="2000" b="1" dirty="0">
                <a:solidFill>
                  <a:srgbClr val="4D78FF"/>
                </a:solidFill>
                <a:latin typeface="微软雅黑" panose="020B0503020204020204" charset="-122"/>
                <a:ea typeface="微软雅黑" panose="020B0503020204020204" charset="-122"/>
                <a:sym typeface="+mn-ea"/>
              </a:rPr>
              <a:t>、</a:t>
            </a:r>
            <a:r>
              <a:rPr lang="zh-CN" altLang="en-US" sz="2000" b="1" dirty="0">
                <a:solidFill>
                  <a:srgbClr val="4D78FF"/>
                </a:solidFill>
                <a:latin typeface="微软雅黑" panose="020B0503020204020204" charset="-122"/>
                <a:ea typeface="微软雅黑" panose="020B0503020204020204" charset="-122"/>
                <a:sym typeface="+mn-ea"/>
              </a:rPr>
              <a:t>要求严</a:t>
            </a:r>
            <a:endParaRPr lang="zh-CN" altLang="en-US" dirty="0">
              <a:solidFill>
                <a:schemeClr val="tx1"/>
              </a:solidFill>
              <a:latin typeface="微软雅黑" panose="020B0503020204020204" charset="-122"/>
              <a:ea typeface="微软雅黑" panose="020B0503020204020204" charset="-122"/>
            </a:endParaRPr>
          </a:p>
          <a:p>
            <a:pPr marL="285750" lvl="1" indent="-285750">
              <a:lnSpc>
                <a:spcPct val="100000"/>
              </a:lnSpc>
              <a:spcBef>
                <a:spcPct val="0"/>
              </a:spcBef>
              <a:spcAft>
                <a:spcPct val="15000"/>
              </a:spcAft>
              <a:buFont typeface="Wingdings" panose="05000000000000000000" pitchFamily="2" charset="2"/>
              <a:buChar char="n"/>
            </a:pPr>
            <a:r>
              <a:rPr lang="zh-CN" altLang="es-ES" sz="1400" dirty="0">
                <a:solidFill>
                  <a:srgbClr val="3D485D"/>
                </a:solidFill>
                <a:latin typeface="微软雅黑" panose="020B0503020204020204" charset="-122"/>
                <a:ea typeface="微软雅黑" panose="020B0503020204020204" charset="-122"/>
                <a:sym typeface="+mn-ea"/>
              </a:rPr>
              <a:t>绩效评价结果与预算安排和政策调整挂钩；</a:t>
            </a:r>
            <a:endParaRPr lang="zh-CN" altLang="es-ES" sz="1400" dirty="0">
              <a:solidFill>
                <a:srgbClr val="3D485D"/>
              </a:solidFill>
              <a:latin typeface="微软雅黑" panose="020B0503020204020204" charset="-122"/>
              <a:ea typeface="微软雅黑" panose="020B0503020204020204" charset="-122"/>
            </a:endParaRPr>
          </a:p>
          <a:p>
            <a:pPr marL="285750" lvl="1" indent="-285750">
              <a:lnSpc>
                <a:spcPct val="100000"/>
              </a:lnSpc>
              <a:spcBef>
                <a:spcPct val="0"/>
              </a:spcBef>
              <a:spcAft>
                <a:spcPct val="15000"/>
              </a:spcAft>
              <a:buFont typeface="Wingdings" panose="05000000000000000000" pitchFamily="2" charset="2"/>
              <a:buChar char="n"/>
            </a:pPr>
            <a:r>
              <a:rPr lang="zh-CN" altLang="es-ES" sz="1400" dirty="0">
                <a:solidFill>
                  <a:srgbClr val="3D485D"/>
                </a:solidFill>
                <a:latin typeface="微软雅黑" panose="020B0503020204020204" charset="-122"/>
                <a:ea typeface="微软雅黑" panose="020B0503020204020204" charset="-122"/>
                <a:sym typeface="+mn-ea"/>
              </a:rPr>
              <a:t>本级部门整体绩效与部门预算安排挂钩；</a:t>
            </a:r>
            <a:endParaRPr lang="zh-CN" altLang="es-ES" sz="1400" dirty="0">
              <a:solidFill>
                <a:srgbClr val="3D485D"/>
              </a:solidFill>
              <a:latin typeface="微软雅黑" panose="020B0503020204020204" charset="-122"/>
              <a:ea typeface="微软雅黑" panose="020B0503020204020204" charset="-122"/>
            </a:endParaRPr>
          </a:p>
          <a:p>
            <a:pPr marL="285750" lvl="1" indent="-285750">
              <a:lnSpc>
                <a:spcPct val="100000"/>
              </a:lnSpc>
              <a:spcBef>
                <a:spcPct val="0"/>
              </a:spcBef>
              <a:spcAft>
                <a:spcPct val="15000"/>
              </a:spcAft>
              <a:buFont typeface="Wingdings" panose="05000000000000000000" pitchFamily="2" charset="2"/>
              <a:buChar char="n"/>
            </a:pPr>
            <a:r>
              <a:rPr lang="zh-CN" altLang="es-ES" sz="1400" dirty="0">
                <a:solidFill>
                  <a:srgbClr val="3D485D"/>
                </a:solidFill>
                <a:latin typeface="微软雅黑" panose="020B0503020204020204" charset="-122"/>
                <a:ea typeface="微软雅黑" panose="020B0503020204020204" charset="-122"/>
                <a:sym typeface="+mn-ea"/>
              </a:rPr>
              <a:t>下级政府财政运行综合绩效与转移支付分配挂钩；</a:t>
            </a:r>
            <a:endParaRPr lang="zh-CN" altLang="es-ES" sz="1400" dirty="0">
              <a:solidFill>
                <a:srgbClr val="3D485D"/>
              </a:solidFill>
              <a:latin typeface="微软雅黑" panose="020B0503020204020204" charset="-122"/>
              <a:ea typeface="微软雅黑" panose="020B0503020204020204" charset="-122"/>
            </a:endParaRPr>
          </a:p>
          <a:p>
            <a:pPr marL="285750" lvl="1" indent="-285750">
              <a:lnSpc>
                <a:spcPct val="100000"/>
              </a:lnSpc>
              <a:spcBef>
                <a:spcPct val="0"/>
              </a:spcBef>
              <a:spcAft>
                <a:spcPct val="15000"/>
              </a:spcAft>
              <a:buFont typeface="Wingdings" panose="05000000000000000000" pitchFamily="2" charset="2"/>
              <a:buChar char="n"/>
            </a:pPr>
            <a:r>
              <a:rPr lang="zh-CN" altLang="es-ES" sz="1400" dirty="0">
                <a:solidFill>
                  <a:srgbClr val="3D485D"/>
                </a:solidFill>
                <a:latin typeface="微软雅黑" panose="020B0503020204020204" charset="-122"/>
                <a:ea typeface="微软雅黑" panose="020B0503020204020204" charset="-122"/>
                <a:sym typeface="+mn-ea"/>
              </a:rPr>
              <a:t>纳入政府绩效和干部政绩考核体系；</a:t>
            </a:r>
            <a:endParaRPr lang="zh-CN" altLang="es-ES" sz="1400" dirty="0">
              <a:solidFill>
                <a:srgbClr val="3D485D"/>
              </a:solidFill>
              <a:latin typeface="微软雅黑" panose="020B0503020204020204" charset="-122"/>
              <a:ea typeface="微软雅黑" panose="020B0503020204020204" charset="-122"/>
              <a:sym typeface="+mn-ea"/>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3" grpId="0" animBg="1"/>
      <p:bldP spid="11" grpId="0"/>
      <p:bldP spid="14"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a:t>下一步建设方向</a:t>
            </a:r>
            <a:endParaRPr lang="zh-CN" altLang="en-US"/>
          </a:p>
        </p:txBody>
      </p:sp>
      <p:cxnSp>
        <p:nvCxnSpPr>
          <p:cNvPr id="5" name="直接连接符 4"/>
          <p:cNvCxnSpPr/>
          <p:nvPr>
            <p:custDataLst>
              <p:tags r:id="rId1"/>
            </p:custDataLst>
          </p:nvPr>
        </p:nvCxnSpPr>
        <p:spPr>
          <a:xfrm>
            <a:off x="3068783" y="1000792"/>
            <a:ext cx="0" cy="5581745"/>
          </a:xfrm>
          <a:prstGeom prst="line">
            <a:avLst/>
          </a:prstGeom>
        </p:spPr>
        <p:style>
          <a:lnRef idx="1">
            <a:srgbClr val="1F74AD"/>
          </a:lnRef>
          <a:fillRef idx="0">
            <a:srgbClr val="1F74AD"/>
          </a:fillRef>
          <a:effectRef idx="0">
            <a:srgbClr val="1F74AD"/>
          </a:effectRef>
          <a:fontRef idx="minor">
            <a:srgbClr val="000000"/>
          </a:fontRef>
        </p:style>
      </p:cxnSp>
      <p:sp>
        <p:nvSpPr>
          <p:cNvPr id="35" name="任意多边形 34"/>
          <p:cNvSpPr/>
          <p:nvPr>
            <p:custDataLst>
              <p:tags r:id="rId2"/>
            </p:custDataLst>
          </p:nvPr>
        </p:nvSpPr>
        <p:spPr>
          <a:xfrm>
            <a:off x="3068784" y="2422184"/>
            <a:ext cx="679942" cy="834472"/>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3498D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37" name="任意多边形 36"/>
          <p:cNvSpPr/>
          <p:nvPr>
            <p:custDataLst>
              <p:tags r:id="rId3"/>
            </p:custDataLst>
          </p:nvPr>
        </p:nvSpPr>
        <p:spPr>
          <a:xfrm>
            <a:off x="3748728" y="2772458"/>
            <a:ext cx="462737" cy="484199"/>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rPr>
              <a:t>B</a:t>
            </a:r>
            <a:endParaRPr lang="zh-CN" altLang="en-US"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5" name="文本框 74"/>
          <p:cNvSpPr txBox="1"/>
          <p:nvPr>
            <p:custDataLst>
              <p:tags r:id="rId4"/>
            </p:custDataLst>
          </p:nvPr>
        </p:nvSpPr>
        <p:spPr>
          <a:xfrm>
            <a:off x="4273273" y="2743179"/>
            <a:ext cx="6580800" cy="534931"/>
          </a:xfrm>
          <a:prstGeom prst="rect">
            <a:avLst/>
          </a:prstGeom>
          <a:noFill/>
        </p:spPr>
        <p:txBody>
          <a:bodyPr wrap="square" rtlCol="0" anchor="ctr">
            <a:normAutofit/>
          </a:bodyPr>
          <a:lstStyle/>
          <a:p>
            <a:pPr>
              <a:lnSpc>
                <a:spcPct val="120000"/>
              </a:lnSpc>
            </a:pPr>
            <a:r>
              <a:rPr lang="zh-CN" altLang="en-US" sz="1600" spc="150">
                <a:solidFill>
                  <a:srgbClr val="3498DB"/>
                </a:solidFill>
                <a:latin typeface="Arial" panose="020B0604020202020204" pitchFamily="34" charset="0"/>
                <a:ea typeface="微软雅黑" panose="020B0503020204020204" charset="-122"/>
                <a:sym typeface="Arial" panose="020B0604020202020204" pitchFamily="34" charset="0"/>
              </a:rPr>
              <a:t>开展预算执行效果的分析评价</a:t>
            </a:r>
            <a:endParaRPr lang="zh-CN" altLang="en-US" sz="1600" spc="150">
              <a:solidFill>
                <a:srgbClr val="3498DB"/>
              </a:solidFill>
              <a:latin typeface="Arial" panose="020B0604020202020204" pitchFamily="34" charset="0"/>
              <a:ea typeface="微软雅黑" panose="020B0503020204020204" charset="-122"/>
              <a:sym typeface="Arial" panose="020B0604020202020204" pitchFamily="34" charset="0"/>
            </a:endParaRPr>
          </a:p>
        </p:txBody>
      </p:sp>
      <p:sp>
        <p:nvSpPr>
          <p:cNvPr id="63" name="任意多边形 62"/>
          <p:cNvSpPr/>
          <p:nvPr>
            <p:custDataLst>
              <p:tags r:id="rId5"/>
            </p:custDataLst>
          </p:nvPr>
        </p:nvSpPr>
        <p:spPr>
          <a:xfrm>
            <a:off x="3068784" y="3519194"/>
            <a:ext cx="679942" cy="834473"/>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1AA3AA">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64" name="任意多边形 63"/>
          <p:cNvSpPr/>
          <p:nvPr>
            <p:custDataLst>
              <p:tags r:id="rId6"/>
            </p:custDataLst>
          </p:nvPr>
        </p:nvSpPr>
        <p:spPr>
          <a:xfrm>
            <a:off x="3748728" y="3869468"/>
            <a:ext cx="462737" cy="484200"/>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rPr>
              <a:t>C</a:t>
            </a:r>
            <a:endParaRPr lang="zh-CN" altLang="en-US"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6" name="文本框 75"/>
          <p:cNvSpPr txBox="1"/>
          <p:nvPr>
            <p:custDataLst>
              <p:tags r:id="rId7"/>
            </p:custDataLst>
          </p:nvPr>
        </p:nvSpPr>
        <p:spPr>
          <a:xfrm>
            <a:off x="4273273" y="3844105"/>
            <a:ext cx="6580800" cy="534932"/>
          </a:xfrm>
          <a:prstGeom prst="rect">
            <a:avLst/>
          </a:prstGeom>
          <a:noFill/>
        </p:spPr>
        <p:txBody>
          <a:bodyPr wrap="square" rtlCol="0" anchor="ctr">
            <a:normAutofit/>
          </a:bodyPr>
          <a:lstStyle/>
          <a:p>
            <a:pPr>
              <a:lnSpc>
                <a:spcPct val="120000"/>
              </a:lnSpc>
            </a:pPr>
            <a:r>
              <a:rPr lang="zh-CN" altLang="en-US" sz="1600" spc="150" dirty="0">
                <a:solidFill>
                  <a:srgbClr val="1AA3AA"/>
                </a:solidFill>
                <a:latin typeface="Arial" panose="020B0604020202020204" pitchFamily="34" charset="0"/>
                <a:ea typeface="微软雅黑" panose="020B0503020204020204" charset="-122"/>
                <a:sym typeface="Arial" panose="020B0604020202020204" pitchFamily="34" charset="0"/>
              </a:rPr>
              <a:t>逐步实现预算管理的全方位全过程全覆盖</a:t>
            </a:r>
            <a:endParaRPr lang="zh-CN" altLang="en-US" sz="1600" spc="150" dirty="0">
              <a:solidFill>
                <a:srgbClr val="1AA3AA"/>
              </a:solidFill>
              <a:latin typeface="Arial" panose="020B0604020202020204" pitchFamily="34" charset="0"/>
              <a:ea typeface="微软雅黑" panose="020B0503020204020204" charset="-122"/>
              <a:sym typeface="Arial" panose="020B0604020202020204" pitchFamily="34" charset="0"/>
            </a:endParaRPr>
          </a:p>
        </p:txBody>
      </p:sp>
      <p:sp>
        <p:nvSpPr>
          <p:cNvPr id="69" name="任意多边形 68"/>
          <p:cNvSpPr/>
          <p:nvPr>
            <p:custDataLst>
              <p:tags r:id="rId8"/>
            </p:custDataLst>
          </p:nvPr>
        </p:nvSpPr>
        <p:spPr>
          <a:xfrm>
            <a:off x="3068784" y="4620121"/>
            <a:ext cx="679942" cy="834473"/>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69A35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70" name="任意多边形 69"/>
          <p:cNvSpPr/>
          <p:nvPr>
            <p:custDataLst>
              <p:tags r:id="rId9"/>
            </p:custDataLst>
          </p:nvPr>
        </p:nvSpPr>
        <p:spPr>
          <a:xfrm>
            <a:off x="3748728" y="4970395"/>
            <a:ext cx="462737" cy="484200"/>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rPr>
              <a:t>D</a:t>
            </a:r>
            <a:endParaRPr lang="zh-CN" altLang="en-US"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7" name="文本框 76"/>
          <p:cNvSpPr txBox="1"/>
          <p:nvPr>
            <p:custDataLst>
              <p:tags r:id="rId10"/>
            </p:custDataLst>
          </p:nvPr>
        </p:nvSpPr>
        <p:spPr>
          <a:xfrm>
            <a:off x="4273273" y="4948941"/>
            <a:ext cx="6580800" cy="534932"/>
          </a:xfrm>
          <a:prstGeom prst="rect">
            <a:avLst/>
          </a:prstGeom>
          <a:noFill/>
        </p:spPr>
        <p:txBody>
          <a:bodyPr wrap="square" rtlCol="0" anchor="ctr">
            <a:normAutofit/>
          </a:bodyPr>
          <a:lstStyle/>
          <a:p>
            <a:pPr>
              <a:lnSpc>
                <a:spcPct val="120000"/>
              </a:lnSpc>
            </a:pPr>
            <a:r>
              <a:rPr lang="zh-CN" altLang="en-US" sz="1600" spc="150" dirty="0">
                <a:solidFill>
                  <a:srgbClr val="69A35B"/>
                </a:solidFill>
                <a:latin typeface="Arial" panose="020B0604020202020204" pitchFamily="34" charset="0"/>
                <a:ea typeface="微软雅黑" panose="020B0503020204020204" charset="-122"/>
                <a:sym typeface="Arial" panose="020B0604020202020204" pitchFamily="34" charset="0"/>
              </a:rPr>
              <a:t>继续完善和优化系统，以提升效率、解放人力为目标</a:t>
            </a:r>
            <a:endParaRPr lang="zh-CN" altLang="en-US" sz="1600" spc="150" dirty="0">
              <a:solidFill>
                <a:srgbClr val="69A35B"/>
              </a:solidFill>
              <a:latin typeface="Arial" panose="020B0604020202020204" pitchFamily="34" charset="0"/>
              <a:ea typeface="微软雅黑" panose="020B0503020204020204" charset="-122"/>
              <a:sym typeface="Arial" panose="020B0604020202020204" pitchFamily="34" charset="0"/>
            </a:endParaRPr>
          </a:p>
        </p:txBody>
      </p:sp>
      <p:sp>
        <p:nvSpPr>
          <p:cNvPr id="17" name="任意多边形 16"/>
          <p:cNvSpPr/>
          <p:nvPr>
            <p:custDataLst>
              <p:tags r:id="rId11"/>
            </p:custDataLst>
          </p:nvPr>
        </p:nvSpPr>
        <p:spPr>
          <a:xfrm>
            <a:off x="3068784" y="5724956"/>
            <a:ext cx="679942" cy="834473"/>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9BBB59">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18" name="任意多边形 17"/>
          <p:cNvSpPr/>
          <p:nvPr>
            <p:custDataLst>
              <p:tags r:id="rId12"/>
            </p:custDataLst>
          </p:nvPr>
        </p:nvSpPr>
        <p:spPr>
          <a:xfrm>
            <a:off x="3748728" y="6075230"/>
            <a:ext cx="462737" cy="484200"/>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rPr>
              <a:t>E</a:t>
            </a:r>
            <a:endParaRPr lang="zh-CN" altLang="en-US"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9" name="文本框 18"/>
          <p:cNvSpPr txBox="1"/>
          <p:nvPr>
            <p:custDataLst>
              <p:tags r:id="rId13"/>
            </p:custDataLst>
          </p:nvPr>
        </p:nvSpPr>
        <p:spPr>
          <a:xfrm>
            <a:off x="4273273" y="6053776"/>
            <a:ext cx="6580800" cy="534932"/>
          </a:xfrm>
          <a:prstGeom prst="rect">
            <a:avLst/>
          </a:prstGeom>
          <a:noFill/>
        </p:spPr>
        <p:txBody>
          <a:bodyPr wrap="square" rtlCol="0" anchor="ctr">
            <a:normAutofit/>
          </a:bodyPr>
          <a:lstStyle/>
          <a:p>
            <a:pPr>
              <a:lnSpc>
                <a:spcPct val="120000"/>
              </a:lnSpc>
            </a:pPr>
            <a:r>
              <a:rPr lang="zh-CN" altLang="en-US" sz="1600" spc="150" dirty="0">
                <a:solidFill>
                  <a:srgbClr val="9BBB59"/>
                </a:solidFill>
                <a:latin typeface="Arial" panose="020B0604020202020204" pitchFamily="34" charset="0"/>
                <a:ea typeface="微软雅黑" panose="020B0503020204020204" charset="-122"/>
                <a:sym typeface="Arial" panose="020B0604020202020204" pitchFamily="34" charset="0"/>
              </a:rPr>
              <a:t>实现数据驱动的决策支持和工作优化，向数据化、智能化升级</a:t>
            </a:r>
            <a:endParaRPr lang="zh-CN" altLang="en-US" sz="1600" spc="150" dirty="0">
              <a:solidFill>
                <a:srgbClr val="9BBB59"/>
              </a:solidFill>
              <a:latin typeface="Arial" panose="020B0604020202020204" pitchFamily="34" charset="0"/>
              <a:ea typeface="微软雅黑" panose="020B0503020204020204" charset="-122"/>
              <a:sym typeface="Arial" panose="020B0604020202020204" pitchFamily="34" charset="0"/>
            </a:endParaRPr>
          </a:p>
        </p:txBody>
      </p:sp>
      <p:sp>
        <p:nvSpPr>
          <p:cNvPr id="22" name="任意多边形 21"/>
          <p:cNvSpPr/>
          <p:nvPr>
            <p:custDataLst>
              <p:tags r:id="rId14"/>
            </p:custDataLst>
          </p:nvPr>
        </p:nvSpPr>
        <p:spPr>
          <a:xfrm>
            <a:off x="3068784" y="1325174"/>
            <a:ext cx="679942" cy="834472"/>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1F74AD">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23" name="任意多边形 22"/>
          <p:cNvSpPr/>
          <p:nvPr>
            <p:custDataLst>
              <p:tags r:id="rId15"/>
            </p:custDataLst>
          </p:nvPr>
        </p:nvSpPr>
        <p:spPr>
          <a:xfrm>
            <a:off x="3748728" y="1675448"/>
            <a:ext cx="462737" cy="484199"/>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rPr>
              <a:t>A</a:t>
            </a:r>
            <a:endParaRPr lang="zh-CN" altLang="en-US"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4" name="文本框 23"/>
          <p:cNvSpPr txBox="1"/>
          <p:nvPr>
            <p:custDataLst>
              <p:tags r:id="rId16"/>
            </p:custDataLst>
          </p:nvPr>
        </p:nvSpPr>
        <p:spPr>
          <a:xfrm>
            <a:off x="4273273" y="1646169"/>
            <a:ext cx="6580800" cy="534931"/>
          </a:xfrm>
          <a:prstGeom prst="rect">
            <a:avLst/>
          </a:prstGeom>
          <a:noFill/>
        </p:spPr>
        <p:txBody>
          <a:bodyPr wrap="square" rtlCol="0" anchor="ctr">
            <a:normAutofit/>
          </a:bodyPr>
          <a:lstStyle/>
          <a:p>
            <a:pPr>
              <a:lnSpc>
                <a:spcPct val="120000"/>
              </a:lnSpc>
            </a:pPr>
            <a:r>
              <a:rPr lang="zh-CN" altLang="en-US" sz="1600" spc="150" dirty="0">
                <a:solidFill>
                  <a:srgbClr val="1F74AD"/>
                </a:solidFill>
                <a:latin typeface="Arial" panose="020B0604020202020204" pitchFamily="34" charset="0"/>
                <a:ea typeface="微软雅黑" panose="020B0503020204020204" charset="-122"/>
                <a:sym typeface="Arial" panose="020B0604020202020204" pitchFamily="34" charset="0"/>
              </a:rPr>
              <a:t>充分发挥预算龙头和内部控制的合理保障作用</a:t>
            </a:r>
            <a:endParaRPr lang="zh-CN" altLang="en-US" sz="1600" spc="150" dirty="0">
              <a:solidFill>
                <a:srgbClr val="1F74AD"/>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570605" y="2543175"/>
            <a:ext cx="5569585" cy="645160"/>
          </a:xfrm>
          <a:prstGeom prst="rect">
            <a:avLst/>
          </a:prstGeom>
          <a:noFill/>
        </p:spPr>
        <p:txBody>
          <a:bodyPr wrap="square" rtlCol="0">
            <a:spAutoFit/>
          </a:bodyPr>
          <a:lstStyle/>
          <a:p>
            <a:pPr algn="dist"/>
            <a:r>
              <a:rPr sz="3600" dirty="0">
                <a:solidFill>
                  <a:schemeClr val="tx2"/>
                </a:solidFill>
                <a:latin typeface="微软雅黑" panose="020B0503020204020204" charset="-122"/>
                <a:ea typeface="微软雅黑" panose="020B0503020204020204" charset="-122"/>
                <a:cs typeface="微软雅黑" panose="020B0503020204020204" charset="-122"/>
              </a:rPr>
              <a:t>未来已来  不再等待</a:t>
            </a:r>
            <a:endParaRPr sz="3600" dirty="0">
              <a:solidFill>
                <a:schemeClr val="tx2"/>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3837940" y="4775835"/>
            <a:ext cx="5902325" cy="922020"/>
          </a:xfrm>
          <a:prstGeom prst="rect">
            <a:avLst/>
          </a:prstGeom>
          <a:noFill/>
        </p:spPr>
        <p:txBody>
          <a:bodyPr wrap="square" rtlCol="0">
            <a:spAutoFit/>
          </a:bodyPr>
          <a:p>
            <a:r>
              <a:rPr lang="en-US" altLang="zh-CN">
                <a:solidFill>
                  <a:schemeClr val="tx2"/>
                </a:solidFill>
              </a:rPr>
              <a:t>  </a:t>
            </a:r>
            <a:r>
              <a:rPr lang="zh-CN" altLang="en-US">
                <a:solidFill>
                  <a:schemeClr val="tx2"/>
                </a:solidFill>
              </a:rPr>
              <a:t>李辛培（财务处长、副教授）：</a:t>
            </a:r>
            <a:r>
              <a:rPr lang="en-US" altLang="zh-CN">
                <a:solidFill>
                  <a:schemeClr val="tx2"/>
                </a:solidFill>
              </a:rPr>
              <a:t>13902469601 </a:t>
            </a:r>
            <a:endParaRPr lang="en-US" altLang="zh-CN">
              <a:solidFill>
                <a:schemeClr val="tx2"/>
              </a:solidFill>
            </a:endParaRPr>
          </a:p>
          <a:p>
            <a:r>
              <a:rPr lang="en-US" altLang="zh-CN">
                <a:solidFill>
                  <a:schemeClr val="tx2"/>
                </a:solidFill>
              </a:rPr>
              <a:t>       </a:t>
            </a:r>
            <a:endParaRPr lang="en-US" altLang="zh-CN">
              <a:solidFill>
                <a:schemeClr val="tx2"/>
              </a:solidFill>
            </a:endParaRPr>
          </a:p>
          <a:p>
            <a:r>
              <a:rPr lang="en-US" altLang="zh-CN">
                <a:solidFill>
                  <a:schemeClr val="tx2"/>
                </a:solidFill>
              </a:rPr>
              <a:t>  </a:t>
            </a:r>
            <a:r>
              <a:rPr lang="zh-CN" altLang="en-US">
                <a:solidFill>
                  <a:schemeClr val="tx2"/>
                </a:solidFill>
                <a:ea typeface="宋体" panose="02010600030101010101" pitchFamily="2" charset="-122"/>
              </a:rPr>
              <a:t>雷磊（技术支持）：</a:t>
            </a:r>
            <a:r>
              <a:rPr lang="en-US" altLang="zh-CN">
                <a:solidFill>
                  <a:schemeClr val="tx2"/>
                </a:solidFill>
                <a:ea typeface="宋体" panose="02010600030101010101" pitchFamily="2" charset="-122"/>
              </a:rPr>
              <a:t>18025349475</a:t>
            </a:r>
            <a:endParaRPr lang="en-US" altLang="zh-CN">
              <a:solidFill>
                <a:schemeClr val="tx2"/>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a:t>深圳预算绩效管理政策文件</a:t>
            </a:r>
            <a:endParaRPr lang="zh-CN" altLang="en-US"/>
          </a:p>
        </p:txBody>
      </p:sp>
      <p:sp>
        <p:nvSpPr>
          <p:cNvPr id="3" name="灯片编号占位符 2"/>
          <p:cNvSpPr>
            <a:spLocks noGrp="1"/>
          </p:cNvSpPr>
          <p:nvPr>
            <p:ph type="sldNum" sz="quarter" idx="4"/>
          </p:nvPr>
        </p:nvSpPr>
        <p:spPr/>
        <p:txBody>
          <a:bodyPr/>
          <a:lstStyle/>
          <a:p>
            <a:pPr>
              <a:defRPr/>
            </a:pPr>
            <a:fld id="{D6C61436-0B17-4DA7-8B39-A7E33EE52C51}" type="slidenum">
              <a:rPr lang="zh-CN" altLang="en-US"/>
            </a:fld>
            <a:endParaRPr lang="zh-CN" altLang="en-US"/>
          </a:p>
        </p:txBody>
      </p:sp>
      <p:graphicFrame>
        <p:nvGraphicFramePr>
          <p:cNvPr id="5" name="图示 4"/>
          <p:cNvGraphicFramePr/>
          <p:nvPr/>
        </p:nvGraphicFramePr>
        <p:xfrm>
          <a:off x="3071665" y="1175744"/>
          <a:ext cx="8974733"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 圆角 4"/>
          <p:cNvSpPr/>
          <p:nvPr/>
        </p:nvSpPr>
        <p:spPr>
          <a:xfrm>
            <a:off x="316706" y="1963802"/>
            <a:ext cx="1714412" cy="584748"/>
          </a:xfrm>
          <a:prstGeom prst="roundRect">
            <a:avLst/>
          </a:prstGeom>
          <a:solidFill>
            <a:srgbClr val="2683C6">
              <a:lumMod val="60000"/>
              <a:lumOff val="40000"/>
            </a:srgb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algn="ctr">
              <a:defRPr/>
            </a:pPr>
            <a:r>
              <a:rPr lang="zh-CN" altLang="en-US" sz="2400" b="1" kern="0" dirty="0">
                <a:solidFill>
                  <a:prstClr val="white"/>
                </a:solidFill>
                <a:latin typeface="微软雅黑" panose="020B0503020204020204" charset="-122"/>
                <a:ea typeface="微软雅黑" panose="020B0503020204020204" charset="-122"/>
              </a:rPr>
              <a:t>顶层设计</a:t>
            </a:r>
            <a:endParaRPr lang="zh-CN" altLang="en-US" sz="2400" b="1" kern="0" dirty="0">
              <a:solidFill>
                <a:prstClr val="white"/>
              </a:solidFill>
              <a:latin typeface="微软雅黑" panose="020B0503020204020204" charset="-122"/>
              <a:ea typeface="微软雅黑" panose="020B0503020204020204" charset="-122"/>
            </a:endParaRPr>
          </a:p>
        </p:txBody>
      </p:sp>
      <p:sp>
        <p:nvSpPr>
          <p:cNvPr id="8" name="箭头: 右 7"/>
          <p:cNvSpPr/>
          <p:nvPr/>
        </p:nvSpPr>
        <p:spPr>
          <a:xfrm flipV="1">
            <a:off x="2267303" y="2094421"/>
            <a:ext cx="2571614" cy="254712"/>
          </a:xfrm>
          <a:prstGeom prst="rightArrow">
            <a:avLst/>
          </a:prstGeom>
          <a:solidFill>
            <a:srgbClr val="2683C6"/>
          </a:solidFill>
          <a:ln w="12700" cap="flat" cmpd="sng" algn="ctr">
            <a:solidFill>
              <a:srgbClr val="2683C6">
                <a:shade val="50000"/>
              </a:srgbClr>
            </a:solidFill>
            <a:prstDash val="solid"/>
            <a:miter lim="800000"/>
          </a:ln>
          <a:effectLst/>
        </p:spPr>
        <p:txBody>
          <a:bodyPr rtlCol="0" anchor="ctr"/>
          <a:lstStyle/>
          <a:p>
            <a:pPr algn="ctr">
              <a:defRPr/>
            </a:pPr>
            <a:endParaRPr lang="zh-CN" altLang="en-US" kern="0">
              <a:solidFill>
                <a:prstClr val="white"/>
              </a:solidFill>
              <a:latin typeface="Calibri" panose="020F0502020204030204"/>
              <a:ea typeface="等线" panose="02010600030101010101" charset="-122"/>
            </a:endParaRPr>
          </a:p>
        </p:txBody>
      </p:sp>
      <p:sp>
        <p:nvSpPr>
          <p:cNvPr id="12" name="矩形: 圆角 11"/>
          <p:cNvSpPr/>
          <p:nvPr/>
        </p:nvSpPr>
        <p:spPr>
          <a:xfrm>
            <a:off x="316706" y="3389885"/>
            <a:ext cx="1714412" cy="798458"/>
          </a:xfrm>
          <a:prstGeom prst="roundRect">
            <a:avLst/>
          </a:prstGeom>
          <a:solidFill>
            <a:srgbClr val="2683C6">
              <a:lumMod val="60000"/>
              <a:lumOff val="40000"/>
            </a:srgb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r>
              <a:rPr lang="zh-CN" altLang="en-US" sz="2400" b="1" kern="0" dirty="0">
                <a:solidFill>
                  <a:prstClr val="white"/>
                </a:solidFill>
                <a:latin typeface="微软雅黑" panose="020B0503020204020204" charset="-122"/>
                <a:ea typeface="微软雅黑" panose="020B0503020204020204" charset="-122"/>
              </a:rPr>
              <a:t>综合管理制度</a:t>
            </a:r>
            <a:endParaRPr lang="zh-CN" altLang="en-US" sz="2400" b="1" kern="0" dirty="0">
              <a:solidFill>
                <a:prstClr val="white"/>
              </a:solidFill>
              <a:latin typeface="微软雅黑" panose="020B0503020204020204" charset="-122"/>
              <a:ea typeface="微软雅黑" panose="020B0503020204020204" charset="-122"/>
            </a:endParaRPr>
          </a:p>
        </p:txBody>
      </p:sp>
      <p:sp>
        <p:nvSpPr>
          <p:cNvPr id="18" name="箭头: 右 17"/>
          <p:cNvSpPr/>
          <p:nvPr/>
        </p:nvSpPr>
        <p:spPr>
          <a:xfrm flipV="1">
            <a:off x="2267302" y="3744742"/>
            <a:ext cx="2028498" cy="254712"/>
          </a:xfrm>
          <a:prstGeom prst="rightArrow">
            <a:avLst/>
          </a:prstGeom>
          <a:solidFill>
            <a:srgbClr val="2683C6"/>
          </a:solidFill>
          <a:ln w="12700" cap="flat" cmpd="sng" algn="ctr">
            <a:solidFill>
              <a:srgbClr val="2683C6">
                <a:shade val="50000"/>
              </a:srgbClr>
            </a:solidFill>
            <a:prstDash val="solid"/>
            <a:miter lim="800000"/>
          </a:ln>
          <a:effectLst/>
        </p:spPr>
        <p:txBody>
          <a:bodyPr rtlCol="0" anchor="ctr"/>
          <a:lstStyle/>
          <a:p>
            <a:pPr algn="ctr">
              <a:defRPr/>
            </a:pPr>
            <a:endParaRPr lang="zh-CN" altLang="en-US" kern="0">
              <a:solidFill>
                <a:prstClr val="white"/>
              </a:solidFill>
              <a:latin typeface="Calibri" panose="020F0502020204030204"/>
              <a:ea typeface="等线" panose="02010600030101010101" charset="-122"/>
            </a:endParaRPr>
          </a:p>
        </p:txBody>
      </p:sp>
      <p:sp>
        <p:nvSpPr>
          <p:cNvPr id="22" name="矩形: 圆角 21"/>
          <p:cNvSpPr/>
          <p:nvPr/>
        </p:nvSpPr>
        <p:spPr>
          <a:xfrm>
            <a:off x="340250" y="5148030"/>
            <a:ext cx="1690869" cy="743582"/>
          </a:xfrm>
          <a:prstGeom prst="roundRect">
            <a:avLst/>
          </a:prstGeom>
          <a:solidFill>
            <a:srgbClr val="2683C6">
              <a:lumMod val="60000"/>
              <a:lumOff val="40000"/>
            </a:srgb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r>
              <a:rPr lang="zh-CN" altLang="en-US" sz="2400" b="1" kern="0" dirty="0">
                <a:solidFill>
                  <a:prstClr val="white"/>
                </a:solidFill>
                <a:latin typeface="微软雅黑" panose="020B0503020204020204" charset="-122"/>
                <a:ea typeface="微软雅黑" panose="020B0503020204020204" charset="-122"/>
              </a:rPr>
              <a:t>业务管理制度</a:t>
            </a:r>
            <a:endParaRPr lang="zh-CN" altLang="en-US" sz="2400" b="1" kern="0" dirty="0">
              <a:solidFill>
                <a:prstClr val="white"/>
              </a:solidFill>
              <a:latin typeface="微软雅黑" panose="020B0503020204020204" charset="-122"/>
              <a:ea typeface="微软雅黑" panose="020B0503020204020204" charset="-122"/>
            </a:endParaRPr>
          </a:p>
        </p:txBody>
      </p:sp>
      <p:sp>
        <p:nvSpPr>
          <p:cNvPr id="24" name="箭头: 右 23"/>
          <p:cNvSpPr/>
          <p:nvPr/>
        </p:nvSpPr>
        <p:spPr>
          <a:xfrm flipV="1">
            <a:off x="2335276" y="5251285"/>
            <a:ext cx="736389" cy="254711"/>
          </a:xfrm>
          <a:prstGeom prst="rightArrow">
            <a:avLst/>
          </a:prstGeom>
          <a:solidFill>
            <a:srgbClr val="2683C6"/>
          </a:solidFill>
          <a:ln w="12700" cap="flat" cmpd="sng" algn="ctr">
            <a:solidFill>
              <a:srgbClr val="2683C6">
                <a:shade val="50000"/>
              </a:srgbClr>
            </a:solidFill>
            <a:prstDash val="solid"/>
            <a:miter lim="800000"/>
          </a:ln>
          <a:effectLst/>
        </p:spPr>
        <p:txBody>
          <a:bodyPr rtlCol="0" anchor="ctr"/>
          <a:lstStyle/>
          <a:p>
            <a:pPr algn="ctr">
              <a:defRPr/>
            </a:pPr>
            <a:endParaRPr lang="zh-CN" altLang="en-US" kern="0">
              <a:solidFill>
                <a:prstClr val="white"/>
              </a:solidFill>
              <a:latin typeface="Calibri" panose="020F0502020204030204"/>
              <a:ea typeface="等线"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20090" y="36195"/>
            <a:ext cx="6805295" cy="582295"/>
          </a:xfrm>
        </p:spPr>
        <p:txBody>
          <a:bodyPr/>
          <a:lstStyle/>
          <a:p>
            <a:r>
              <a:rPr lang="zh-CN" altLang="en-US"/>
              <a:t>建立全过程预算绩效管理链条的相关工作要求</a:t>
            </a:r>
            <a:endParaRPr lang="zh-CN" altLang="en-US"/>
          </a:p>
        </p:txBody>
      </p:sp>
      <p:sp>
        <p:nvSpPr>
          <p:cNvPr id="10" name="Rectangle 4"/>
          <p:cNvSpPr>
            <a:spLocks noChangeArrowheads="1"/>
          </p:cNvSpPr>
          <p:nvPr/>
        </p:nvSpPr>
        <p:spPr bwMode="auto">
          <a:xfrm>
            <a:off x="579245" y="1208789"/>
            <a:ext cx="2312771" cy="815706"/>
          </a:xfrm>
          <a:prstGeom prst="rect">
            <a:avLst/>
          </a:prstGeom>
          <a:solidFill>
            <a:srgbClr val="00539E"/>
          </a:solidFill>
          <a:ln>
            <a:solidFill>
              <a:schemeClr val="bg1"/>
            </a:solidFill>
          </a:ln>
          <a:effectLst>
            <a:outerShdw blurRad="50800" dist="38100" dir="2700000" algn="tl" rotWithShape="0">
              <a:prstClr val="black">
                <a:alpha val="40000"/>
              </a:prstClr>
            </a:outerShdw>
          </a:effectLst>
        </p:spPr>
        <p:txBody>
          <a:bodyPr lIns="99568" tIns="56896" rIns="99568" bIns="56896"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gn="ctr" eaLnBrk="0" fontAlgn="base" hangingPunct="0">
              <a:spcBef>
                <a:spcPts val="600"/>
              </a:spcBef>
              <a:spcAft>
                <a:spcPts val="600"/>
              </a:spcAft>
              <a:buNone/>
              <a:defRPr/>
            </a:pPr>
            <a:r>
              <a:rPr lang="zh-CN" altLang="en-US" sz="2400" dirty="0">
                <a:solidFill>
                  <a:srgbClr val="FFFFFF"/>
                </a:solidFill>
                <a:latin typeface="微软雅黑" panose="020B0503020204020204" charset="-122"/>
                <a:ea typeface="微软雅黑" panose="020B0503020204020204" charset="-122"/>
                <a:sym typeface="宋体" panose="02010600030101010101" pitchFamily="2" charset="-122"/>
              </a:rPr>
              <a:t>开展事前绩效评估</a:t>
            </a:r>
            <a:endParaRPr kumimoji="0" lang="zh-CN" altLang="en-US" sz="2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sym typeface="宋体" panose="02010600030101010101" pitchFamily="2" charset="-122"/>
            </a:endParaRPr>
          </a:p>
        </p:txBody>
      </p:sp>
      <p:sp>
        <p:nvSpPr>
          <p:cNvPr id="11" name="矩形 10"/>
          <p:cNvSpPr/>
          <p:nvPr/>
        </p:nvSpPr>
        <p:spPr>
          <a:xfrm>
            <a:off x="522178" y="2215546"/>
            <a:ext cx="2528353" cy="3477875"/>
          </a:xfrm>
          <a:prstGeom prst="rect">
            <a:avLst/>
          </a:prstGeom>
        </p:spPr>
        <p:txBody>
          <a:bodyPr wrap="square">
            <a:spAutoFit/>
          </a:bodyPr>
          <a:lstStyle/>
          <a:p>
            <a:pPr marL="171450" lvl="1" indent="-171450" eaLnBrk="0" fontAlgn="base" hangingPunct="0">
              <a:spcBef>
                <a:spcPts val="1200"/>
              </a:spcBef>
              <a:spcAft>
                <a:spcPts val="1200"/>
              </a:spcAft>
              <a:buFont typeface="Wingdings" panose="05000000000000000000" pitchFamily="2" charset="2"/>
              <a:buChar char="n"/>
              <a:defRPr/>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对新出台重大政策、项目开展事前绩效评估，</a:t>
            </a:r>
            <a:r>
              <a:rPr lang="zh-CN" altLang="en-US" sz="2000" b="1" dirty="0">
                <a:solidFill>
                  <a:schemeClr val="bg1"/>
                </a:solidFill>
                <a:latin typeface="微软雅黑" panose="020B0503020204020204" charset="-122"/>
                <a:ea typeface="微软雅黑" panose="020B0503020204020204" charset="-122"/>
                <a:sym typeface="宋体" panose="02010600030101010101" pitchFamily="2" charset="-122"/>
              </a:rPr>
              <a:t>评估结果作为申请预算的必备条件</a:t>
            </a: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a:t>
            </a:r>
            <a:endParaRPr lang="en-US" altLang="zh-CN" sz="2000" dirty="0">
              <a:solidFill>
                <a:schemeClr val="bg1"/>
              </a:solidFill>
              <a:latin typeface="微软雅黑" panose="020B0503020204020204" charset="-122"/>
              <a:ea typeface="微软雅黑" panose="020B0503020204020204" charset="-122"/>
              <a:sym typeface="宋体" panose="02010600030101010101" pitchFamily="2" charset="-122"/>
            </a:endParaRPr>
          </a:p>
          <a:p>
            <a:pPr marL="171450" lvl="1" indent="-171450" eaLnBrk="0" fontAlgn="base" hangingPunct="0">
              <a:spcBef>
                <a:spcPts val="1200"/>
              </a:spcBef>
              <a:spcAft>
                <a:spcPts val="1200"/>
              </a:spcAft>
              <a:buFont typeface="Wingdings" panose="05000000000000000000" pitchFamily="2" charset="2"/>
              <a:buChar char="n"/>
              <a:defRPr/>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财政部门组织对新增重大按政策和项目预算审核，必要时委托第三方开展绩效评估。</a:t>
            </a:r>
            <a:endPar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12" name="Rectangle 7"/>
          <p:cNvSpPr>
            <a:spLocks noChangeArrowheads="1"/>
          </p:cNvSpPr>
          <p:nvPr/>
        </p:nvSpPr>
        <p:spPr bwMode="auto">
          <a:xfrm>
            <a:off x="3372497" y="1208789"/>
            <a:ext cx="2275440" cy="815706"/>
          </a:xfrm>
          <a:prstGeom prst="rect">
            <a:avLst/>
          </a:prstGeom>
          <a:solidFill>
            <a:srgbClr val="00539E"/>
          </a:solidFill>
          <a:ln>
            <a:solidFill>
              <a:schemeClr val="bg1"/>
            </a:solidFill>
          </a:ln>
          <a:effectLst>
            <a:outerShdw blurRad="50800" dist="38100" dir="2700000" algn="tl" rotWithShape="0">
              <a:prstClr val="black">
                <a:alpha val="40000"/>
              </a:prstClr>
            </a:outerShdw>
          </a:effectLst>
        </p:spPr>
        <p:txBody>
          <a:bodyPr lIns="99568" tIns="56896" rIns="99568" bIns="56896"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0" fontAlgn="base" hangingPunct="0">
              <a:spcBef>
                <a:spcPts val="600"/>
              </a:spcBef>
              <a:spcAft>
                <a:spcPts val="600"/>
              </a:spcAft>
              <a:buNone/>
            </a:pPr>
            <a:r>
              <a:rPr lang="zh-CN" altLang="en-US" sz="2400" dirty="0">
                <a:solidFill>
                  <a:srgbClr val="FFFFFF"/>
                </a:solidFill>
                <a:latin typeface="微软雅黑" panose="020B0503020204020204" charset="-122"/>
                <a:ea typeface="微软雅黑" panose="020B0503020204020204" charset="-122"/>
                <a:sym typeface="宋体" panose="02010600030101010101" pitchFamily="2" charset="-122"/>
              </a:rPr>
              <a:t>设定绩效目标</a:t>
            </a:r>
            <a:endParaRPr lang="zh-CN" altLang="en-US" sz="2400"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13" name="矩形 12"/>
          <p:cNvSpPr/>
          <p:nvPr/>
        </p:nvSpPr>
        <p:spPr>
          <a:xfrm>
            <a:off x="3284048" y="2215545"/>
            <a:ext cx="2550929" cy="3785652"/>
          </a:xfrm>
          <a:prstGeom prst="rect">
            <a:avLst/>
          </a:prstGeom>
        </p:spPr>
        <p:txBody>
          <a:bodyPr wrap="square">
            <a:spAutoFit/>
          </a:bodyPr>
          <a:lstStyle/>
          <a:p>
            <a:pPr marL="171450" lvl="1" indent="-171450" eaLnBrk="0" fontAlgn="base" hangingPunct="0">
              <a:spcBef>
                <a:spcPts val="1200"/>
              </a:spcBef>
              <a:spcAft>
                <a:spcPts val="1200"/>
              </a:spcAft>
              <a:buFont typeface="Wingdings" panose="05000000000000000000" pitchFamily="2" charset="2"/>
              <a:buChar char="n"/>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各部门在编制预算时需全面设置部门和单位</a:t>
            </a:r>
            <a:r>
              <a:rPr lang="zh-CN" altLang="en-US" sz="2000" b="1" dirty="0">
                <a:solidFill>
                  <a:schemeClr val="bg1"/>
                </a:solidFill>
                <a:latin typeface="微软雅黑" panose="020B0503020204020204" charset="-122"/>
                <a:ea typeface="微软雅黑" panose="020B0503020204020204" charset="-122"/>
                <a:sym typeface="宋体" panose="02010600030101010101" pitchFamily="2" charset="-122"/>
              </a:rPr>
              <a:t>整体绩效目标</a:t>
            </a: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、政策和</a:t>
            </a:r>
            <a:r>
              <a:rPr lang="zh-CN" altLang="en-US" sz="2000" b="1" dirty="0">
                <a:solidFill>
                  <a:schemeClr val="bg1"/>
                </a:solidFill>
                <a:latin typeface="微软雅黑" panose="020B0503020204020204" charset="-122"/>
                <a:ea typeface="微软雅黑" panose="020B0503020204020204" charset="-122"/>
                <a:sym typeface="宋体" panose="02010600030101010101" pitchFamily="2" charset="-122"/>
              </a:rPr>
              <a:t>项目绩效目标</a:t>
            </a: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a:t>
            </a:r>
            <a:endParaRPr lang="en-US" altLang="zh-CN" sz="2000" dirty="0">
              <a:solidFill>
                <a:schemeClr val="bg1"/>
              </a:solidFill>
              <a:latin typeface="微软雅黑" panose="020B0503020204020204" charset="-122"/>
              <a:ea typeface="微软雅黑" panose="020B0503020204020204" charset="-122"/>
              <a:sym typeface="宋体" panose="02010600030101010101" pitchFamily="2" charset="-122"/>
            </a:endParaRPr>
          </a:p>
          <a:p>
            <a:pPr marL="171450" lvl="1" indent="-171450" eaLnBrk="0" fontAlgn="base" hangingPunct="0">
              <a:spcBef>
                <a:spcPts val="1200"/>
              </a:spcBef>
              <a:spcAft>
                <a:spcPts val="1200"/>
              </a:spcAft>
              <a:buFont typeface="Wingdings" panose="05000000000000000000" pitchFamily="2" charset="2"/>
              <a:buChar char="n"/>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财政部门将绩效目标作为预算安排的前置条件，对绩效目标进行审核，并与预算同步批复下达。</a:t>
            </a:r>
            <a:endPar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14" name="Rectangle 11"/>
          <p:cNvSpPr>
            <a:spLocks noChangeArrowheads="1"/>
          </p:cNvSpPr>
          <p:nvPr/>
        </p:nvSpPr>
        <p:spPr bwMode="auto">
          <a:xfrm>
            <a:off x="6183059" y="1154455"/>
            <a:ext cx="2437260" cy="883747"/>
          </a:xfrm>
          <a:prstGeom prst="rect">
            <a:avLst/>
          </a:prstGeom>
          <a:solidFill>
            <a:srgbClr val="00539E"/>
          </a:solidFill>
          <a:ln>
            <a:solidFill>
              <a:schemeClr val="bg1"/>
            </a:solidFill>
          </a:ln>
          <a:effectLst>
            <a:outerShdw blurRad="50800" dist="38100" dir="2700000" algn="tl" rotWithShape="0">
              <a:prstClr val="black">
                <a:alpha val="40000"/>
              </a:prstClr>
            </a:outerShdw>
          </a:effectLst>
        </p:spPr>
        <p:txBody>
          <a:bodyPr lIns="99568" tIns="56896" rIns="99568" bIns="56896"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0" fontAlgn="base" hangingPunct="0">
              <a:spcBef>
                <a:spcPts val="600"/>
              </a:spcBef>
              <a:spcAft>
                <a:spcPts val="600"/>
              </a:spcAft>
              <a:buNone/>
            </a:pPr>
            <a:r>
              <a:rPr lang="zh-CN" altLang="en-US" sz="2400" dirty="0">
                <a:solidFill>
                  <a:srgbClr val="FFFFFF"/>
                </a:solidFill>
                <a:latin typeface="微软雅黑" panose="020B0503020204020204" charset="-122"/>
                <a:ea typeface="微软雅黑" panose="020B0503020204020204" charset="-122"/>
                <a:sym typeface="宋体" panose="02010600030101010101" pitchFamily="2" charset="-122"/>
              </a:rPr>
              <a:t>实施绩效监控</a:t>
            </a:r>
            <a:endParaRPr lang="zh-CN" altLang="en-US" sz="2400"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18" name="矩形 17"/>
          <p:cNvSpPr/>
          <p:nvPr/>
        </p:nvSpPr>
        <p:spPr>
          <a:xfrm>
            <a:off x="6069235" y="2215545"/>
            <a:ext cx="2706676" cy="3785652"/>
          </a:xfrm>
          <a:prstGeom prst="rect">
            <a:avLst/>
          </a:prstGeom>
        </p:spPr>
        <p:txBody>
          <a:bodyPr wrap="square">
            <a:spAutoFit/>
          </a:bodyPr>
          <a:lstStyle/>
          <a:p>
            <a:pPr marL="171450" lvl="1" indent="-171450" eaLnBrk="0" fontAlgn="base" hangingPunct="0">
              <a:spcBef>
                <a:spcPts val="1200"/>
              </a:spcBef>
              <a:spcAft>
                <a:spcPts val="1200"/>
              </a:spcAft>
              <a:buFont typeface="Wingdings" panose="05000000000000000000" pitchFamily="2" charset="2"/>
              <a:buChar char="n"/>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各级政府和各部门各单位要对绩效目标实现程度和预算执行情况实行“双监控”，发现问题及时纠正；</a:t>
            </a:r>
            <a:endParaRPr lang="en-US" altLang="zh-CN" sz="2000" dirty="0">
              <a:solidFill>
                <a:schemeClr val="bg1"/>
              </a:solidFill>
              <a:latin typeface="微软雅黑" panose="020B0503020204020204" charset="-122"/>
              <a:ea typeface="微软雅黑" panose="020B0503020204020204" charset="-122"/>
              <a:sym typeface="宋体" panose="02010600030101010101" pitchFamily="2" charset="-122"/>
            </a:endParaRPr>
          </a:p>
          <a:p>
            <a:pPr marL="171450" lvl="1" indent="-171450" eaLnBrk="0" fontAlgn="base" hangingPunct="0">
              <a:spcBef>
                <a:spcPts val="1200"/>
              </a:spcBef>
              <a:spcAft>
                <a:spcPts val="1200"/>
              </a:spcAft>
              <a:buFont typeface="Wingdings" panose="05000000000000000000" pitchFamily="2" charset="2"/>
              <a:buChar char="n"/>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财政部门对重大政策、项目绩效进行跟踪，对存在严重问题的政策、项目要暂缓或停止预算拨款，督促及时整改落实。</a:t>
            </a:r>
            <a:endPar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20" name="Rectangle 15"/>
          <p:cNvSpPr>
            <a:spLocks noChangeArrowheads="1"/>
          </p:cNvSpPr>
          <p:nvPr/>
        </p:nvSpPr>
        <p:spPr bwMode="auto">
          <a:xfrm>
            <a:off x="9194371" y="1208790"/>
            <a:ext cx="2388030" cy="815706"/>
          </a:xfrm>
          <a:prstGeom prst="rect">
            <a:avLst/>
          </a:prstGeom>
          <a:solidFill>
            <a:srgbClr val="00539E"/>
          </a:solidFill>
          <a:ln>
            <a:solidFill>
              <a:schemeClr val="bg1"/>
            </a:solidFill>
          </a:ln>
          <a:effectLst>
            <a:outerShdw blurRad="50800" dist="38100" dir="2700000" algn="tl" rotWithShape="0">
              <a:prstClr val="black">
                <a:alpha val="40000"/>
              </a:prstClr>
            </a:outerShdw>
          </a:effectLst>
        </p:spPr>
        <p:txBody>
          <a:bodyPr lIns="99568" tIns="56896" rIns="99568" bIns="56896"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0" fontAlgn="base" hangingPunct="0">
              <a:spcBef>
                <a:spcPts val="600"/>
              </a:spcBef>
              <a:spcAft>
                <a:spcPts val="600"/>
              </a:spcAft>
              <a:buNone/>
            </a:pPr>
            <a:r>
              <a:rPr lang="zh-CN" altLang="en-US" sz="2400" dirty="0">
                <a:solidFill>
                  <a:srgbClr val="FFFFFF"/>
                </a:solidFill>
                <a:latin typeface="微软雅黑" panose="020B0503020204020204" charset="-122"/>
                <a:ea typeface="微软雅黑" panose="020B0503020204020204" charset="-122"/>
                <a:sym typeface="宋体" panose="02010600030101010101" pitchFamily="2" charset="-122"/>
              </a:rPr>
              <a:t>组织绩效评价和结果应用</a:t>
            </a:r>
            <a:endParaRPr lang="zh-CN" altLang="en-US" sz="2400"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22" name="矩形 21"/>
          <p:cNvSpPr/>
          <p:nvPr/>
        </p:nvSpPr>
        <p:spPr>
          <a:xfrm>
            <a:off x="9001522" y="2215546"/>
            <a:ext cx="2709514" cy="3785652"/>
          </a:xfrm>
          <a:prstGeom prst="rect">
            <a:avLst/>
          </a:prstGeom>
        </p:spPr>
        <p:txBody>
          <a:bodyPr wrap="square">
            <a:spAutoFit/>
          </a:bodyPr>
          <a:lstStyle/>
          <a:p>
            <a:pPr marL="171450" lvl="1" indent="-171450" eaLnBrk="0" fontAlgn="base" hangingPunct="0">
              <a:spcBef>
                <a:spcPts val="1200"/>
              </a:spcBef>
              <a:spcAft>
                <a:spcPts val="1200"/>
              </a:spcAft>
              <a:buFont typeface="Wingdings" panose="05000000000000000000" pitchFamily="2" charset="2"/>
              <a:buChar char="n"/>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各</a:t>
            </a:r>
            <a:r>
              <a:rPr lang="zh-CN" altLang="en-US" sz="2000" b="1" dirty="0">
                <a:solidFill>
                  <a:schemeClr val="bg1"/>
                </a:solidFill>
                <a:latin typeface="微软雅黑" panose="020B0503020204020204" charset="-122"/>
                <a:ea typeface="微软雅黑" panose="020B0503020204020204" charset="-122"/>
                <a:sym typeface="宋体" panose="02010600030101010101" pitchFamily="2" charset="-122"/>
              </a:rPr>
              <a:t>部门各单位对预算执行情况以及政策、项目实施效果开展绩效自评，评价结果报送本级财政部门；</a:t>
            </a:r>
            <a:endParaRPr lang="en-US" altLang="zh-CN" sz="2000" b="1" dirty="0">
              <a:solidFill>
                <a:schemeClr val="bg1"/>
              </a:solidFill>
              <a:latin typeface="微软雅黑" panose="020B0503020204020204" charset="-122"/>
              <a:ea typeface="微软雅黑" panose="020B0503020204020204" charset="-122"/>
              <a:sym typeface="宋体" panose="02010600030101010101" pitchFamily="2" charset="-122"/>
            </a:endParaRPr>
          </a:p>
          <a:p>
            <a:pPr marL="171450" lvl="1" indent="-171450" eaLnBrk="0" fontAlgn="base" hangingPunct="0">
              <a:spcBef>
                <a:spcPts val="1200"/>
              </a:spcBef>
              <a:spcAft>
                <a:spcPts val="1200"/>
              </a:spcAft>
              <a:buFont typeface="Wingdings" panose="05000000000000000000" pitchFamily="2" charset="2"/>
              <a:buChar char="n"/>
            </a:pPr>
            <a:r>
              <a:rPr lang="zh-CN" altLang="en-US" sz="2000" dirty="0">
                <a:solidFill>
                  <a:schemeClr val="bg1"/>
                </a:solidFill>
                <a:latin typeface="微软雅黑" panose="020B0503020204020204" charset="-122"/>
                <a:ea typeface="微软雅黑" panose="020B0503020204020204" charset="-122"/>
                <a:sym typeface="宋体" panose="02010600030101010101" pitchFamily="2" charset="-122"/>
              </a:rPr>
              <a:t>财政部门针对重大政策、项目预算进行重点评估，逐步开展部门整体绩效评价，对下级政府财政运行情况实施综合。</a:t>
            </a:r>
            <a:endParaRPr lang="en-US" altLang="zh-CN" sz="2000" dirty="0">
              <a:solidFill>
                <a:schemeClr val="bg1"/>
              </a:solidFill>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250">
        <p:cut/>
      </p:transition>
    </mc:Choice>
    <mc:Fallback>
      <p:transition>
        <p:cut/>
      </p:transition>
    </mc:Fallback>
  </mc:AlternateContent>
</p:sld>
</file>

<file path=ppt/tags/tag1.xml><?xml version="1.0" encoding="utf-8"?>
<p:tagLst xmlns:p="http://schemas.openxmlformats.org/presentationml/2006/main">
  <p:tag name="KSO_WM_TAG_VERSION" val="1.0"/>
  <p:tag name="KSO_WM_BEAUTIFY_FLAG" val="#wm#"/>
  <p:tag name="KSO_WM_UNIT_TYPE" val="i"/>
  <p:tag name="KSO_WM_UNIT_ID" val="diagram160145_3*i*0"/>
  <p:tag name="KSO_WM_TEMPLATE_CATEGORY" val="diagram"/>
  <p:tag name="KSO_WM_TEMPLATE_INDEX" val="160145"/>
  <p:tag name="KSO_WM_UNIT_INDEX" val="0"/>
</p:tagLst>
</file>

<file path=ppt/tags/tag10.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3"/>
  <p:tag name="KSO_WM_UNIT_ID" val="diagram160145_3*l_i*1_3"/>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3"/>
  <p:tag name="KSO_WM_UNIT_TEXT_FILL_TYPE" val="1"/>
</p:tagLst>
</file>

<file path=ppt/tags/tag10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404_4*m_h_i*1_3_1"/>
  <p:tag name="KSO_WM_TEMPLATE_CATEGORY" val="diagram"/>
  <p:tag name="KSO_WM_TEMPLATE_INDEX" val="160404"/>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0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2"/>
  <p:tag name="KSO_WM_UNIT_ID" val="diagram160404_4*m_h_i*1_3_2"/>
  <p:tag name="KSO_WM_TEMPLATE_CATEGORY" val="diagram"/>
  <p:tag name="KSO_WM_TEMPLATE_INDEX" val="160404"/>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02.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404_4*m_h_f*1_3_1"/>
  <p:tag name="KSO_WM_TEMPLATE_CATEGORY" val="diagram"/>
  <p:tag name="KSO_WM_TEMPLATE_INDEX" val="160404"/>
  <p:tag name="KSO_WM_UNIT_LAYERLEVEL" val="1_1_1"/>
  <p:tag name="KSO_WM_TAG_VERSION" val="1.0"/>
  <p:tag name="KSO_WM_BEAUTIFY_FLAG" val="#wm#"/>
  <p:tag name="KSO_WM_UNIT_TEXT_FILL_FORE_SCHEMECOLOR_INDEX" val="7"/>
  <p:tag name="KSO_WM_UNIT_TEXT_FILL_TYPE" val="1"/>
</p:tagLst>
</file>

<file path=ppt/tags/tag10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404_4*m_h_i*1_4_1"/>
  <p:tag name="KSO_WM_TEMPLATE_CATEGORY" val="diagram"/>
  <p:tag name="KSO_WM_TEMPLATE_INDEX" val="160404"/>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0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4_2"/>
  <p:tag name="KSO_WM_UNIT_ID" val="diagram160404_4*m_h_i*1_4_2"/>
  <p:tag name="KSO_WM_TEMPLATE_CATEGORY" val="diagram"/>
  <p:tag name="KSO_WM_TEMPLATE_INDEX" val="160404"/>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05.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404_4*m_h_f*1_4_1"/>
  <p:tag name="KSO_WM_TEMPLATE_CATEGORY" val="diagram"/>
  <p:tag name="KSO_WM_TEMPLATE_INDEX" val="160404"/>
  <p:tag name="KSO_WM_UNIT_LAYERLEVEL" val="1_1_1"/>
  <p:tag name="KSO_WM_TAG_VERSION" val="1.0"/>
  <p:tag name="KSO_WM_BEAUTIFY_FLAG" val="#wm#"/>
  <p:tag name="KSO_WM_UNIT_TEXT_FILL_FORE_SCHEMECOLOR_INDEX" val="8"/>
  <p:tag name="KSO_WM_UNIT_TEXT_FILL_TYPE" val="1"/>
</p:tagLst>
</file>

<file path=ppt/tags/tag10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404_4*m_h_i*1_5_1"/>
  <p:tag name="KSO_WM_TEMPLATE_CATEGORY" val="diagram"/>
  <p:tag name="KSO_WM_TEMPLATE_INDEX" val="160404"/>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10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5_2"/>
  <p:tag name="KSO_WM_UNIT_ID" val="diagram160404_4*m_h_i*1_5_2"/>
  <p:tag name="KSO_WM_TEMPLATE_CATEGORY" val="diagram"/>
  <p:tag name="KSO_WM_TEMPLATE_INDEX" val="160404"/>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108.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160404_4*m_h_f*1_5_1"/>
  <p:tag name="KSO_WM_TEMPLATE_CATEGORY" val="diagram"/>
  <p:tag name="KSO_WM_TEMPLATE_INDEX" val="160404"/>
  <p:tag name="KSO_WM_UNIT_LAYERLEVEL" val="1_1_1"/>
  <p:tag name="KSO_WM_TAG_VERSION" val="1.0"/>
  <p:tag name="KSO_WM_BEAUTIFY_FLAG" val="#wm#"/>
  <p:tag name="KSO_WM_UNIT_TEXT_FILL_FORE_SCHEMECOLOR_INDEX" val="9"/>
  <p:tag name="KSO_WM_UNIT_TEXT_FILL_TYPE" val="1"/>
</p:tagLst>
</file>

<file path=ppt/tags/tag10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04_4*m_h_i*1_1_1"/>
  <p:tag name="KSO_WM_TEMPLATE_CATEGORY" val="diagram"/>
  <p:tag name="KSO_WM_TEMPLATE_INDEX" val="16040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1.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2_1"/>
  <p:tag name="KSO_WM_UNIT_ID" val="diagram160145_3*l_h_f*1_2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Lst>
</file>

<file path=ppt/tags/tag11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2"/>
  <p:tag name="KSO_WM_UNIT_ID" val="diagram160404_4*m_h_i*1_1_2"/>
  <p:tag name="KSO_WM_TEMPLATE_CATEGORY" val="diagram"/>
  <p:tag name="KSO_WM_TEMPLATE_INDEX" val="160404"/>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11.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404_4*m_h_f*1_1_1"/>
  <p:tag name="KSO_WM_TEMPLATE_CATEGORY" val="diagram"/>
  <p:tag name="KSO_WM_TEMPLATE_INDEX" val="160404"/>
  <p:tag name="KSO_WM_UNIT_LAYERLEVEL" val="1_1_1"/>
  <p:tag name="KSO_WM_TAG_VERSION" val="1.0"/>
  <p:tag name="KSO_WM_BEAUTIFY_FLAG" val="#wm#"/>
  <p:tag name="KSO_WM_UNIT_TEXT_FILL_FORE_SCHEMECOLOR_INDEX" val="5"/>
  <p:tag name="KSO_WM_UNIT_TEXT_FILL_TYPE" val="1"/>
</p:tagLst>
</file>

<file path=ppt/tags/tag12.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4"/>
  <p:tag name="KSO_WM_UNIT_ID" val="diagram160145_3*l_i*1_4"/>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3"/>
  <p:tag name="KSO_WM_UNIT_TEXT_FILL_TYPE" val="1"/>
</p:tagLst>
</file>

<file path=ppt/tags/tag13.xml><?xml version="1.0" encoding="utf-8"?>
<p:tagLst xmlns:p="http://schemas.openxmlformats.org/presentationml/2006/main">
  <p:tag name="KSO_WM_TAG_VERSION" val="1.0"/>
  <p:tag name="KSO_WM_BEAUTIFY_FLAG" val="#wm#"/>
  <p:tag name="KSO_WM_UNIT_TYPE" val="i"/>
  <p:tag name="KSO_WM_UNIT_ID" val="diagram160145_3*i*21"/>
  <p:tag name="KSO_WM_TEMPLATE_CATEGORY" val="diagram"/>
  <p:tag name="KSO_WM_TEMPLATE_INDEX" val="160145"/>
  <p:tag name="KSO_WM_UNIT_INDEX" val="21"/>
</p:tagLst>
</file>

<file path=ppt/tags/tag14.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7"/>
  <p:tag name="KSO_WM_UNIT_ID" val="diagram160145_3*l_i*1_7"/>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13"/>
  <p:tag name="KSO_WM_UNIT_TEXT_FILL_TYPE" val="1"/>
</p:tagLst>
</file>

<file path=ppt/tags/tag15.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4_1"/>
  <p:tag name="KSO_WM_UNIT_ID" val="diagram160145_3*l_h_f*1_4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Lst>
</file>

<file path=ppt/tags/tag16.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8"/>
  <p:tag name="KSO_WM_UNIT_ID" val="diagram160145_3*l_i*1_8"/>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13"/>
  <p:tag name="KSO_WM_UNIT_TEXT_FILL_TYPE" val="1"/>
</p:tagLst>
</file>

<file path=ppt/tags/tag1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08_4*l_h_a*1_1_1"/>
  <p:tag name="KSO_WM_TEMPLATE_CATEGORY" val="diagram"/>
  <p:tag name="KSO_WM_TEMPLATE_INDEX" val="20168708"/>
  <p:tag name="KSO_WM_UNIT_LAYERLEVEL" val="1_1_1"/>
  <p:tag name="KSO_WM_TAG_VERSION" val="1.0"/>
  <p:tag name="KSO_WM_BEAUTIFY_FLAG" val="#wm#"/>
  <p:tag name="KSO_WM_UNIT_PRESET_TEXT" val="单击此处添加标题"/>
  <p:tag name="KSO_WM_UNIT_FILL_FORE_SCHEMECOLOR_INDEX" val="5"/>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b"/>
  <p:tag name="KSO_WM_UNIT_INDEX" val="1_1_1"/>
  <p:tag name="KSO_WM_UNIT_ID" val="diagram20168708_4*l_h_b*1_1_1"/>
  <p:tag name="KSO_WM_TEMPLATE_CATEGORY" val="diagram"/>
  <p:tag name="KSO_WM_TEMPLATE_INDEX" val="20168708"/>
  <p:tag name="KSO_WM_UNIT_LAYERLEVEL" val="1_1_1"/>
  <p:tag name="KSO_WM_TAG_VERSION" val="1.0"/>
  <p:tag name="KSO_WM_BEAUTIFY_FLAG" val="#wm#"/>
  <p:tag name="KSO_WM_UNIT_PRESET_TEXT" val="添加副标题"/>
  <p:tag name="KSO_WM_UNIT_FILL_FORE_SCHEMECOLOR_INDEX" val="5"/>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8708_4*l_h_a*1_2_1"/>
  <p:tag name="KSO_WM_TEMPLATE_CATEGORY" val="diagram"/>
  <p:tag name="KSO_WM_TEMPLATE_INDEX" val="20168708"/>
  <p:tag name="KSO_WM_UNIT_LAYERLEVEL" val="1_1_1"/>
  <p:tag name="KSO_WM_TAG_VERSION" val="1.0"/>
  <p:tag name="KSO_WM_BEAUTIFY_FLAG" val="#wm#"/>
  <p:tag name="KSO_WM_UNIT_PRESET_TEXT" val="单击此处添加标题"/>
  <p:tag name="KSO_WM_UNIT_FILL_FORE_SCHEMECOLOR_INDEX" val="5"/>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1"/>
  <p:tag name="KSO_WM_UNIT_ID" val="diagram160145_3*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3"/>
  <p:tag name="KSO_WM_UNIT_TEXT_FILL_TYPE" val="1"/>
</p:tagLst>
</file>

<file path=ppt/tags/tag20.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b"/>
  <p:tag name="KSO_WM_UNIT_INDEX" val="1_2_1"/>
  <p:tag name="KSO_WM_UNIT_ID" val="diagram20168708_4*l_h_b*1_2_1"/>
  <p:tag name="KSO_WM_TEMPLATE_CATEGORY" val="diagram"/>
  <p:tag name="KSO_WM_TEMPLATE_INDEX" val="20168708"/>
  <p:tag name="KSO_WM_UNIT_LAYERLEVEL" val="1_1_1"/>
  <p:tag name="KSO_WM_TAG_VERSION" val="1.0"/>
  <p:tag name="KSO_WM_BEAUTIFY_FLAG" val="#wm#"/>
  <p:tag name="KSO_WM_UNIT_PRESET_TEXT" val="添加副标题"/>
  <p:tag name="KSO_WM_UNIT_FILL_FORE_SCHEMECOLOR_INDEX" val="5"/>
  <p:tag name="KSO_WM_UNIT_FILL_TYPE" val="1"/>
  <p:tag name="KSO_WM_UNIT_TEXT_FILL_FORE_SCHEMECOLOR_INDEX" val="14"/>
  <p:tag name="KSO_WM_UNIT_TEXT_FILL_TYPE" val="1"/>
</p:tagLst>
</file>

<file path=ppt/tags/tag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08_4*l_h_a*1_3_1"/>
  <p:tag name="KSO_WM_TEMPLATE_CATEGORY" val="diagram"/>
  <p:tag name="KSO_WM_TEMPLATE_INDEX" val="20168708"/>
  <p:tag name="KSO_WM_UNIT_LAYERLEVEL" val="1_1_1"/>
  <p:tag name="KSO_WM_TAG_VERSION" val="1.0"/>
  <p:tag name="KSO_WM_BEAUTIFY_FLAG" val="#wm#"/>
  <p:tag name="KSO_WM_UNIT_PRESET_TEXT" val="单击此处添加标题"/>
  <p:tag name="KSO_WM_UNIT_FILL_FORE_SCHEMECOLOR_INDEX" val="5"/>
  <p:tag name="KSO_WM_UNIT_FILL_TYPE" val="1"/>
  <p:tag name="KSO_WM_UNIT_TEXT_FILL_FORE_SCHEMECOLOR_INDEX" val="14"/>
  <p:tag name="KSO_WM_UNIT_TEXT_FILL_TYPE" val="1"/>
</p:tagLst>
</file>

<file path=ppt/tags/tag22.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b"/>
  <p:tag name="KSO_WM_UNIT_INDEX" val="1_3_1"/>
  <p:tag name="KSO_WM_UNIT_ID" val="diagram20168708_4*l_h_b*1_3_1"/>
  <p:tag name="KSO_WM_TEMPLATE_CATEGORY" val="diagram"/>
  <p:tag name="KSO_WM_TEMPLATE_INDEX" val="20168708"/>
  <p:tag name="KSO_WM_UNIT_LAYERLEVEL" val="1_1_1"/>
  <p:tag name="KSO_WM_TAG_VERSION" val="1.0"/>
  <p:tag name="KSO_WM_BEAUTIFY_FLAG" val="#wm#"/>
  <p:tag name="KSO_WM_UNIT_PRESET_TEXT" val="添加副标题"/>
  <p:tag name="KSO_WM_UNIT_FILL_FORE_SCHEMECOLOR_INDEX" val="5"/>
  <p:tag name="KSO_WM_UNIT_FILL_TYPE" val="1"/>
  <p:tag name="KSO_WM_UNIT_TEXT_FILL_FORE_SCHEMECOLOR_INDEX" val="14"/>
  <p:tag name="KSO_WM_UNIT_TEXT_FILL_TYPE" val="1"/>
</p:tagLst>
</file>

<file path=ppt/tags/tag2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68708_4*l_h_a*1_4_1"/>
  <p:tag name="KSO_WM_TEMPLATE_CATEGORY" val="diagram"/>
  <p:tag name="KSO_WM_TEMPLATE_INDEX" val="20168708"/>
  <p:tag name="KSO_WM_UNIT_LAYERLEVEL" val="1_1_1"/>
  <p:tag name="KSO_WM_TAG_VERSION" val="1.0"/>
  <p:tag name="KSO_WM_BEAUTIFY_FLAG" val="#wm#"/>
  <p:tag name="KSO_WM_UNIT_PRESET_TEXT" val="单击此处添加标题"/>
  <p:tag name="KSO_WM_UNIT_FILL_FORE_SCHEMECOLOR_INDEX" val="5"/>
  <p:tag name="KSO_WM_UNIT_FILL_TYPE" val="1"/>
  <p:tag name="KSO_WM_UNIT_TEXT_FILL_FORE_SCHEMECOLOR_INDEX" val="14"/>
  <p:tag name="KSO_WM_UNIT_TEXT_FILL_TYPE" val="1"/>
</p:tagLst>
</file>

<file path=ppt/tags/tag24.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b"/>
  <p:tag name="KSO_WM_UNIT_INDEX" val="1_4_1"/>
  <p:tag name="KSO_WM_UNIT_ID" val="diagram20168708_4*l_h_b*1_4_1"/>
  <p:tag name="KSO_WM_TEMPLATE_CATEGORY" val="diagram"/>
  <p:tag name="KSO_WM_TEMPLATE_INDEX" val="20168708"/>
  <p:tag name="KSO_WM_UNIT_LAYERLEVEL" val="1_1_1"/>
  <p:tag name="KSO_WM_TAG_VERSION" val="1.0"/>
  <p:tag name="KSO_WM_BEAUTIFY_FLAG" val="#wm#"/>
  <p:tag name="KSO_WM_UNIT_PRESET_TEXT" val="添加副标题"/>
  <p:tag name="KSO_WM_UNIT_FILL_FORE_SCHEMECOLOR_INDEX" val="5"/>
  <p:tag name="KSO_WM_UNIT_FILL_TYPE" val="1"/>
  <p:tag name="KSO_WM_UNIT_TEXT_FILL_FORE_SCHEMECOLOR_INDEX" val="14"/>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08_4*l_h_i*1_1_1"/>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08_4*l_h_i*1_1_2"/>
  <p:tag name="KSO_WM_TEMPLATE_CATEGORY" val="diagram"/>
  <p:tag name="KSO_WM_TEMPLATE_INDEX" val="20168708"/>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708_4*l_h_i*1_2_1"/>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08_4*l_h_i*1_2_2"/>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8708_4*l_h_i*1_2_3"/>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1_1"/>
  <p:tag name="KSO_WM_UNIT_ID" val="diagram160145_3*l_h_f*1_1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168708_4*l_h_i*1_2_4"/>
  <p:tag name="KSO_WM_TEMPLATE_CATEGORY" val="diagram"/>
  <p:tag name="KSO_WM_TEMPLATE_INDEX" val="20168708"/>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8708_4*l_h_i*1_4_1"/>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8708_4*l_h_i*1_4_2"/>
  <p:tag name="KSO_WM_TEMPLATE_CATEGORY" val="diagram"/>
  <p:tag name="KSO_WM_TEMPLATE_INDEX" val="20168708"/>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708_4*l_h_i*1_3_1"/>
  <p:tag name="KSO_WM_TEMPLATE_CATEGORY" val="diagram"/>
  <p:tag name="KSO_WM_TEMPLATE_INDEX" val="20168708"/>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08_4*l_h_i*1_3_2"/>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68708_4*l_h_i*1_3_3"/>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168708_4*l_h_i*1_3_4"/>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168708_4*l_h_i*1_3_5"/>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8.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08_4*l_h_f*1_1_1"/>
  <p:tag name="KSO_WM_TEMPLATE_CATEGORY" val="diagram"/>
  <p:tag name="KSO_WM_TEMPLATE_INDEX" val="20168708"/>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39.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08_4*l_h_f*1_2_1"/>
  <p:tag name="KSO_WM_TEMPLATE_CATEGORY" val="diagram"/>
  <p:tag name="KSO_WM_TEMPLATE_INDEX" val="20168708"/>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4.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2"/>
  <p:tag name="KSO_WM_UNIT_ID" val="diagram160145_3*l_i*1_2"/>
  <p:tag name="KSO_WM_UNIT_CLEAR" val="1"/>
  <p:tag name="KSO_WM_UNIT_LAYERLEVEL" val="1_1"/>
  <p:tag name="KSO_WM_BEAUTIFY_FLAG" val="#wm#"/>
  <p:tag name="KSO_WM_DIAGRAM_GROUP_CODE" val="l1-1"/>
  <p:tag name="KSO_WM_UNIT_FILL_FORE_SCHEMECOLOR_INDEX" val="5"/>
  <p:tag name="KSO_WM_UNIT_FILL_TYPE" val="1"/>
</p:tagLst>
</file>

<file path=ppt/tags/tag40.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08_4*l_h_f*1_3_1"/>
  <p:tag name="KSO_WM_TEMPLATE_CATEGORY" val="diagram"/>
  <p:tag name="KSO_WM_TEMPLATE_INDEX" val="20168708"/>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41.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8708_4*l_h_f*1_4_1"/>
  <p:tag name="KSO_WM_TEMPLATE_CATEGORY" val="diagram"/>
  <p:tag name="KSO_WM_TEMPLATE_INDEX" val="20168708"/>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4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08_4*l_h_a*1_1_1"/>
  <p:tag name="KSO_WM_TEMPLATE_CATEGORY" val="diagram"/>
  <p:tag name="KSO_WM_TEMPLATE_INDEX" val="20168708"/>
  <p:tag name="KSO_WM_UNIT_LAYERLEVEL" val="1_1_1"/>
  <p:tag name="KSO_WM_TAG_VERSION" val="1.0"/>
  <p:tag name="KSO_WM_BEAUTIFY_FLAG" val="#wm#"/>
  <p:tag name="KSO_WM_UNIT_PRESET_TEXT" val="单击此处添加标题"/>
  <p:tag name="KSO_WM_UNIT_FILL_FORE_SCHEMECOLOR_INDEX" val="5"/>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b"/>
  <p:tag name="KSO_WM_UNIT_INDEX" val="1_1_1"/>
  <p:tag name="KSO_WM_UNIT_ID" val="diagram20168708_4*l_h_b*1_1_1"/>
  <p:tag name="KSO_WM_TEMPLATE_CATEGORY" val="diagram"/>
  <p:tag name="KSO_WM_TEMPLATE_INDEX" val="20168708"/>
  <p:tag name="KSO_WM_UNIT_LAYERLEVEL" val="1_1_1"/>
  <p:tag name="KSO_WM_TAG_VERSION" val="1.0"/>
  <p:tag name="KSO_WM_BEAUTIFY_FLAG" val="#wm#"/>
  <p:tag name="KSO_WM_UNIT_PRESET_TEXT" val="添加副标题"/>
  <p:tag name="KSO_WM_UNIT_FILL_FORE_SCHEMECOLOR_INDEX" val="5"/>
  <p:tag name="KSO_WM_UNIT_FILL_TYPE" val="1"/>
  <p:tag name="KSO_WM_UNIT_TEXT_FILL_FORE_SCHEMECOLOR_INDEX" val="14"/>
  <p:tag name="KSO_WM_UNIT_TEXT_FILL_TYPE" val="1"/>
</p:tagLst>
</file>

<file path=ppt/tags/tag4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8708_4*l_h_a*1_2_1"/>
  <p:tag name="KSO_WM_TEMPLATE_CATEGORY" val="diagram"/>
  <p:tag name="KSO_WM_TEMPLATE_INDEX" val="20168708"/>
  <p:tag name="KSO_WM_UNIT_LAYERLEVEL" val="1_1_1"/>
  <p:tag name="KSO_WM_TAG_VERSION" val="1.0"/>
  <p:tag name="KSO_WM_BEAUTIFY_FLAG" val="#wm#"/>
  <p:tag name="KSO_WM_UNIT_PRESET_TEXT" val="单击此处添加标题"/>
  <p:tag name="KSO_WM_UNIT_FILL_FORE_SCHEMECOLOR_INDEX" val="5"/>
  <p:tag name="KSO_WM_UNIT_FILL_TYPE" val="1"/>
  <p:tag name="KSO_WM_UNIT_TEXT_FILL_FORE_SCHEMECOLOR_INDEX" val="14"/>
  <p:tag name="KSO_WM_UNIT_TEXT_FILL_TYPE" val="1"/>
</p:tagLst>
</file>

<file path=ppt/tags/tag45.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b"/>
  <p:tag name="KSO_WM_UNIT_INDEX" val="1_2_1"/>
  <p:tag name="KSO_WM_UNIT_ID" val="diagram20168708_4*l_h_b*1_2_1"/>
  <p:tag name="KSO_WM_TEMPLATE_CATEGORY" val="diagram"/>
  <p:tag name="KSO_WM_TEMPLATE_INDEX" val="20168708"/>
  <p:tag name="KSO_WM_UNIT_LAYERLEVEL" val="1_1_1"/>
  <p:tag name="KSO_WM_TAG_VERSION" val="1.0"/>
  <p:tag name="KSO_WM_BEAUTIFY_FLAG" val="#wm#"/>
  <p:tag name="KSO_WM_UNIT_PRESET_TEXT" val="添加副标题"/>
  <p:tag name="KSO_WM_UNIT_FILL_FORE_SCHEMECOLOR_INDEX" val="5"/>
  <p:tag name="KSO_WM_UNIT_FILL_TYPE" val="1"/>
  <p:tag name="KSO_WM_UNIT_TEXT_FILL_FORE_SCHEMECOLOR_INDEX" val="14"/>
  <p:tag name="KSO_WM_UNIT_TEXT_FILL_TYPE" val="1"/>
</p:tagLst>
</file>

<file path=ppt/tags/tag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08_4*l_h_a*1_3_1"/>
  <p:tag name="KSO_WM_TEMPLATE_CATEGORY" val="diagram"/>
  <p:tag name="KSO_WM_TEMPLATE_INDEX" val="20168708"/>
  <p:tag name="KSO_WM_UNIT_LAYERLEVEL" val="1_1_1"/>
  <p:tag name="KSO_WM_TAG_VERSION" val="1.0"/>
  <p:tag name="KSO_WM_BEAUTIFY_FLAG" val="#wm#"/>
  <p:tag name="KSO_WM_UNIT_PRESET_TEXT" val="单击此处添加标题"/>
  <p:tag name="KSO_WM_UNIT_FILL_FORE_SCHEMECOLOR_INDEX" val="5"/>
  <p:tag name="KSO_WM_UNIT_FILL_TYPE" val="1"/>
  <p:tag name="KSO_WM_UNIT_TEXT_FILL_FORE_SCHEMECOLOR_INDEX" val="14"/>
  <p:tag name="KSO_WM_UNIT_TEXT_FILL_TYPE" val="1"/>
</p:tagLst>
</file>

<file path=ppt/tags/tag47.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b"/>
  <p:tag name="KSO_WM_UNIT_INDEX" val="1_3_1"/>
  <p:tag name="KSO_WM_UNIT_ID" val="diagram20168708_4*l_h_b*1_3_1"/>
  <p:tag name="KSO_WM_TEMPLATE_CATEGORY" val="diagram"/>
  <p:tag name="KSO_WM_TEMPLATE_INDEX" val="20168708"/>
  <p:tag name="KSO_WM_UNIT_LAYERLEVEL" val="1_1_1"/>
  <p:tag name="KSO_WM_TAG_VERSION" val="1.0"/>
  <p:tag name="KSO_WM_BEAUTIFY_FLAG" val="#wm#"/>
  <p:tag name="KSO_WM_UNIT_PRESET_TEXT" val="添加副标题"/>
  <p:tag name="KSO_WM_UNIT_FILL_FORE_SCHEMECOLOR_INDEX" val="5"/>
  <p:tag name="KSO_WM_UNIT_FILL_TYPE" val="1"/>
  <p:tag name="KSO_WM_UNIT_TEXT_FILL_FORE_SCHEMECOLOR_INDEX" val="14"/>
  <p:tag name="KSO_WM_UNIT_TEXT_FILL_TYPE" val="1"/>
</p:tagLst>
</file>

<file path=ppt/tags/tag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68708_4*l_h_a*1_4_1"/>
  <p:tag name="KSO_WM_TEMPLATE_CATEGORY" val="diagram"/>
  <p:tag name="KSO_WM_TEMPLATE_INDEX" val="20168708"/>
  <p:tag name="KSO_WM_UNIT_LAYERLEVEL" val="1_1_1"/>
  <p:tag name="KSO_WM_TAG_VERSION" val="1.0"/>
  <p:tag name="KSO_WM_BEAUTIFY_FLAG" val="#wm#"/>
  <p:tag name="KSO_WM_UNIT_PRESET_TEXT" val="单击此处添加标题"/>
  <p:tag name="KSO_WM_UNIT_FILL_FORE_SCHEMECOLOR_INDEX" val="5"/>
  <p:tag name="KSO_WM_UNIT_FILL_TYPE" val="1"/>
  <p:tag name="KSO_WM_UNIT_TEXT_FILL_FORE_SCHEMECOLOR_INDEX" val="14"/>
  <p:tag name="KSO_WM_UNIT_TEXT_FILL_TYPE" val="1"/>
</p:tagLst>
</file>

<file path=ppt/tags/tag49.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b"/>
  <p:tag name="KSO_WM_UNIT_INDEX" val="1_4_1"/>
  <p:tag name="KSO_WM_UNIT_ID" val="diagram20168708_4*l_h_b*1_4_1"/>
  <p:tag name="KSO_WM_TEMPLATE_CATEGORY" val="diagram"/>
  <p:tag name="KSO_WM_TEMPLATE_INDEX" val="20168708"/>
  <p:tag name="KSO_WM_UNIT_LAYERLEVEL" val="1_1_1"/>
  <p:tag name="KSO_WM_TAG_VERSION" val="1.0"/>
  <p:tag name="KSO_WM_BEAUTIFY_FLAG" val="#wm#"/>
  <p:tag name="KSO_WM_UNIT_PRESET_TEXT" val="添加副标题"/>
  <p:tag name="KSO_WM_UNIT_FILL_FORE_SCHEMECOLOR_INDEX" val="5"/>
  <p:tag name="KSO_WM_UNIT_FILL_TYPE" val="1"/>
  <p:tag name="KSO_WM_UNIT_TEXT_FILL_FORE_SCHEMECOLOR_INDEX" val="14"/>
  <p:tag name="KSO_WM_UNIT_TEXT_FILL_TYPE" val="1"/>
</p:tagLst>
</file>

<file path=ppt/tags/tag5.xml><?xml version="1.0" encoding="utf-8"?>
<p:tagLst xmlns:p="http://schemas.openxmlformats.org/presentationml/2006/main">
  <p:tag name="KSO_WM_TAG_VERSION" val="1.0"/>
  <p:tag name="KSO_WM_BEAUTIFY_FLAG" val="#wm#"/>
  <p:tag name="KSO_WM_UNIT_TYPE" val="i"/>
  <p:tag name="KSO_WM_UNIT_ID" val="diagram160145_3*i*7"/>
  <p:tag name="KSO_WM_TEMPLATE_CATEGORY" val="diagram"/>
  <p:tag name="KSO_WM_TEMPLATE_INDEX" val="160145"/>
  <p:tag name="KSO_WM_UNIT_INDEX" val="7"/>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08_4*l_h_i*1_1_1"/>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08_4*l_h_i*1_1_2"/>
  <p:tag name="KSO_WM_TEMPLATE_CATEGORY" val="diagram"/>
  <p:tag name="KSO_WM_TEMPLATE_INDEX" val="20168708"/>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708_4*l_h_i*1_2_1"/>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08_4*l_h_i*1_2_2"/>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8708_4*l_h_i*1_2_3"/>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168708_4*l_h_i*1_2_4"/>
  <p:tag name="KSO_WM_TEMPLATE_CATEGORY" val="diagram"/>
  <p:tag name="KSO_WM_TEMPLATE_INDEX" val="20168708"/>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8708_4*l_h_i*1_4_1"/>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8708_4*l_h_i*1_4_2"/>
  <p:tag name="KSO_WM_TEMPLATE_CATEGORY" val="diagram"/>
  <p:tag name="KSO_WM_TEMPLATE_INDEX" val="20168708"/>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708_4*l_h_i*1_3_1"/>
  <p:tag name="KSO_WM_TEMPLATE_CATEGORY" val="diagram"/>
  <p:tag name="KSO_WM_TEMPLATE_INDEX" val="20168708"/>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08_4*l_h_i*1_3_2"/>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5"/>
  <p:tag name="KSO_WM_UNIT_ID" val="diagram160145_3*l_i*1_5"/>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13"/>
  <p:tag name="KSO_WM_UNIT_TEXT_FILL_TYPE"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68708_4*l_h_i*1_3_3"/>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168708_4*l_h_i*1_3_4"/>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168708_4*l_h_i*1_3_5"/>
  <p:tag name="KSO_WM_TEMPLATE_CATEGORY" val="diagram"/>
  <p:tag name="KSO_WM_TEMPLATE_INDEX" val="201687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3.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08_4*l_h_f*1_1_1"/>
  <p:tag name="KSO_WM_TEMPLATE_CATEGORY" val="diagram"/>
  <p:tag name="KSO_WM_TEMPLATE_INDEX" val="20168708"/>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6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08_4*l_h_f*1_2_1"/>
  <p:tag name="KSO_WM_TEMPLATE_CATEGORY" val="diagram"/>
  <p:tag name="KSO_WM_TEMPLATE_INDEX" val="20168708"/>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65.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08_4*l_h_f*1_3_1"/>
  <p:tag name="KSO_WM_TEMPLATE_CATEGORY" val="diagram"/>
  <p:tag name="KSO_WM_TEMPLATE_INDEX" val="20168708"/>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66.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8708_4*l_h_f*1_4_1"/>
  <p:tag name="KSO_WM_TEMPLATE_CATEGORY" val="diagram"/>
  <p:tag name="KSO_WM_TEMPLATE_INDEX" val="20168708"/>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6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41_4*l_h_i*1_3_1"/>
  <p:tag name="KSO_WM_TEMPLATE_CATEGORY" val="diagram"/>
  <p:tag name="KSO_WM_TEMPLATE_INDEX" val="141"/>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68.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141_4*l_h_i*1_4_1"/>
  <p:tag name="KSO_WM_TEMPLATE_CATEGORY" val="diagram"/>
  <p:tag name="KSO_WM_TEMPLATE_INDEX" val="14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6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41_4*l_h_i*1_2_1"/>
  <p:tag name="KSO_WM_TEMPLATE_CATEGORY" val="diagram"/>
  <p:tag name="KSO_WM_TEMPLATE_INDEX" val="141"/>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7.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3_1"/>
  <p:tag name="KSO_WM_UNIT_ID" val="diagram160145_3*l_h_f*1_3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Lst>
</file>

<file path=ppt/tags/tag70.xml><?xml version="1.0" encoding="utf-8"?>
<p:tagLst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141_4*l_h_a*1_2_1"/>
  <p:tag name="KSO_WM_TEMPLATE_CATEGORY" val="diagram"/>
  <p:tag name="KSO_WM_TEMPLATE_INDEX" val="141"/>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71.xml><?xml version="1.0" encoding="utf-8"?>
<p:tagLst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141_4*l_h_a*1_3_1"/>
  <p:tag name="KSO_WM_TEMPLATE_CATEGORY" val="diagram"/>
  <p:tag name="KSO_WM_TEMPLATE_INDEX" val="141"/>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72.xml><?xml version="1.0" encoding="utf-8"?>
<p:tagLst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141_4*l_h_a*1_4_1"/>
  <p:tag name="KSO_WM_TEMPLATE_CATEGORY" val="diagram"/>
  <p:tag name="KSO_WM_TEMPLATE_INDEX" val="141"/>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73.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41_4*l_h_f*1_3_1"/>
  <p:tag name="KSO_WM_TEMPLATE_CATEGORY" val="diagram"/>
  <p:tag name="KSO_WM_TEMPLATE_INDEX" val="141"/>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74.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141_4*l_h_f*1_4_1"/>
  <p:tag name="KSO_WM_TEMPLATE_CATEGORY" val="diagram"/>
  <p:tag name="KSO_WM_TEMPLATE_INDEX" val="141"/>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75.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41_4*l_h_f*1_2_1"/>
  <p:tag name="KSO_WM_TEMPLATE_CATEGORY" val="diagram"/>
  <p:tag name="KSO_WM_TEMPLATE_INDEX" val="141"/>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76.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41_4*l_h_f*1_1_1"/>
  <p:tag name="KSO_WM_TEMPLATE_CATEGORY" val="diagram"/>
  <p:tag name="KSO_WM_TEMPLATE_INDEX" val="141"/>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7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41_4*l_h_i*1_1_1"/>
  <p:tag name="KSO_WM_TEMPLATE_CATEGORY" val="diagram"/>
  <p:tag name="KSO_WM_TEMPLATE_INDEX" val="14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78.xml><?xml version="1.0" encoding="utf-8"?>
<p:tagLst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41_4*l_h_a*1_1_1"/>
  <p:tag name="KSO_WM_TEMPLATE_CATEGORY" val="diagram"/>
  <p:tag name="KSO_WM_TEMPLATE_INDEX" val="141"/>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79.xml><?xml version="1.0" encoding="utf-8"?>
<p:tagLst xmlns:p="http://schemas.openxmlformats.org/presentationml/2006/main">
  <p:tag name="POCKET_APPLY_TIME" val="2020年11月1日"/>
  <p:tag name="POCKET_APPLY_TYPE" val="Slide"/>
  <p:tag name="APPLYTYPE" val="Other"/>
  <p:tag name="APPLYORDER" val="1"/>
</p:tagLst>
</file>

<file path=ppt/tags/tag8.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6"/>
  <p:tag name="KSO_WM_UNIT_ID" val="diagram160145_3*l_i*1_6"/>
  <p:tag name="KSO_WM_UNIT_CLEAR" val="1"/>
  <p:tag name="KSO_WM_UNIT_LAYERLEVEL" val="1_1"/>
  <p:tag name="KSO_WM_BEAUTIFY_FLAG" val="#wm#"/>
  <p:tag name="KSO_WM_DIAGRAM_GROUP_CODE" val="l1-1"/>
  <p:tag name="KSO_WM_UNIT_FILL_FORE_SCHEMECOLOR_INDEX" val="7"/>
  <p:tag name="KSO_WM_UNIT_FILL_TYPE" val="1"/>
</p:tagLst>
</file>

<file path=ppt/tags/tag80.xml><?xml version="1.0" encoding="utf-8"?>
<p:tagLst xmlns:p="http://schemas.openxmlformats.org/presentationml/2006/main">
  <p:tag name="POCKET_APPLY_TIME" val="2020年11月1日"/>
  <p:tag name="POCKET_APPLY_TYPE" val="Slide"/>
  <p:tag name="APPLYTYPE" val="SubTitle"/>
  <p:tag name="APPLYORDER" val="1"/>
</p:tagLst>
</file>

<file path=ppt/tags/tag81.xml><?xml version="1.0" encoding="utf-8"?>
<p:tagLst xmlns:p="http://schemas.openxmlformats.org/presentationml/2006/main">
  <p:tag name="POCKET_APPLY_TIME" val="2020年11月1日"/>
  <p:tag name="POCKET_APPLY_TYPE" val="Slide"/>
  <p:tag name="APPLYTYPE" val="SubTitle"/>
  <p:tag name="APPLYORDER" val="3"/>
</p:tagLst>
</file>

<file path=ppt/tags/tag82.xml><?xml version="1.0" encoding="utf-8"?>
<p:tagLst xmlns:p="http://schemas.openxmlformats.org/presentationml/2006/main">
  <p:tag name="POCKET_APPLY_TIME" val="2020年11月1日"/>
  <p:tag name="POCKET_APPLY_TYPE" val="Slide"/>
  <p:tag name="APPLYTYPE" val="SubTitle"/>
  <p:tag name="APPLYORDER" val="4"/>
</p:tagLst>
</file>

<file path=ppt/tags/tag83.xml><?xml version="1.0" encoding="utf-8"?>
<p:tagLst xmlns:p="http://schemas.openxmlformats.org/presentationml/2006/main">
  <p:tag name="POCKET_APPLY_TIME" val="2020年11月1日"/>
  <p:tag name="POCKET_APPLY_TYPE" val="Slide"/>
  <p:tag name="APPLYTYPE" val="SubTitle"/>
  <p:tag name="APPLYORDER" val="5"/>
</p:tagLst>
</file>

<file path=ppt/tags/tag84.xml><?xml version="1.0" encoding="utf-8"?>
<p:tagLst xmlns:p="http://schemas.openxmlformats.org/presentationml/2006/main">
  <p:tag name="POCKET_APPLY_TIME" val="2020年11月1日"/>
  <p:tag name="POCKET_APPLY_TYPE" val="Slide"/>
  <p:tag name="APPLYTYPE" val="SubTitle"/>
  <p:tag name="APPLYORDER" val="1"/>
</p:tagLst>
</file>

<file path=ppt/tags/tag85.xml><?xml version="1.0" encoding="utf-8"?>
<p:tagLst xmlns:p="http://schemas.openxmlformats.org/presentationml/2006/main">
  <p:tag name="KSO_WM_UNIT_TABLE_BEAUTIFY" val="smartTable{aed46349-694c-499b-b1f6-df151bdf8a11}"/>
  <p:tag name="TABLE_ENDDRAG_ORIGIN_RECT" val="958*496"/>
  <p:tag name="TABLE_ENDDRAG_RECT" val="2*45*958*496"/>
</p:tagLst>
</file>

<file path=ppt/tags/tag86.xml><?xml version="1.0" encoding="utf-8"?>
<p:tagLst xmlns:p="http://schemas.openxmlformats.org/presentationml/2006/main">
  <p:tag name="POCKET_APPLY_TIME" val="2020年11月1日"/>
  <p:tag name="POCKET_APPLY_TYPE" val="Slide"/>
  <p:tag name="APPLYTYPE" val="Other"/>
  <p:tag name="APPLYORDER" val="1"/>
</p:tagLst>
</file>

<file path=ppt/tags/tag87.xml><?xml version="1.0" encoding="utf-8"?>
<p:tagLst xmlns:p="http://schemas.openxmlformats.org/presentationml/2006/main">
  <p:tag name="POCKET_APPLY_TIME" val="2020年11月1日"/>
  <p:tag name="POCKET_APPLY_TYPE" val="Slide"/>
  <p:tag name="APPLYTYPE" val="Other"/>
  <p:tag name="APPLYORDER" val="2"/>
</p:tagLst>
</file>

<file path=ppt/tags/tag88.xml><?xml version="1.0" encoding="utf-8"?>
<p:tagLst xmlns:p="http://schemas.openxmlformats.org/presentationml/2006/main">
  <p:tag name="POCKET_APPLY_TIME" val="2020年11月1日"/>
  <p:tag name="POCKET_APPLY_TYPE" val="Slide"/>
  <p:tag name="APPLYTYPE" val="Other"/>
  <p:tag name="APPLYORDER" val="3"/>
</p:tagLst>
</file>

<file path=ppt/tags/tag89.xml><?xml version="1.0" encoding="utf-8"?>
<p:tagLst xmlns:p="http://schemas.openxmlformats.org/presentationml/2006/main">
  <p:tag name="POCKET_APPLY_TIME" val="2020年11月1日"/>
  <p:tag name="POCKET_APPLY_TYPE" val="Slide"/>
  <p:tag name="APPLYTYPE" val="Other"/>
  <p:tag name="APPLYORDER" val="4"/>
</p:tagLst>
</file>

<file path=ppt/tags/tag9.xml><?xml version="1.0" encoding="utf-8"?>
<p:tagLst xmlns:p="http://schemas.openxmlformats.org/presentationml/2006/main">
  <p:tag name="KSO_WM_TAG_VERSION" val="1.0"/>
  <p:tag name="KSO_WM_BEAUTIFY_FLAG" val="#wm#"/>
  <p:tag name="KSO_WM_UNIT_TYPE" val="i"/>
  <p:tag name="KSO_WM_UNIT_ID" val="diagram160145_3*i*14"/>
  <p:tag name="KSO_WM_TEMPLATE_CATEGORY" val="diagram"/>
  <p:tag name="KSO_WM_TEMPLATE_INDEX" val="160145"/>
  <p:tag name="KSO_WM_UNIT_INDEX" val="14"/>
</p:tagLst>
</file>

<file path=ppt/tags/tag90.xml><?xml version="1.0" encoding="utf-8"?>
<p:tagLst xmlns:p="http://schemas.openxmlformats.org/presentationml/2006/main">
  <p:tag name="POCKET_APPLY_TIME" val="2020年11月1日"/>
  <p:tag name="POCKET_APPLY_TYPE" val="Slide"/>
  <p:tag name="APPLYTYPE" val="SubTitle"/>
  <p:tag name="APPLYORDER" val="2"/>
</p:tagLst>
</file>

<file path=ppt/tags/tag91.xml><?xml version="1.0" encoding="utf-8"?>
<p:tagLst xmlns:p="http://schemas.openxmlformats.org/presentationml/2006/main">
  <p:tag name="POCKET_APPLY_TIME" val="2020年11月1日"/>
  <p:tag name="POCKET_APPLY_TYPE" val="Slide"/>
  <p:tag name="APPLYTYPE" val="SubTitle"/>
  <p:tag name="APPLYORDER" val="1"/>
</p:tagLst>
</file>

<file path=ppt/tags/tag92.xml><?xml version="1.0" encoding="utf-8"?>
<p:tagLst xmlns:p="http://schemas.openxmlformats.org/presentationml/2006/main">
  <p:tag name="POCKET_APPLY_TIME" val="2020年11月1日"/>
  <p:tag name="POCKET_APPLY_TYPE" val="Slide"/>
  <p:tag name="APPLYTYPE" val="Other"/>
  <p:tag name="APPLYORDER" val="5"/>
</p:tagLst>
</file>

<file path=ppt/tags/tag93.xml><?xml version="1.0" encoding="utf-8"?>
<p:tagLst xmlns:p="http://schemas.openxmlformats.org/presentationml/2006/main">
  <p:tag name="POCKET_APPLY_TIME" val="2020年11月1日"/>
  <p:tag name="POCKET_APPLY_TYPE" val="Slide"/>
  <p:tag name="APPLYTYPE" val="Other"/>
  <p:tag name="APPLYORDER" val="6"/>
</p:tagLst>
</file>

<file path=ppt/tags/tag94.xml><?xml version="1.0" encoding="utf-8"?>
<p:tagLst xmlns:p="http://schemas.openxmlformats.org/presentationml/2006/main">
  <p:tag name="POCKET_APPLY_TIME" val="2020年11月1日"/>
  <p:tag name="POCKET_APPLY_TYPE" val="Slide"/>
  <p:tag name="APPLYTYPE" val="Text"/>
  <p:tag name="APPLYORDER" val="2"/>
</p:tagLst>
</file>

<file path=ppt/tags/tag95.xml><?xml version="1.0" encoding="utf-8"?>
<p:tagLst xmlns:p="http://schemas.openxmlformats.org/presentationml/2006/main">
  <p:tag name="POCKET_APPLY_TIME" val="2020年11月1日"/>
  <p:tag name="POCKET_APPLY_TYPE" val="Slide"/>
  <p:tag name="APPLYTYPE" val="Text"/>
  <p:tag name="APPLYORDER" val="1"/>
</p:tagLst>
</file>

<file path=ppt/tags/tag9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404_4*m_i*1_1"/>
  <p:tag name="KSO_WM_TEMPLATE_CATEGORY" val="diagram"/>
  <p:tag name="KSO_WM_TEMPLATE_INDEX" val="160404"/>
  <p:tag name="KSO_WM_UNIT_LAYERLEVEL" val="1_1"/>
  <p:tag name="KSO_WM_TAG_VERSION" val="1.0"/>
  <p:tag name="KSO_WM_BEAUTIFY_FLAG" val="#wm#"/>
  <p:tag name="KSO_WM_UNIT_LINE_FORE_SCHEMECOLOR_INDEX" val="5"/>
  <p:tag name="KSO_WM_UNIT_LINE_FILL_TYPE" val="2"/>
</p:tagLst>
</file>

<file path=ppt/tags/tag9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04_4*m_h_i*1_2_1"/>
  <p:tag name="KSO_WM_TEMPLATE_CATEGORY" val="diagram"/>
  <p:tag name="KSO_WM_TEMPLATE_INDEX" val="160404"/>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9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2"/>
  <p:tag name="KSO_WM_UNIT_ID" val="diagram160404_4*m_h_i*1_2_2"/>
  <p:tag name="KSO_WM_TEMPLATE_CATEGORY" val="diagram"/>
  <p:tag name="KSO_WM_TEMPLATE_INDEX" val="160404"/>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99.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404_4*m_h_f*1_2_1"/>
  <p:tag name="KSO_WM_TEMPLATE_CATEGORY" val="diagram"/>
  <p:tag name="KSO_WM_TEMPLATE_INDEX" val="160404"/>
  <p:tag name="KSO_WM_UNIT_LAYERLEVEL" val="1_1_1"/>
  <p:tag name="KSO_WM_TAG_VERSION" val="1.0"/>
  <p:tag name="KSO_WM_BEAUTIFY_FLAG" val="#wm#"/>
  <p:tag name="KSO_WM_UNIT_TEXT_FILL_FORE_SCHEMECOLOR_INDEX" val="6"/>
  <p:tag name="KSO_WM_UNIT_TEXT_FILL_TYPE" val="1"/>
</p:tagLst>
</file>

<file path=ppt/theme/theme1.xml><?xml version="1.0" encoding="utf-8"?>
<a:theme xmlns:a="http://schemas.openxmlformats.org/drawingml/2006/main" name="太极华青">
  <a:themeElements>
    <a:clrScheme name="0007_3">
      <a:dk1>
        <a:sysClr val="windowText" lastClr="000000"/>
      </a:dk1>
      <a:lt1>
        <a:srgbClr val="3D485D"/>
      </a:lt1>
      <a:dk2>
        <a:srgbClr val="FFFFFF"/>
      </a:dk2>
      <a:lt2>
        <a:srgbClr val="85898F"/>
      </a:lt2>
      <a:accent1>
        <a:srgbClr val="F15B67"/>
      </a:accent1>
      <a:accent2>
        <a:srgbClr val="5A6783"/>
      </a:accent2>
      <a:accent3>
        <a:srgbClr val="B5B5B5"/>
      </a:accent3>
      <a:accent4>
        <a:srgbClr val="B5B5B5"/>
      </a:accent4>
      <a:accent5>
        <a:srgbClr val="B5B5B5"/>
      </a:accent5>
      <a:accent6>
        <a:srgbClr val="B5B5B5"/>
      </a:accent6>
      <a:hlink>
        <a:srgbClr val="B5B5B5"/>
      </a:hlink>
      <a:folHlink>
        <a:srgbClr val="B5B5B5"/>
      </a:folHlink>
    </a:clrScheme>
    <a:fontScheme name="Style_Awesome">
      <a:majorFont>
        <a:latin typeface="Arial"/>
        <a:ea typeface="arial"/>
        <a:cs typeface=""/>
      </a:majorFont>
      <a:minorFont>
        <a:latin typeface="Arial"/>
        <a:ea typeface="arial"/>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太极华青">
  <a:themeElements>
    <a:clrScheme name="0007_3">
      <a:dk1>
        <a:sysClr val="windowText" lastClr="000000"/>
      </a:dk1>
      <a:lt1>
        <a:srgbClr val="3D485D"/>
      </a:lt1>
      <a:dk2>
        <a:srgbClr val="FFFFFF"/>
      </a:dk2>
      <a:lt2>
        <a:srgbClr val="85898F"/>
      </a:lt2>
      <a:accent1>
        <a:srgbClr val="F15B67"/>
      </a:accent1>
      <a:accent2>
        <a:srgbClr val="5A6783"/>
      </a:accent2>
      <a:accent3>
        <a:srgbClr val="B5B5B5"/>
      </a:accent3>
      <a:accent4>
        <a:srgbClr val="B5B5B5"/>
      </a:accent4>
      <a:accent5>
        <a:srgbClr val="B5B5B5"/>
      </a:accent5>
      <a:accent6>
        <a:srgbClr val="B5B5B5"/>
      </a:accent6>
      <a:hlink>
        <a:srgbClr val="B5B5B5"/>
      </a:hlink>
      <a:folHlink>
        <a:srgbClr val="B5B5B5"/>
      </a:folHlink>
    </a:clrScheme>
    <a:fontScheme name="Style_Awesome">
      <a:majorFont>
        <a:latin typeface="Arial"/>
        <a:ea typeface="arial"/>
        <a:cs typeface=""/>
      </a:majorFont>
      <a:minorFont>
        <a:latin typeface="Arial"/>
        <a:ea typeface="arial"/>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XingCa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zscbsjy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6344</Words>
  <Application>WPS 演示</Application>
  <PresentationFormat>自定义</PresentationFormat>
  <Paragraphs>870</Paragraphs>
  <Slides>71</Slides>
  <Notes>42</Notes>
  <HiddenSlides>0</HiddenSlides>
  <MMClips>0</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71</vt:i4>
      </vt:variant>
    </vt:vector>
  </HeadingPairs>
  <TitlesOfParts>
    <vt:vector size="93" baseType="lpstr">
      <vt:lpstr>Arial</vt:lpstr>
      <vt:lpstr>宋体</vt:lpstr>
      <vt:lpstr>Wingdings</vt:lpstr>
      <vt:lpstr>微软雅黑</vt:lpstr>
      <vt:lpstr>Arial Bold Italic</vt:lpstr>
      <vt:lpstr>MS PGothic</vt:lpstr>
      <vt:lpstr>Calibri</vt:lpstr>
      <vt:lpstr>Times New Roman</vt:lpstr>
      <vt:lpstr>Calibri</vt:lpstr>
      <vt:lpstr>等线</vt:lpstr>
      <vt:lpstr>Arial Unicode MS</vt:lpstr>
      <vt:lpstr>隶书</vt:lpstr>
      <vt:lpstr>Arial Unicode MS</vt:lpstr>
      <vt:lpstr>Hiragino Sans GB W6</vt:lpstr>
      <vt:lpstr>Arial Black</vt:lpstr>
      <vt:lpstr>Arial</vt:lpstr>
      <vt:lpstr>Arial Narrow</vt:lpstr>
      <vt:lpstr>幼圆</vt:lpstr>
      <vt:lpstr>Wingdings</vt:lpstr>
      <vt:lpstr>太极华青</vt:lpstr>
      <vt:lpstr>1_太极华青</vt:lpstr>
      <vt:lpstr>XingCai</vt:lpstr>
      <vt:lpstr>PowerPoint 演示文稿</vt:lpstr>
      <vt:lpstr>目录 Content</vt:lpstr>
      <vt:lpstr>开展全面预算管理信息化建设的初衷</vt:lpstr>
      <vt:lpstr>预算绩效管理政策演变</vt:lpstr>
      <vt:lpstr>预算绩效管理实施阶段演变</vt:lpstr>
      <vt:lpstr>全面实施预算绩效上升为国家战略</vt:lpstr>
      <vt:lpstr>《关于全面实施预算绩效管理的意见》核心要求</vt:lpstr>
      <vt:lpstr>深圳预算绩效管理政策文件</vt:lpstr>
      <vt:lpstr>建立全过程预算绩效管理链条的相关工作要求</vt:lpstr>
      <vt:lpstr>PowerPoint 演示文稿</vt:lpstr>
      <vt:lpstr>PowerPoint 演示文稿</vt:lpstr>
      <vt:lpstr>PowerPoint 演示文稿</vt:lpstr>
      <vt:lpstr>学校信息化建设现状（未建立预算绩效信息化系统）</vt:lpstr>
      <vt:lpstr>学校信息化建设现状（未建立预算绩效信息化系统）</vt:lpstr>
      <vt:lpstr>如何开展全面预算管理信息化建设</vt:lpstr>
      <vt:lpstr>构建学校预算绩效一体化体系框架</vt:lpstr>
      <vt:lpstr>学校对信息化建设的目标期望</vt:lpstr>
      <vt:lpstr>建立一体化的软件基础平台</vt:lpstr>
      <vt:lpstr>建设过程中碰到困难</vt:lpstr>
      <vt:lpstr>开展预算管理信息化建设的实施路径</vt:lpstr>
      <vt:lpstr>开展预算管理信息化建设的实施路径</vt:lpstr>
      <vt:lpstr>开展预算管理信息化建设的实施路径——建设基础平台</vt:lpstr>
      <vt:lpstr>开展预算管理信息化建设的实施路径——建设绩效库、法规库、风险库</vt:lpstr>
      <vt:lpstr>开展预算管理信息化建设的实施路径——建设业务系统</vt:lpstr>
      <vt:lpstr>学校业务系统建设内容</vt:lpstr>
      <vt:lpstr>PowerPoint 演示文稿</vt:lpstr>
      <vt:lpstr>预算编报</vt:lpstr>
      <vt:lpstr>预算编报</vt:lpstr>
      <vt:lpstr>预算编报</vt:lpstr>
      <vt:lpstr>预算编报</vt:lpstr>
      <vt:lpstr>PowerPoint 演示文稿</vt:lpstr>
      <vt:lpstr>指标管理系统</vt:lpstr>
      <vt:lpstr>指标管理系统</vt:lpstr>
      <vt:lpstr>指标管理系统</vt:lpstr>
      <vt:lpstr>指标管理系统</vt:lpstr>
      <vt:lpstr>PowerPoint 演示文稿</vt:lpstr>
      <vt:lpstr>费用报销控制标准内置，实现自动控制</vt:lpstr>
      <vt:lpstr>数据关联，单据穿透</vt:lpstr>
      <vt:lpstr>方便填单，智能推荐指标、自动识别发票</vt:lpstr>
      <vt:lpstr>PowerPoint 演示文稿</vt:lpstr>
      <vt:lpstr>预算支出管理</vt:lpstr>
      <vt:lpstr>可视化审批流程、预制审批要素</vt:lpstr>
      <vt:lpstr>PowerPoint 演示文稿</vt:lpstr>
      <vt:lpstr>低值易耗品管理</vt:lpstr>
      <vt:lpstr>资产与财务核算的打通</vt:lpstr>
      <vt:lpstr>PowerPoint 演示文稿</vt:lpstr>
      <vt:lpstr>合同管理-台账</vt:lpstr>
      <vt:lpstr>合同管理-保证金</vt:lpstr>
      <vt:lpstr>合同管理-支付</vt:lpstr>
      <vt:lpstr>PowerPoint 演示文稿</vt:lpstr>
      <vt:lpstr>出纳处理</vt:lpstr>
      <vt:lpstr>会计做账</vt:lpstr>
      <vt:lpstr>会计报表</vt:lpstr>
      <vt:lpstr>帐簿查询</vt:lpstr>
      <vt:lpstr>工会账套</vt:lpstr>
      <vt:lpstr>开展预算管理信息化建设的实施路径——打通单位端与财政端</vt:lpstr>
      <vt:lpstr>开展预算管理信息化建设的实施路径——大数据分析、预警</vt:lpstr>
      <vt:lpstr>预算统计分析</vt:lpstr>
      <vt:lpstr>预算执行统计</vt:lpstr>
      <vt:lpstr>业务支出情况</vt:lpstr>
      <vt:lpstr>支出月度分析</vt:lpstr>
      <vt:lpstr>供应商合同分析</vt:lpstr>
      <vt:lpstr>大屏统计（1）</vt:lpstr>
      <vt:lpstr>大屏统计（2）</vt:lpstr>
      <vt:lpstr>开展全面预算管理信息化建设的成效</vt:lpstr>
      <vt:lpstr>管理方面</vt:lpstr>
      <vt:lpstr>风险方面</vt:lpstr>
      <vt:lpstr>工作效率方面</vt:lpstr>
      <vt:lpstr>下一步思考</vt:lpstr>
      <vt:lpstr>下一步建设方向</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retop</dc:creator>
  <cp:lastModifiedBy>LQ</cp:lastModifiedBy>
  <cp:revision>271</cp:revision>
  <dcterms:created xsi:type="dcterms:W3CDTF">2020-08-07T02:24:00Z</dcterms:created>
  <dcterms:modified xsi:type="dcterms:W3CDTF">2020-11-14T04:58:43Z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